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876" r:id="rId6"/>
    <p:sldMasterId id="2147483878" r:id="rId7"/>
  </p:sldMasterIdLst>
  <p:notesMasterIdLst>
    <p:notesMasterId r:id="rId50"/>
  </p:notesMasterIdLst>
  <p:handoutMasterIdLst>
    <p:handoutMasterId r:id="rId51"/>
  </p:handoutMasterIdLst>
  <p:sldIdLst>
    <p:sldId id="692" r:id="rId8"/>
    <p:sldId id="786" r:id="rId9"/>
    <p:sldId id="730" r:id="rId10"/>
    <p:sldId id="727" r:id="rId11"/>
    <p:sldId id="728" r:id="rId12"/>
    <p:sldId id="731" r:id="rId13"/>
    <p:sldId id="732" r:id="rId14"/>
    <p:sldId id="734" r:id="rId15"/>
    <p:sldId id="735" r:id="rId16"/>
    <p:sldId id="736" r:id="rId17"/>
    <p:sldId id="795" r:id="rId18"/>
    <p:sldId id="738" r:id="rId19"/>
    <p:sldId id="737" r:id="rId20"/>
    <p:sldId id="745" r:id="rId21"/>
    <p:sldId id="774" r:id="rId22"/>
    <p:sldId id="746" r:id="rId23"/>
    <p:sldId id="788" r:id="rId24"/>
    <p:sldId id="773" r:id="rId25"/>
    <p:sldId id="748" r:id="rId26"/>
    <p:sldId id="743" r:id="rId27"/>
    <p:sldId id="749" r:id="rId28"/>
    <p:sldId id="744" r:id="rId29"/>
    <p:sldId id="747" r:id="rId30"/>
    <p:sldId id="751" r:id="rId31"/>
    <p:sldId id="775" r:id="rId32"/>
    <p:sldId id="791" r:id="rId33"/>
    <p:sldId id="772" r:id="rId34"/>
    <p:sldId id="758" r:id="rId35"/>
    <p:sldId id="776" r:id="rId36"/>
    <p:sldId id="761" r:id="rId37"/>
    <p:sldId id="771" r:id="rId38"/>
    <p:sldId id="762" r:id="rId39"/>
    <p:sldId id="768" r:id="rId40"/>
    <p:sldId id="753" r:id="rId41"/>
    <p:sldId id="754" r:id="rId42"/>
    <p:sldId id="755" r:id="rId43"/>
    <p:sldId id="756" r:id="rId44"/>
    <p:sldId id="794" r:id="rId45"/>
    <p:sldId id="779" r:id="rId46"/>
    <p:sldId id="785" r:id="rId47"/>
    <p:sldId id="5046" r:id="rId48"/>
    <p:sldId id="766" r:id="rId4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288103-B42D-F6B9-65D3-BF7D5CCA052F}" name="Fernandez Marquinez, Irati GIZ" initials="FMIG" userId="S::irati.fernandezmarquinez@giz.de::07228646-2c63-429d-9aec-f10d79c7ab0a" providerId="AD"/>
  <p188:author id="{0FD00D0E-4A84-6E0A-3E1E-A7EAAF260594}" name="Elias, Marlene (Alliance Bioversity-CIAT)" initials="EM(BC" userId="S::marlene.elias@cgiar.org::b005bc6b-c12f-4155-991c-86f00ab89867" providerId="AD"/>
  <p188:author id="{C2F82043-ED8E-31C7-BC0A-A4B92E1EDDA9}" name="Mosleh, Hannah GIZ" initials="MHG" userId="S::hannah.mosleh@giz.de::98e6aee9-36d5-41e9-918a-73b35e1b929b" providerId="AD"/>
  <p188:author id="{10F0BB65-56F0-87B8-CAC7-8448CFE68497}" name="Scriptoria" initials="SCR" userId="Scriptoria" providerId="None"/>
  <p188:author id="{A0F7A7AE-24C9-029F-53E8-D3F8F56E125F}" name="Guest User" initials="GU" userId="S::urn:spo:anon#6b85b852b0ffd036fa8847477c284851d1fe3ea0c77ce3840fd2e038e6535740::" providerId="AD"/>
  <p188:author id="{DE8C4DDC-8E7A-3AA7-964B-74F6740F8FCA}" name="Jalonen, Riina (Alliance Bioversity-CIAT)" initials="JR(BC" userId="S::r.jalonen@cgiar.org::85fa37d9-473f-4b98-861c-9d436e1380a9" providerId="AD"/>
  <p188:author id="{22BF7CE8-350C-0097-B475-DA808D09ADD0}" name="Hoffmann, Eleonora GIZ" initials="HG" userId="S::eleonora.hoffmann@giz.de::17fcc923-fc16-4ae3-be90-1ba8220b4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853"/>
    <a:srgbClr val="004B82"/>
    <a:srgbClr val="929092"/>
    <a:srgbClr val="F4981B"/>
    <a:srgbClr val="C8CA67"/>
    <a:srgbClr val="FFFFFF"/>
    <a:srgbClr val="E7AD40"/>
    <a:srgbClr val="211D1E"/>
    <a:srgbClr val="E9D45F"/>
    <a:srgbClr val="EDD95D"/>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D7F58-99A7-44D8-82E7-249CEA77ABE4}" v="4" dt="2023-11-13T16:00:39.0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64" autoAdjust="0"/>
  </p:normalViewPr>
  <p:slideViewPr>
    <p:cSldViewPr snapToGrid="0">
      <p:cViewPr varScale="1">
        <p:scale>
          <a:sx n="56" d="100"/>
          <a:sy n="56" d="100"/>
        </p:scale>
        <p:origin x="778" y="53"/>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14/11/2023</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14/11/2023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dl.handle.net/10568/12738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dl.handle.net/10568/12738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mn-lt"/>
              </a:rPr>
              <a:t>Welcome to the learning module on gender equity and social inclusion in the water–energy–food–ecosystems (WEFE) Nexus. The module provides frameworks and tools for moving from resource-centric to people-centric Nexus approaches.</a:t>
            </a:r>
          </a:p>
          <a:p>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27679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4400" b="1" dirty="0"/>
              <a:t>Gender equity and social inclusion are currently the missing links in many WEFE Nexus approaches.</a:t>
            </a:r>
          </a:p>
          <a:p>
            <a:pPr algn="l"/>
            <a:endParaRPr lang="en-GB" sz="1200" b="0" i="0" u="none" strike="noStrike" baseline="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Around the world, we see persistent gender inequalities in access to resources and decisions over how to use and manage these. </a:t>
            </a:r>
            <a:r>
              <a:rPr lang="en-GB" sz="1200" b="0" i="0" u="none" strike="noStrike" baseline="0" dirty="0">
                <a:latin typeface="+mn-lt"/>
              </a:rPr>
              <a:t>Rural women and men particularly rely on land and other natural resources for their livelihoods. But often, </a:t>
            </a:r>
            <a:r>
              <a:rPr lang="en-GB" sz="1200" b="1" i="0" u="none" strike="noStrike" baseline="0" dirty="0">
                <a:latin typeface="+mn-lt"/>
              </a:rPr>
              <a:t>only men are recognised as the authorities, providers, farmers and resource managers of their households and communities </a:t>
            </a:r>
            <a:r>
              <a:rPr lang="en-GB" sz="1200" b="0" i="0" u="none" strike="noStrike" baseline="0" dirty="0">
                <a:latin typeface="+mn-lt"/>
              </a:rPr>
              <a:t>– even though women, too, are responsible on a daily basis for providing and managing food, water, fuel, cash and other resources.</a:t>
            </a:r>
          </a:p>
          <a:p>
            <a:pPr algn="l"/>
            <a:endParaRPr lang="en-GB" sz="1200" b="0" i="0" u="none" strike="noStrike" baseline="0" dirty="0">
              <a:latin typeface="+mn-lt"/>
            </a:endParaRPr>
          </a:p>
          <a:p>
            <a:r>
              <a:rPr lang="en-GB" sz="1200" b="0" i="0" u="none" strike="noStrike" baseline="0" dirty="0">
                <a:latin typeface="+mn-lt"/>
              </a:rPr>
              <a:t>In general, patriarchal norms give more status, influence and rights to men than women.</a:t>
            </a:r>
            <a:r>
              <a:rPr lang="en-GB" sz="1200" baseline="30000" dirty="0">
                <a:latin typeface="+mn-lt"/>
              </a:rPr>
              <a:t>1,2</a:t>
            </a:r>
            <a:r>
              <a:rPr lang="en-GB" sz="1200" b="0" i="0" u="none" strike="noStrike" baseline="0" dirty="0">
                <a:latin typeface="+mn-lt"/>
              </a:rPr>
              <a:t> Too often, </a:t>
            </a:r>
            <a:r>
              <a:rPr lang="en-GB" sz="1200" b="1" i="0" u="none" strike="noStrike" baseline="0" dirty="0">
                <a:latin typeface="+mn-lt"/>
              </a:rPr>
              <a:t>women are left out of development and environmental initiatives, since they are not seen as legitimate stakeholders.</a:t>
            </a:r>
            <a:r>
              <a:rPr lang="en-GB" sz="1200" baseline="30000" dirty="0">
                <a:latin typeface="+mn-lt"/>
              </a:rPr>
              <a:t>3 </a:t>
            </a:r>
          </a:p>
          <a:p>
            <a:endParaRPr lang="en-GB" sz="1200" baseline="30000" dirty="0">
              <a:latin typeface="+mn-lt"/>
            </a:endParaRPr>
          </a:p>
          <a:p>
            <a:pPr algn="l"/>
            <a:r>
              <a:rPr lang="en-GB" sz="1200" b="0" i="0" u="none" strike="noStrike" baseline="0" dirty="0">
                <a:latin typeface="+mn-lt"/>
              </a:rPr>
              <a:t>In reality, in their communities, women have unique knowledge of and priorities for the management of resources. They also face different and often unequal risks and rewards than men when it comes to accessing and controlling, governing, using and managing these resources. There are many gender- or inclusion-specific barriers that make it difficult for women to access and progress in decision-making spaces, from underlying societal norms to practical constraints such as time availability and mobility outside of the home. Professionally (i.e., in the workplace), the water, energy and food sectors as they are considered very technical and, thus, due to societal norms, typically associated with men.</a:t>
            </a:r>
            <a:endParaRPr lang="en-GB" dirty="0"/>
          </a:p>
          <a:p>
            <a:pPr algn="l"/>
            <a:endParaRPr lang="en-GB" sz="1200" b="0" i="0" u="none" strike="noStrike" baseline="0" dirty="0">
              <a:latin typeface="+mn-lt"/>
            </a:endParaRPr>
          </a:p>
          <a:p>
            <a:pPr algn="l"/>
            <a:r>
              <a:rPr lang="en-GB" sz="1200" b="0" i="0" u="none" strike="noStrike" baseline="0" dirty="0">
                <a:latin typeface="+mn-lt"/>
              </a:rPr>
              <a:t>Importantly, </a:t>
            </a:r>
            <a:r>
              <a:rPr lang="en-GB" sz="1200" b="1" i="0" u="none" strike="noStrike" baseline="0" dirty="0">
                <a:latin typeface="+mn-lt"/>
              </a:rPr>
              <a:t>women (and men) are heterogeneous groups and may have vastly different experiences based on other social factors</a:t>
            </a:r>
            <a:r>
              <a:rPr lang="en-GB" sz="1200" b="0" i="0" u="none" strike="noStrike" baseline="0" dirty="0">
                <a:latin typeface="+mn-lt"/>
              </a:rPr>
              <a:t>. For example, poor women in rural areas have different needs and realities with respect to energy or water use than better-off women in cities. Age, marital status, and in some areas, caste or ethnicity, among other factors, will influence their access to resources and how they use and prioritise these. Overall, however, women, in all their diversity, have limited control over management decisions at all levels compared to men.</a:t>
            </a:r>
          </a:p>
          <a:p>
            <a:pPr algn="l"/>
            <a:endParaRPr lang="en-GB" sz="1200" b="0" i="0" u="none" strike="noStrike" baseline="0" dirty="0">
              <a:latin typeface="+mn-lt"/>
            </a:endParaRPr>
          </a:p>
          <a:p>
            <a:pPr algn="l"/>
            <a:r>
              <a:rPr lang="en-GB" sz="1200" b="1" i="0" u="none" strike="noStrike" baseline="0" dirty="0">
                <a:latin typeface="+mn-lt"/>
              </a:rPr>
              <a:t>Many categories of men also experience marginalisation</a:t>
            </a:r>
            <a:r>
              <a:rPr lang="en-GB" sz="1200" b="0" i="0" u="none" strike="noStrike" baseline="0" dirty="0">
                <a:latin typeface="+mn-lt"/>
              </a:rPr>
              <a:t>. Men in disadvantaged groups (such as ethnic minorities, lower castes or landless men) may struggle to have their voices heard in their communities and in higher-level governance spaces that shape their local opportunities and resource access in significant ways.</a:t>
            </a:r>
          </a:p>
          <a:p>
            <a:pPr algn="l"/>
            <a:endParaRPr lang="en-GB" sz="1200" dirty="0">
              <a:latin typeface="+mn-lt"/>
              <a:cs typeface="Calibri" panose="020F0502020204030204"/>
            </a:endParaRPr>
          </a:p>
          <a:p>
            <a:r>
              <a:rPr lang="en-GB" sz="1200" dirty="0">
                <a:latin typeface="+mn-lt"/>
              </a:rPr>
              <a:t>By addressing these inequalities across sectors in policy and practice, Nexus approaches can enable more equitable access to WEFE decisions, services</a:t>
            </a:r>
            <a:r>
              <a:rPr lang="en-GB" b="1" dirty="0">
                <a:latin typeface="Arial"/>
                <a:cs typeface="Arial"/>
              </a:rPr>
              <a:t> </a:t>
            </a:r>
            <a:r>
              <a:rPr lang="en-GB" sz="1200" dirty="0">
                <a:latin typeface="+mn-lt"/>
              </a:rPr>
              <a:t>and benefits for all.</a:t>
            </a:r>
          </a:p>
          <a:p>
            <a:endParaRPr lang="de-DE" sz="1200" dirty="0">
              <a:latin typeface="+mn-lt"/>
            </a:endParaRPr>
          </a:p>
          <a:p>
            <a:pPr algn="l"/>
            <a:r>
              <a:rPr lang="de-DE" sz="1200" dirty="0">
                <a:latin typeface="+mn-lt"/>
              </a:rPr>
              <a:t>References:</a:t>
            </a:r>
          </a:p>
          <a:p>
            <a:pPr algn="l"/>
            <a:r>
              <a:rPr lang="en-GB" sz="1200" baseline="30000" dirty="0">
                <a:latin typeface="+mn-lt"/>
              </a:rPr>
              <a:t>1 </a:t>
            </a:r>
            <a:r>
              <a:rPr lang="en-GB" sz="1200" b="0" i="0" u="none" strike="noStrike" baseline="0" dirty="0">
                <a:latin typeface="+mn-lt"/>
              </a:rPr>
              <a:t>Doss, C.R., Quisumbing, A.R., &amp; van den Bold, M. (2015) Gender inequalities in ownership and control of land in Africa: Myth and reality. Agricultural Economics, 46, 1-32. https://doi.org/10.1111/agec.12171</a:t>
            </a:r>
            <a:endParaRPr lang="de-DE" sz="1200" baseline="30000" dirty="0">
              <a:latin typeface="+mn-lt"/>
            </a:endParaRPr>
          </a:p>
          <a:p>
            <a:pPr algn="l"/>
            <a:r>
              <a:rPr lang="en-GB" sz="1200" baseline="30000" dirty="0">
                <a:latin typeface="+mn-lt"/>
              </a:rPr>
              <a:t>2 </a:t>
            </a:r>
            <a:r>
              <a:rPr lang="en-GB" sz="1200" b="0" i="0" u="none" strike="noStrike" baseline="0" dirty="0">
                <a:latin typeface="+mn-lt"/>
              </a:rPr>
              <a:t>UN Women (2022). Progress on the Sustainable Development Goals: The Gender Snapshot 2022. Department of Economic and Social Affairs (DESA), UN Women. https://www.unwomen.org/en/digital-library/publications/2022/09/progress-on-the-sustainable-development-goals-the-gender-snapshot-2022</a:t>
            </a:r>
          </a:p>
          <a:p>
            <a:pPr algn="l"/>
            <a:r>
              <a:rPr lang="en-GB" sz="1200" baseline="30000" dirty="0">
                <a:latin typeface="+mn-lt"/>
              </a:rPr>
              <a:t>3 </a:t>
            </a:r>
            <a:r>
              <a:rPr lang="en-GB" sz="1200" b="0" i="0" u="none" strike="noStrike" baseline="0" dirty="0">
                <a:latin typeface="+mn-lt"/>
              </a:rPr>
              <a:t>Elias, M., </a:t>
            </a:r>
            <a:r>
              <a:rPr lang="en-GB" sz="1200" b="0" i="0" u="none" strike="noStrike" baseline="0" dirty="0" err="1">
                <a:latin typeface="+mn-lt"/>
              </a:rPr>
              <a:t>Ihalainen</a:t>
            </a:r>
            <a:r>
              <a:rPr lang="en-GB" sz="1200" b="0" i="0" u="none" strike="noStrike" baseline="0" dirty="0">
                <a:latin typeface="+mn-lt"/>
              </a:rPr>
              <a:t>, M., </a:t>
            </a:r>
            <a:r>
              <a:rPr lang="en-GB" sz="1200" b="0" i="0" u="none" strike="noStrike" baseline="0" dirty="0" err="1">
                <a:latin typeface="+mn-lt"/>
              </a:rPr>
              <a:t>Monterroso</a:t>
            </a:r>
            <a:r>
              <a:rPr lang="en-GB" sz="1200" b="0" i="0" u="none" strike="noStrike" baseline="0" dirty="0">
                <a:latin typeface="+mn-lt"/>
              </a:rPr>
              <a:t>, I., Gallant, B., &amp; </a:t>
            </a:r>
            <a:r>
              <a:rPr lang="en-GB" sz="1200" b="0" i="0" u="none" strike="noStrike" baseline="0" dirty="0" err="1">
                <a:latin typeface="+mn-lt"/>
              </a:rPr>
              <a:t>Paez</a:t>
            </a:r>
            <a:r>
              <a:rPr lang="en-GB" sz="1200" b="0" i="0" u="none" strike="noStrike" baseline="0" dirty="0">
                <a:latin typeface="+mn-lt"/>
              </a:rPr>
              <a:t> Valencia, A. (2021). Enhancing synergies between gender equality and biodiversity, climate, and land degradation neutrality goals: Lessons from gender-responsive nature-based approaches. Rome (Italy): </a:t>
            </a:r>
            <a:r>
              <a:rPr lang="en-GB" sz="1200" b="0" i="0" u="none" strike="noStrike" baseline="0" dirty="0" err="1">
                <a:latin typeface="+mn-lt"/>
              </a:rPr>
              <a:t>Bioversity</a:t>
            </a:r>
            <a:r>
              <a:rPr lang="en-GB" sz="1200" b="0" i="0" u="none" strike="noStrike" baseline="0" dirty="0">
                <a:latin typeface="+mn-lt"/>
              </a:rPr>
              <a:t> International. https://www.cifor.org/knowledge/publication/8173</a:t>
            </a:r>
            <a:endParaRPr lang="de-DE" sz="1200" dirty="0">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336612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u="none" strike="noStrike" baseline="0" dirty="0">
                <a:latin typeface="+mn-lt"/>
              </a:rPr>
              <a:t>This web shows many different aspects of a person’s identity that, together, can lead to their exclusion or inclusion in decision-making and benefit-sharing related to water, energy, food and ecosystems. </a:t>
            </a:r>
            <a:r>
              <a:rPr lang="en-GB" sz="1200" b="0" i="0" u="none" strike="noStrike" baseline="0" dirty="0">
                <a:latin typeface="+mn-lt"/>
              </a:rPr>
              <a:t>Advancing gender equity and social inclusion in the WEFE </a:t>
            </a:r>
            <a:r>
              <a:rPr lang="en-GB" sz="1200" dirty="0">
                <a:latin typeface="+mn-lt"/>
              </a:rPr>
              <a:t>Nexus</a:t>
            </a:r>
            <a:r>
              <a:rPr lang="en-GB" sz="1200" b="0" i="0" u="none" strike="noStrike" baseline="0" dirty="0">
                <a:latin typeface="+mn-lt"/>
              </a:rPr>
              <a:t> requires recognising who is excluded and on what basis, to challenge that discrimination. The diagram is not definitive, and the connections between identities can be complex and unique to individuals or communities. Gender is a special aspect of identity in that it </a:t>
            </a:r>
            <a:r>
              <a:rPr lang="en-US" sz="1800" dirty="0">
                <a:effectLst/>
                <a:latin typeface="Calibri" panose="020F0502020204030204" pitchFamily="34" charset="0"/>
                <a:ea typeface="Calibri" panose="020F0502020204030204" pitchFamily="34" charset="0"/>
              </a:rPr>
              <a:t>cuts across institutions, follows your home, and shows in the most intimate relations of your life in a way that other identities do not.</a:t>
            </a:r>
            <a:endParaRPr lang="en-GB" sz="1200" b="0" i="0" u="none" strike="noStrike" baseline="0" dirty="0">
              <a:latin typeface="+mn-lt"/>
            </a:endParaRPr>
          </a:p>
          <a:p>
            <a:pPr algn="l"/>
            <a:endParaRPr lang="en-GB" sz="1200" b="0" i="0" u="none" strike="noStrike" baseline="0" dirty="0">
              <a:latin typeface="+mn-lt"/>
            </a:endParaRPr>
          </a:p>
          <a:p>
            <a:r>
              <a:rPr lang="en-GB" sz="1200" b="1" i="0" u="none" strike="noStrike" baseline="0" dirty="0">
                <a:latin typeface="+mn-lt"/>
              </a:rPr>
              <a:t>By addressing these inequalities across sectors in policy and practice, </a:t>
            </a:r>
            <a:r>
              <a:rPr lang="en-GB" sz="1200" b="1" dirty="0">
                <a:latin typeface="+mn-lt"/>
              </a:rPr>
              <a:t>Nexus </a:t>
            </a:r>
            <a:r>
              <a:rPr lang="en-GB" sz="1200" b="1" i="0" u="none" strike="noStrike" baseline="0" dirty="0">
                <a:latin typeface="+mn-lt"/>
              </a:rPr>
              <a:t>approaches can enable more equitable access to resource decisions, services and benefits for all. </a:t>
            </a:r>
            <a:r>
              <a:rPr lang="en-GB" sz="1200" b="0" i="0" u="none" strike="noStrike" baseline="0" dirty="0">
                <a:latin typeface="+mn-lt"/>
              </a:rPr>
              <a:t>In this way, rather than accentuating inequalities, </a:t>
            </a:r>
            <a:r>
              <a:rPr lang="en-GB" sz="1200" dirty="0">
                <a:latin typeface="+mn-lt"/>
              </a:rPr>
              <a:t>Nexus</a:t>
            </a:r>
            <a:r>
              <a:rPr lang="en-GB" sz="1200" b="0" i="0" u="none" strike="noStrike" baseline="0" dirty="0">
                <a:latin typeface="+mn-lt"/>
              </a:rPr>
              <a:t> approaches that carefully address gender and inclusion can foster poverty reduction, better health and environmental sustainability for a greater diversity of stakeholders.</a:t>
            </a:r>
            <a:r>
              <a:rPr lang="en-GB" sz="1200" b="0" i="0" u="none" strike="noStrike" baseline="30000" dirty="0">
                <a:latin typeface="+mn-lt"/>
              </a:rPr>
              <a:t>1</a:t>
            </a:r>
            <a:r>
              <a:rPr lang="en-GB" sz="1200" b="0" i="0" u="none" strike="noStrike" baseline="0" dirty="0">
                <a:latin typeface="+mn-lt"/>
              </a:rPr>
              <a:t> As such, a gender and inclusion perspective has much to contribute to the conversation as </a:t>
            </a:r>
            <a:r>
              <a:rPr lang="en-GB" sz="1200" dirty="0">
                <a:latin typeface="+mn-lt"/>
              </a:rPr>
              <a:t>Nexus</a:t>
            </a:r>
            <a:r>
              <a:rPr lang="en-GB" sz="1200" b="0" i="0" u="none" strike="noStrike" baseline="0" dirty="0">
                <a:latin typeface="+mn-lt"/>
              </a:rPr>
              <a:t> thinking evolves.</a:t>
            </a:r>
            <a:r>
              <a:rPr lang="en-GB" sz="1200" dirty="0">
                <a:latin typeface="+mn-lt"/>
              </a:rPr>
              <a:t> </a:t>
            </a:r>
            <a:endParaRPr lang="en-GB" sz="1200" b="0" i="0" u="none" strike="noStrike" baseline="0" dirty="0">
              <a:latin typeface="+mn-lt"/>
              <a:cs typeface="Calibri"/>
            </a:endParaRPr>
          </a:p>
          <a:p>
            <a:pPr algn="l"/>
            <a:endParaRPr lang="en-GB" sz="1200" dirty="0">
              <a:latin typeface="+mn-lt"/>
            </a:endParaRPr>
          </a:p>
          <a:p>
            <a:pPr algn="l"/>
            <a:r>
              <a:rPr lang="en-GB" sz="1200" dirty="0">
                <a:latin typeface="+mn-lt"/>
              </a:rPr>
              <a:t>References: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aseline="30000" dirty="0">
                <a:latin typeface="+mn-lt"/>
              </a:rPr>
              <a:t>1 </a:t>
            </a:r>
            <a:r>
              <a:rPr lang="en-GB" sz="1200" b="0" i="0" u="none" strike="noStrike" baseline="0" dirty="0">
                <a:latin typeface="+mn-lt"/>
              </a:rPr>
              <a:t>Elias, M., Ihalainen, M., Monterroso, I., Gallant, B., &amp; </a:t>
            </a:r>
            <a:r>
              <a:rPr lang="en-GB" sz="1200" b="0" i="0" u="none" strike="noStrike" baseline="0" dirty="0" err="1">
                <a:latin typeface="+mn-lt"/>
              </a:rPr>
              <a:t>Paez</a:t>
            </a:r>
            <a:r>
              <a:rPr lang="en-GB" sz="1200" b="0" i="0" u="none" strike="noStrike" baseline="0" dirty="0">
                <a:latin typeface="+mn-lt"/>
              </a:rPr>
              <a:t> Valencia, A. (2021). Enhancing synergies between gender equality and biodiversity, climate, and land degradation neutrality goals: Lessons from gender-responsive nature-based approaches. Rome (Italy): Bioversity International. https://www.cifor.org/knowledge/publication/8173</a:t>
            </a:r>
            <a:endParaRPr lang="de-DE" sz="1200" dirty="0">
              <a:latin typeface="+mn-lt"/>
            </a:endParaRPr>
          </a:p>
          <a:p>
            <a:pPr algn="l"/>
            <a:endParaRPr lang="en-GB" sz="1200" dirty="0">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183153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Next, </a:t>
            </a:r>
            <a:r>
              <a:rPr lang="de-DE" dirty="0" err="1"/>
              <a:t>let‘s</a:t>
            </a:r>
            <a:r>
              <a:rPr lang="de-DE" dirty="0"/>
              <a:t> </a:t>
            </a:r>
            <a:r>
              <a:rPr lang="de-DE" dirty="0" err="1"/>
              <a:t>look</a:t>
            </a:r>
            <a:r>
              <a:rPr lang="de-DE" dirty="0"/>
              <a:t> at a social </a:t>
            </a:r>
            <a:r>
              <a:rPr lang="de-DE" dirty="0" err="1"/>
              <a:t>equity</a:t>
            </a:r>
            <a:r>
              <a:rPr lang="de-DE" dirty="0"/>
              <a:t> </a:t>
            </a:r>
            <a:r>
              <a:rPr lang="de-DE" dirty="0" err="1"/>
              <a:t>framework</a:t>
            </a:r>
            <a:r>
              <a:rPr lang="de-DE" dirty="0"/>
              <a:t> </a:t>
            </a:r>
            <a:r>
              <a:rPr lang="de-DE" dirty="0" err="1"/>
              <a:t>that</a:t>
            </a:r>
            <a:r>
              <a:rPr lang="de-DE" dirty="0"/>
              <a:t> </a:t>
            </a:r>
            <a:r>
              <a:rPr lang="de-DE" dirty="0" err="1"/>
              <a:t>helps</a:t>
            </a:r>
            <a:r>
              <a:rPr lang="de-DE" dirty="0"/>
              <a:t> </a:t>
            </a:r>
            <a:r>
              <a:rPr lang="de-DE" dirty="0" err="1"/>
              <a:t>understand</a:t>
            </a:r>
            <a:r>
              <a:rPr lang="de-DE" dirty="0"/>
              <a:t> </a:t>
            </a:r>
            <a:r>
              <a:rPr lang="de-DE" dirty="0" err="1"/>
              <a:t>what</a:t>
            </a:r>
            <a:r>
              <a:rPr lang="de-DE" dirty="0"/>
              <a:t> </a:t>
            </a:r>
            <a:r>
              <a:rPr lang="de-DE" dirty="0" err="1"/>
              <a:t>they</a:t>
            </a:r>
            <a:r>
              <a:rPr lang="de-DE" dirty="0"/>
              <a:t> </a:t>
            </a:r>
            <a:r>
              <a:rPr lang="de-DE" dirty="0" err="1"/>
              <a:t>key</a:t>
            </a:r>
            <a:r>
              <a:rPr lang="de-DE" dirty="0"/>
              <a:t> </a:t>
            </a:r>
            <a:r>
              <a:rPr lang="de-DE" dirty="0" err="1"/>
              <a:t>considerations</a:t>
            </a:r>
            <a:r>
              <a:rPr lang="de-DE" dirty="0"/>
              <a:t> </a:t>
            </a:r>
            <a:r>
              <a:rPr lang="de-DE" dirty="0" err="1"/>
              <a:t>are</a:t>
            </a:r>
            <a:r>
              <a:rPr lang="de-DE" dirty="0"/>
              <a:t> </a:t>
            </a:r>
            <a:r>
              <a:rPr lang="de-DE" dirty="0" err="1"/>
              <a:t>for</a:t>
            </a:r>
            <a:r>
              <a:rPr lang="de-DE" dirty="0"/>
              <a:t> </a:t>
            </a:r>
            <a:r>
              <a:rPr lang="de-DE" dirty="0" err="1"/>
              <a:t>integrating</a:t>
            </a:r>
            <a:r>
              <a:rPr lang="de-DE" dirty="0"/>
              <a:t> </a:t>
            </a:r>
            <a:r>
              <a:rPr lang="de-DE" dirty="0" err="1"/>
              <a:t>gender</a:t>
            </a:r>
            <a:r>
              <a:rPr lang="de-DE" dirty="0"/>
              <a:t> and social </a:t>
            </a:r>
            <a:r>
              <a:rPr lang="de-DE" dirty="0" err="1"/>
              <a:t>inclusion</a:t>
            </a:r>
            <a:r>
              <a:rPr lang="de-DE" dirty="0"/>
              <a:t> </a:t>
            </a:r>
            <a:r>
              <a:rPr lang="de-DE" dirty="0" err="1"/>
              <a:t>considerations</a:t>
            </a:r>
            <a:r>
              <a:rPr lang="de-DE" dirty="0"/>
              <a:t> in WEFE Nexus </a:t>
            </a:r>
            <a:r>
              <a:rPr lang="de-DE" dirty="0" err="1"/>
              <a:t>interventions</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325238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cs typeface="Calibri"/>
              </a:rPr>
              <a:t>Gender equity and social inclusion strategies can help identify entry points for fostering equitable and sustainable resource access for diverse </a:t>
            </a:r>
            <a:r>
              <a:rPr lang="en-GB" sz="1200" dirty="0">
                <a:latin typeface="+mn-lt"/>
                <a:cs typeface="Calibri"/>
              </a:rPr>
              <a:t>Nexus</a:t>
            </a:r>
            <a:r>
              <a:rPr lang="en-GB" sz="1200" dirty="0">
                <a:solidFill>
                  <a:schemeClr val="tx1"/>
                </a:solidFill>
                <a:latin typeface="+mn-lt"/>
                <a:cs typeface="Calibri"/>
              </a:rPr>
              <a:t> stakeholders at different scales. A social equity framework</a:t>
            </a:r>
            <a:r>
              <a:rPr lang="en-GB" sz="1200" baseline="30000" dirty="0">
                <a:solidFill>
                  <a:schemeClr val="tx1"/>
                </a:solidFill>
                <a:latin typeface="+mn-lt"/>
              </a:rPr>
              <a:t>1, 2, 3</a:t>
            </a:r>
            <a:r>
              <a:rPr lang="en-GB" sz="1200" dirty="0">
                <a:solidFill>
                  <a:schemeClr val="tx1"/>
                </a:solidFill>
                <a:latin typeface="+mn-lt"/>
                <a:cs typeface="Calibri"/>
              </a:rPr>
              <a:t> can help guide this process by drawing attention to the who, the how and why to achieve equitable outcomes </a:t>
            </a:r>
            <a:r>
              <a:rPr lang="en-GB" sz="1200" dirty="0">
                <a:solidFill>
                  <a:schemeClr val="tx1"/>
                </a:solidFill>
                <a:highlight>
                  <a:srgbClr val="FFFF00"/>
                </a:highlight>
                <a:latin typeface="+mn-lt"/>
                <a:cs typeface="Calibri"/>
              </a:rPr>
              <a:t>in </a:t>
            </a:r>
            <a:r>
              <a:rPr lang="en-GB" sz="1200" dirty="0">
                <a:highlight>
                  <a:srgbClr val="FFFF00"/>
                </a:highlight>
                <a:latin typeface="+mn-lt"/>
                <a:cs typeface="Calibri"/>
              </a:rPr>
              <a:t>Nexus</a:t>
            </a:r>
            <a:r>
              <a:rPr lang="en-GB" sz="1200" dirty="0">
                <a:solidFill>
                  <a:schemeClr val="tx1"/>
                </a:solidFill>
                <a:highlight>
                  <a:srgbClr val="FFFF00"/>
                </a:highlight>
                <a:latin typeface="+mn-lt"/>
                <a:cs typeface="Calibri"/>
              </a:rPr>
              <a:t> initiatives</a:t>
            </a:r>
            <a:r>
              <a:rPr lang="en-GB" sz="1200" dirty="0">
                <a:solidFill>
                  <a:schemeClr val="tx1"/>
                </a:solidFill>
                <a:latin typeface="+mn-lt"/>
                <a:cs typeface="Calibri"/>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cs typeface="Calibri" panose="020F0502020204030204" pitchFamily="34" charset="0"/>
            </a:endParaRPr>
          </a:p>
          <a:p>
            <a:r>
              <a:rPr lang="en-GB" sz="1200" b="0" i="0" u="none" strike="noStrike" baseline="0" dirty="0">
                <a:solidFill>
                  <a:schemeClr val="tx1"/>
                </a:solidFill>
                <a:latin typeface="+mn-lt"/>
                <a:cs typeface="Calibri" panose="020F0502020204030204" pitchFamily="34" charset="0"/>
              </a:rPr>
              <a:t>A social equity framework features three pillars:</a:t>
            </a:r>
          </a:p>
          <a:p>
            <a:pPr marL="171450" indent="-171450">
              <a:buFont typeface="Arial" panose="020B0604020202020204" pitchFamily="34" charset="0"/>
              <a:buChar char="•"/>
            </a:pPr>
            <a:r>
              <a:rPr lang="en-GB" sz="1200" b="1" i="0" u="none" strike="noStrike" baseline="0" dirty="0">
                <a:solidFill>
                  <a:schemeClr val="tx1"/>
                </a:solidFill>
                <a:latin typeface="+mn-lt"/>
                <a:cs typeface="Calibri"/>
              </a:rPr>
              <a:t>Recognition</a:t>
            </a:r>
            <a:r>
              <a:rPr lang="en-GB" sz="1200" b="0" i="0" u="none" strike="noStrike" baseline="0" dirty="0">
                <a:solidFill>
                  <a:schemeClr val="tx1"/>
                </a:solidFill>
                <a:latin typeface="+mn-lt"/>
                <a:cs typeface="Calibri"/>
              </a:rPr>
              <a:t>, or the right of those who are affected by, in this case, the WEFE </a:t>
            </a:r>
            <a:r>
              <a:rPr lang="en-GB" sz="1200" dirty="0">
                <a:latin typeface="+mn-lt"/>
                <a:cs typeface="Calibri"/>
              </a:rPr>
              <a:t>Nexus</a:t>
            </a:r>
            <a:r>
              <a:rPr lang="en-GB" sz="1200" b="0" i="0" u="none" strike="noStrike" baseline="0" dirty="0">
                <a:solidFill>
                  <a:schemeClr val="tx1"/>
                </a:solidFill>
                <a:latin typeface="+mn-lt"/>
                <a:cs typeface="Calibri"/>
              </a:rPr>
              <a:t>, to be recognised as legitimate and dignified stakeholders, and to have the value of their knowledge, voices and priorities recognised</a:t>
            </a:r>
          </a:p>
          <a:p>
            <a:pPr marL="171450" indent="-171450">
              <a:buFont typeface="Arial" panose="020B0604020202020204" pitchFamily="34" charset="0"/>
              <a:buChar char="•"/>
            </a:pPr>
            <a:r>
              <a:rPr lang="en-GB" sz="1200" b="1" i="0" u="none" strike="noStrike" baseline="0" dirty="0">
                <a:solidFill>
                  <a:schemeClr val="tx1"/>
                </a:solidFill>
                <a:latin typeface="+mn-lt"/>
                <a:cs typeface="Calibri" panose="020F0502020204030204" pitchFamily="34" charset="0"/>
              </a:rPr>
              <a:t>Representation</a:t>
            </a:r>
            <a:r>
              <a:rPr lang="en-GB" sz="1200" b="0" i="0" u="none" strike="noStrike" baseline="0" dirty="0">
                <a:solidFill>
                  <a:schemeClr val="tx1"/>
                </a:solidFill>
                <a:latin typeface="+mn-lt"/>
                <a:cs typeface="Calibri" panose="020F0502020204030204" pitchFamily="34" charset="0"/>
              </a:rPr>
              <a:t>, or the right to equally participate in and influence decision-making processes </a:t>
            </a:r>
          </a:p>
          <a:p>
            <a:pPr marL="171450" indent="-171450">
              <a:buFont typeface="Arial" panose="020B0604020202020204" pitchFamily="34" charset="0"/>
              <a:buChar char="•"/>
            </a:pPr>
            <a:r>
              <a:rPr lang="en-GB" sz="1200" b="1" i="0" u="none" strike="noStrike" baseline="0" dirty="0">
                <a:solidFill>
                  <a:schemeClr val="tx1"/>
                </a:solidFill>
                <a:latin typeface="+mn-lt"/>
                <a:cs typeface="Calibri"/>
              </a:rPr>
              <a:t>Redistribution</a:t>
            </a:r>
            <a:r>
              <a:rPr lang="en-GB" sz="1200" b="0" i="0" u="none" strike="noStrike" baseline="0" dirty="0">
                <a:solidFill>
                  <a:schemeClr val="tx1"/>
                </a:solidFill>
                <a:latin typeface="+mn-lt"/>
                <a:cs typeface="Calibri"/>
              </a:rPr>
              <a:t>, or more equal rights to the resources and benefits from, in this case, the WEFE </a:t>
            </a:r>
            <a:r>
              <a:rPr lang="en-GB" sz="1200" dirty="0">
                <a:latin typeface="+mn-lt"/>
                <a:cs typeface="Calibri"/>
              </a:rPr>
              <a:t>Nexus</a:t>
            </a:r>
            <a:r>
              <a:rPr lang="en-GB" sz="1200" b="0" i="0" u="none" strike="noStrike" baseline="0" dirty="0">
                <a:solidFill>
                  <a:schemeClr val="tx1"/>
                </a:solidFill>
                <a:latin typeface="+mn-lt"/>
                <a:cs typeface="Calibri"/>
              </a:rPr>
              <a:t>.</a:t>
            </a:r>
            <a:endParaRPr lang="en-GB" sz="1200" dirty="0">
              <a:solidFill>
                <a:schemeClr val="tx1"/>
              </a:solidFill>
              <a:latin typeface="+mn-lt"/>
              <a:cs typeface="Calibri"/>
            </a:endParaRPr>
          </a:p>
          <a:p>
            <a:endParaRPr lang="en-GB" sz="1200" dirty="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cs typeface="Calibri" panose="020F0502020204030204" pitchFamily="34" charset="0"/>
              </a:rPr>
              <a:t>These pillars are held together by the guiding principle of participatory parity – or the ability of all members of a society to interact with one another as peers.</a:t>
            </a:r>
            <a:r>
              <a:rPr lang="en-GB" sz="1200" baseline="30000" dirty="0">
                <a:solidFill>
                  <a:schemeClr val="tx1"/>
                </a:solidFill>
                <a:latin typeface="+mn-lt"/>
              </a:rPr>
              <a:t>1</a:t>
            </a:r>
            <a:endParaRPr lang="en-GB" sz="1200" dirty="0">
              <a:solidFill>
                <a:schemeClr val="tx1"/>
              </a:solidFill>
              <a:latin typeface="+mn-lt"/>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cs typeface="Calibri" panose="020F0502020204030204" pitchFamily="34" charset="0"/>
              </a:rPr>
              <a:t>References:</a:t>
            </a:r>
          </a:p>
          <a:p>
            <a:pPr algn="l"/>
            <a:r>
              <a:rPr lang="en-GB" sz="1200" baseline="30000" dirty="0">
                <a:solidFill>
                  <a:schemeClr val="tx1"/>
                </a:solidFill>
                <a:latin typeface="+mn-lt"/>
              </a:rPr>
              <a:t>1 </a:t>
            </a:r>
            <a:r>
              <a:rPr lang="en-GB" sz="1200" b="0" i="0" u="none" strike="noStrike" baseline="0" dirty="0">
                <a:solidFill>
                  <a:schemeClr val="tx1"/>
                </a:solidFill>
                <a:latin typeface="+mn-lt"/>
              </a:rPr>
              <a:t>Fraser, N. (1998). Social justice in the age of identity politics: Redistribution, recognition, participation. WZB Discussion </a:t>
            </a:r>
            <a:r>
              <a:rPr lang="de-DE" sz="1200" b="0" i="0" u="none" strike="noStrike" baseline="0" dirty="0">
                <a:solidFill>
                  <a:schemeClr val="tx1"/>
                </a:solidFill>
                <a:latin typeface="+mn-lt"/>
              </a:rPr>
              <a:t>Paper, </a:t>
            </a:r>
            <a:r>
              <a:rPr lang="de-DE" sz="1200" b="0" i="0" u="none" strike="noStrike" baseline="0" dirty="0" err="1">
                <a:solidFill>
                  <a:schemeClr val="tx1"/>
                </a:solidFill>
                <a:latin typeface="+mn-lt"/>
              </a:rPr>
              <a:t>No</a:t>
            </a:r>
            <a:r>
              <a:rPr lang="de-DE" sz="1200" b="0" i="0" u="none" strike="noStrike" baseline="0" dirty="0">
                <a:solidFill>
                  <a:schemeClr val="tx1"/>
                </a:solidFill>
                <a:latin typeface="+mn-lt"/>
              </a:rPr>
              <a:t>. FS I 98-108. Berlin (Germany): Wissenschaftszentrum Berlin für Sozialforschung (WZB).</a:t>
            </a:r>
          </a:p>
          <a:p>
            <a:pPr algn="l"/>
            <a:r>
              <a:rPr lang="en-GB" sz="1200" baseline="30000" dirty="0">
                <a:solidFill>
                  <a:schemeClr val="tx1"/>
                </a:solidFill>
                <a:latin typeface="+mn-lt"/>
              </a:rPr>
              <a:t>2</a:t>
            </a:r>
            <a:r>
              <a:rPr lang="en-GB" sz="1200" b="0" i="0" u="none" strike="noStrike" baseline="0" dirty="0">
                <a:solidFill>
                  <a:schemeClr val="tx1"/>
                </a:solidFill>
                <a:latin typeface="+mn-lt"/>
              </a:rPr>
              <a:t> Fraser, N. (2005). Mapping the feminist imagination: From redistribution to recognition to representation. Constellations, 12(3), 295-307. https://doi.org/https://doi.org/10.1111/j.1351-0487.2005.00418.x</a:t>
            </a:r>
            <a:endParaRPr lang="en-GB" sz="1200" b="0" i="0" u="none" strike="noStrike" baseline="0" dirty="0">
              <a:solidFill>
                <a:schemeClr val="tx1"/>
              </a:solidFill>
              <a:latin typeface="+mn-lt"/>
              <a:cs typeface="Calibri" panose="020F0502020204030204" pitchFamily="34" charset="0"/>
            </a:endParaRPr>
          </a:p>
          <a:p>
            <a:pPr algn="l"/>
            <a:r>
              <a:rPr lang="en-GB" sz="1200" b="0" i="0" u="none" strike="noStrike" baseline="30000" dirty="0">
                <a:solidFill>
                  <a:schemeClr val="tx1"/>
                </a:solidFill>
                <a:latin typeface="+mn-lt"/>
              </a:rPr>
              <a:t>3</a:t>
            </a:r>
            <a:r>
              <a:rPr lang="en-GB" sz="1200" b="0" i="0" u="none" strike="noStrike" baseline="0" dirty="0">
                <a:solidFill>
                  <a:schemeClr val="tx1"/>
                </a:solidFill>
                <a:latin typeface="+mn-lt"/>
              </a:rPr>
              <a:t> Fraser, N. (2010). Who counts? Dilemmas of justice in a </a:t>
            </a:r>
            <a:r>
              <a:rPr lang="en-GB" sz="1200" b="0" i="0" u="none" strike="noStrike" baseline="0" dirty="0" err="1">
                <a:solidFill>
                  <a:schemeClr val="tx1"/>
                </a:solidFill>
                <a:latin typeface="+mn-lt"/>
              </a:rPr>
              <a:t>Postwestphalian</a:t>
            </a:r>
            <a:r>
              <a:rPr lang="en-GB" sz="1200" b="0" i="0" u="none" strike="noStrike" baseline="0" dirty="0">
                <a:solidFill>
                  <a:schemeClr val="tx1"/>
                </a:solidFill>
                <a:latin typeface="+mn-lt"/>
              </a:rPr>
              <a:t> World. Antipode, 41, 281-297. https://doi.org/10.1111/j.1467-8330.2009.00726.x</a:t>
            </a:r>
            <a:endParaRPr lang="en-GB" sz="1200" dirty="0">
              <a:solidFill>
                <a:schemeClr val="tx1"/>
              </a:solidFill>
              <a:latin typeface="+mn-lt"/>
              <a:cs typeface="Calibri" panose="020F0502020204030204" pitchFamily="34" charset="0"/>
            </a:endParaRPr>
          </a:p>
          <a:p>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175735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3600">
                <a:solidFill>
                  <a:srgbClr val="004C82"/>
                </a:solidFill>
              </a:rPr>
              <a:t>The first pillar, Recognition, refers to </a:t>
            </a:r>
            <a:r>
              <a:rPr lang="en-GB" sz="3600" b="1">
                <a:solidFill>
                  <a:srgbClr val="F4971A"/>
                </a:solidFill>
              </a:rPr>
              <a:t>when people or social groups have equal opportunities to be valued as legitimate, respected and dignified participants in society.</a:t>
            </a:r>
          </a:p>
          <a:p>
            <a:endParaRPr lang="en-GB" sz="1200" b="1" i="0" u="none" strike="noStrike" baseline="0">
              <a:solidFill>
                <a:schemeClr val="tx1"/>
              </a:solidFill>
              <a:latin typeface="Calibri"/>
              <a:cs typeface="Calibri"/>
            </a:endParaRPr>
          </a:p>
          <a:p>
            <a:r>
              <a:rPr lang="en-GB" sz="1200" b="1" i="0" u="none" strike="noStrike" baseline="0">
                <a:solidFill>
                  <a:schemeClr val="tx1"/>
                </a:solidFill>
                <a:latin typeface="Calibri"/>
                <a:cs typeface="Calibri"/>
              </a:rPr>
              <a:t>The recognition that a person or social group receives is influenced by the (often hidden) attitudes that society holds towards gender and other social categories, such as age, ethnicity, caste or occupation.</a:t>
            </a:r>
            <a:r>
              <a:rPr lang="en-GB" sz="1200" b="0" i="0" u="none" strike="noStrike" baseline="30000">
                <a:solidFill>
                  <a:schemeClr val="tx1"/>
                </a:solidFill>
                <a:latin typeface="Calibri"/>
                <a:cs typeface="Calibri"/>
              </a:rPr>
              <a:t>1,2,3,4,5</a:t>
            </a:r>
            <a:r>
              <a:rPr lang="en-GB" sz="1200" b="0" i="0" u="none" strike="noStrike" baseline="0">
                <a:solidFill>
                  <a:schemeClr val="tx1"/>
                </a:solidFill>
                <a:latin typeface="Calibri"/>
                <a:cs typeface="Calibri"/>
              </a:rPr>
              <a:t> </a:t>
            </a:r>
            <a:endParaRPr lang="en-US">
              <a:latin typeface="Calibri"/>
              <a:cs typeface="Calibri"/>
            </a:endParaRPr>
          </a:p>
          <a:p>
            <a:pPr algn="l"/>
            <a:r>
              <a:rPr lang="en-GB" sz="1200" b="0" i="0" u="none" strike="noStrike" baseline="0">
                <a:solidFill>
                  <a:schemeClr val="tx1"/>
                </a:solidFill>
                <a:latin typeface="Calibri"/>
                <a:cs typeface="Calibri"/>
              </a:rPr>
              <a:t>For example, many rural women do as much or more farm work than their spouses but are not recognised as farmers in their own right, and their knowledge and skills are undervalued. As such, they are frequently not considered legitimate (justified or valued) stakeholders in agricultural interventions.</a:t>
            </a:r>
            <a:endParaRPr lang="en-GB">
              <a:latin typeface="Calibri"/>
              <a:cs typeface="Calibri"/>
            </a:endParaRP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r>
              <a:rPr lang="en-GB" sz="1200" b="1" i="0" u="none" strike="noStrike" baseline="0">
                <a:solidFill>
                  <a:schemeClr val="tx1"/>
                </a:solidFill>
                <a:latin typeface="Calibri"/>
                <a:cs typeface="Calibri"/>
              </a:rPr>
              <a:t>Nexus initiatives must identify which social groups will affect, and be affected by, </a:t>
            </a:r>
            <a:r>
              <a:rPr lang="en-GB" sz="1200" b="1">
                <a:latin typeface="Calibri"/>
                <a:cs typeface="Calibri"/>
              </a:rPr>
              <a:t>Nexus </a:t>
            </a:r>
            <a:r>
              <a:rPr lang="en-GB" sz="1200" b="1" i="0" u="none" strike="noStrike" baseline="0">
                <a:solidFill>
                  <a:schemeClr val="tx1"/>
                </a:solidFill>
                <a:latin typeface="Calibri"/>
                <a:cs typeface="Calibri"/>
              </a:rPr>
              <a:t>interventions</a:t>
            </a:r>
            <a:r>
              <a:rPr lang="en-GB" sz="1200" b="0" i="0" u="none" strike="noStrike" baseline="0">
                <a:solidFill>
                  <a:schemeClr val="tx1"/>
                </a:solidFill>
                <a:latin typeface="Calibri"/>
                <a:cs typeface="Calibri"/>
              </a:rPr>
              <a:t>. This broad range of stakeholders may include:</a:t>
            </a:r>
            <a:r>
              <a:rPr lang="en-GB" sz="1200">
                <a:latin typeface="Calibri"/>
                <a:cs typeface="Calibri"/>
              </a:rPr>
              <a:t> </a:t>
            </a:r>
            <a:endParaRPr lang="en-GB" sz="1200" b="0" i="0" u="none" strike="noStrike" baseline="0">
              <a:solidFill>
                <a:schemeClr val="tx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Policymakers</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Staff of national and local government agencies participating in the implementation of interventions</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Intended beneficiaries in all their diversity</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Persons or groups who may be affected adversely by the interventions in the short- or long-term, which includes private sector actors, interest groups, civil society organisations and donors.</a:t>
            </a:r>
          </a:p>
          <a:p>
            <a:pPr marL="0" indent="0" algn="l">
              <a:buFont typeface="Arial" panose="020B0604020202020204" pitchFamily="34" charset="0"/>
              <a:buNone/>
            </a:pPr>
            <a:endParaRPr lang="en-GB" sz="1200" b="0" i="0" u="none" strike="noStrike" baseline="0">
              <a:solidFill>
                <a:schemeClr val="tx1"/>
              </a:solidFill>
              <a:latin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3600" b="1">
                <a:solidFill>
                  <a:srgbClr val="004C82"/>
                </a:solidFill>
                <a:latin typeface="Calibri"/>
                <a:cs typeface="Calibri"/>
              </a:rPr>
              <a:t>Understanding the stakeholders, their needs and roles, helps design interventions that enable more equal participation and benefits. </a:t>
            </a:r>
            <a:endParaRPr lang="en-GB" sz="1200" b="0" i="0" u="none" strike="noStrike" baseline="0">
              <a:solidFill>
                <a:schemeClr val="tx1"/>
              </a:solidFill>
              <a:latin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b="0" i="0" u="none" strike="noStrike" baseline="0">
              <a:solidFill>
                <a:schemeClr val="tx1"/>
              </a:solidFill>
              <a:latin typeface="Calibri" panose="020F0502020204030204" pitchFamily="34" charset="0"/>
              <a:cs typeface="Calibri" panose="020F0502020204030204" pitchFamily="34" charset="0"/>
            </a:endParaRPr>
          </a:p>
          <a:p>
            <a:pPr algn="l"/>
            <a:r>
              <a:rPr lang="en-GB" sz="1200" b="0" i="0" u="none" strike="noStrike" baseline="0">
                <a:solidFill>
                  <a:schemeClr val="tx1"/>
                </a:solidFill>
                <a:latin typeface="Calibri" panose="020F0502020204030204" pitchFamily="34" charset="0"/>
                <a:cs typeface="Calibri" panose="020F0502020204030204" pitchFamily="34" charset="0"/>
              </a:rPr>
              <a:t>References: </a:t>
            </a:r>
          </a:p>
          <a:p>
            <a:pPr algn="l"/>
            <a:r>
              <a:rPr lang="en-GB" sz="1200" baseline="30000">
                <a:solidFill>
                  <a:schemeClr val="tx1"/>
                </a:solidFill>
                <a:latin typeface="Calibri" panose="020F0502020204030204" pitchFamily="34" charset="0"/>
                <a:cs typeface="Calibri" panose="020F0502020204030204" pitchFamily="34" charset="0"/>
              </a:rPr>
              <a:t>1 </a:t>
            </a:r>
            <a:r>
              <a:rPr lang="en-GB" sz="1200" b="0" i="0" u="none" strike="noStrike" baseline="0">
                <a:solidFill>
                  <a:schemeClr val="tx1"/>
                </a:solidFill>
                <a:latin typeface="Calibri" panose="020F0502020204030204" pitchFamily="34" charset="0"/>
                <a:cs typeface="Calibri" panose="020F0502020204030204" pitchFamily="34" charset="0"/>
              </a:rPr>
              <a:t>Fraser, N. (1998). Social justice in the age of identity politics: Redistribution, recognition, participation. WZB Discussion </a:t>
            </a:r>
            <a:r>
              <a:rPr lang="de-DE" sz="1200" b="0" i="0" u="none" strike="noStrike" baseline="0">
                <a:solidFill>
                  <a:schemeClr val="tx1"/>
                </a:solidFill>
                <a:latin typeface="Calibri" panose="020F0502020204030204" pitchFamily="34" charset="0"/>
                <a:cs typeface="Calibri" panose="020F0502020204030204" pitchFamily="34" charset="0"/>
              </a:rPr>
              <a:t>Paper, No. FS I 98-108. Berlin (Germany): Wissenschaftszentrum Berlin für Sozialforschung (WZB).</a:t>
            </a:r>
          </a:p>
          <a:p>
            <a:pPr algn="l"/>
            <a:r>
              <a:rPr lang="en-GB" sz="1200" baseline="30000">
                <a:solidFill>
                  <a:schemeClr val="tx1"/>
                </a:solidFill>
                <a:latin typeface="Calibri" panose="020F0502020204030204" pitchFamily="34" charset="0"/>
                <a:cs typeface="Calibri" panose="020F0502020204030204" pitchFamily="34" charset="0"/>
              </a:rPr>
              <a:t>2</a:t>
            </a:r>
            <a:r>
              <a:rPr lang="en-GB" sz="1200" b="0" i="0" u="none" strike="noStrike" baseline="0">
                <a:solidFill>
                  <a:schemeClr val="tx1"/>
                </a:solidFill>
                <a:latin typeface="Calibri" panose="020F0502020204030204" pitchFamily="34" charset="0"/>
                <a:cs typeface="Calibri" panose="020F0502020204030204" pitchFamily="34" charset="0"/>
              </a:rPr>
              <a:t> Fraser, N. (2005). Mapping the feminist imagination: From redistribution to recognition to representation. Constellations, 12(3), 295-307. https://doi.org/https://doi.org/10.1111/j.1351-0487.2005.00418.x</a:t>
            </a:r>
          </a:p>
          <a:p>
            <a:pPr algn="l"/>
            <a:r>
              <a:rPr lang="en-GB" sz="1200" b="0" i="0" u="none" strike="noStrike" baseline="30000">
                <a:solidFill>
                  <a:schemeClr val="tx1"/>
                </a:solidFill>
                <a:latin typeface="Calibri" panose="020F0502020204030204" pitchFamily="34" charset="0"/>
                <a:cs typeface="Calibri" panose="020F0502020204030204" pitchFamily="34" charset="0"/>
              </a:rPr>
              <a:t>3</a:t>
            </a:r>
            <a:r>
              <a:rPr lang="en-GB" sz="1200" b="0" i="0" u="none" strike="noStrike" baseline="0">
                <a:solidFill>
                  <a:schemeClr val="tx1"/>
                </a:solidFill>
                <a:latin typeface="Calibri" panose="020F0502020204030204" pitchFamily="34" charset="0"/>
                <a:cs typeface="Calibri" panose="020F0502020204030204" pitchFamily="34" charset="0"/>
              </a:rPr>
              <a:t> Fraser, N. (2010). Who counts? Dilemmas of justice in a </a:t>
            </a:r>
            <a:r>
              <a:rPr lang="en-GB" sz="1200" b="0" i="0" u="none" strike="noStrike" baseline="0" err="1">
                <a:solidFill>
                  <a:schemeClr val="tx1"/>
                </a:solidFill>
                <a:latin typeface="Calibri" panose="020F0502020204030204" pitchFamily="34" charset="0"/>
                <a:cs typeface="Calibri" panose="020F0502020204030204" pitchFamily="34" charset="0"/>
              </a:rPr>
              <a:t>Postwestphalian</a:t>
            </a:r>
            <a:r>
              <a:rPr lang="en-GB" sz="1200" b="0" i="0" u="none" strike="noStrike" baseline="0">
                <a:solidFill>
                  <a:schemeClr val="tx1"/>
                </a:solidFill>
                <a:latin typeface="Calibri" panose="020F0502020204030204" pitchFamily="34" charset="0"/>
                <a:cs typeface="Calibri" panose="020F0502020204030204" pitchFamily="34" charset="0"/>
              </a:rPr>
              <a:t> World. Antipode, 41, 281-297. https://doi.org/10.1111/j.1467-8330.2009.00726.x</a:t>
            </a:r>
          </a:p>
          <a:p>
            <a:pPr algn="l"/>
            <a:r>
              <a:rPr lang="en-GB" sz="1200" b="0" i="0" u="none" strike="noStrike" baseline="30000">
                <a:solidFill>
                  <a:schemeClr val="tx1"/>
                </a:solidFill>
                <a:latin typeface="Calibri" panose="020F0502020204030204" pitchFamily="34" charset="0"/>
                <a:cs typeface="Calibri" panose="020F0502020204030204" pitchFamily="34" charset="0"/>
              </a:rPr>
              <a:t>4</a:t>
            </a:r>
            <a:r>
              <a:rPr lang="en-GB" sz="1200" b="0" i="0" u="none" strike="noStrike" baseline="0">
                <a:solidFill>
                  <a:schemeClr val="tx1"/>
                </a:solidFill>
                <a:latin typeface="Calibri" panose="020F0502020204030204" pitchFamily="34" charset="0"/>
                <a:cs typeface="Calibri" panose="020F0502020204030204" pitchFamily="34" charset="0"/>
              </a:rPr>
              <a:t> Tilly, C. (1998). Durable Inequality. Berkeley (USA): University of California Press.</a:t>
            </a:r>
          </a:p>
          <a:p>
            <a:pPr algn="l"/>
            <a:r>
              <a:rPr lang="en-GB" sz="1200" b="0" i="0" u="none" strike="noStrike" baseline="30000">
                <a:solidFill>
                  <a:schemeClr val="tx1"/>
                </a:solidFill>
                <a:latin typeface="Calibri" panose="020F0502020204030204" pitchFamily="34" charset="0"/>
                <a:cs typeface="Calibri" panose="020F0502020204030204" pitchFamily="34" charset="0"/>
              </a:rPr>
              <a:t>5</a:t>
            </a:r>
            <a:r>
              <a:rPr lang="en-GB" sz="1200" b="0" i="0" u="none" strike="noStrike" baseline="0">
                <a:solidFill>
                  <a:schemeClr val="tx1"/>
                </a:solidFill>
                <a:latin typeface="Calibri" panose="020F0502020204030204" pitchFamily="34" charset="0"/>
                <a:cs typeface="Calibri" panose="020F0502020204030204" pitchFamily="34" charset="0"/>
              </a:rPr>
              <a:t> Ridgeway, C.L. (2011). Framed by gender: How gender inequality persists in the modern world. Oxford (UK): Oxford University Press.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32885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3600"/>
              <a:t>From the perspective of social equity, the needs, rights, knowledge systems and priorities of different groups must be recognised and legitimised.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Calibri" panose="020F0502020204030204" pitchFamily="34" charset="0"/>
                <a:cs typeface="Calibri" panose="020F0502020204030204" pitchFamily="34" charset="0"/>
              </a:rPr>
              <a:t>The stakeholders come from many levels – from local to national and international – and are not all usually present in the same water, energy, food and ecosystem decision-making spaces. </a:t>
            </a:r>
            <a:r>
              <a:rPr lang="en-GB" sz="3600" b="1">
                <a:solidFill>
                  <a:srgbClr val="F4971A"/>
                </a:solidFill>
              </a:rPr>
              <a:t>Power relations among stakeholder groups can be highly unequal.</a:t>
            </a:r>
            <a:r>
              <a:rPr lang="en-GB" sz="3600"/>
              <a:t> This means that the knowledge and priorities of some may be perceived as having more legitimacy than those of others.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3600"/>
          </a:p>
          <a:p>
            <a:pPr algn="l"/>
            <a:r>
              <a:rPr lang="en-GB" sz="1200" b="0" i="0" u="none" strike="noStrike" baseline="0">
                <a:solidFill>
                  <a:schemeClr val="tx1"/>
                </a:solidFill>
                <a:latin typeface="Calibri" panose="020F0502020204030204" pitchFamily="34" charset="0"/>
                <a:cs typeface="Calibri" panose="020F0502020204030204" pitchFamily="34" charset="0"/>
              </a:rPr>
              <a:t>Typically, stakeholders with less social and financial capital are the ones who are left out. For example, a decision made in a capital city about rural resources may not include any spokespeople from the impacted rural area. </a:t>
            </a:r>
            <a:r>
              <a:rPr lang="en-GB" sz="1200" b="1" i="0" u="none" strike="noStrike" baseline="0">
                <a:solidFill>
                  <a:schemeClr val="tx1"/>
                </a:solidFill>
                <a:latin typeface="Calibri" panose="020F0502020204030204" pitchFamily="34" charset="0"/>
                <a:cs typeface="Calibri" panose="020F0502020204030204" pitchFamily="34" charset="0"/>
              </a:rPr>
              <a:t>If interventions do not intentionally seek to recognize all stakeholders genuinely, they risk stripping specific communities of their resources to benefit other, more powerful groups.</a:t>
            </a: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pPr marL="0" indent="0" algn="l">
              <a:buFontTx/>
              <a:buNone/>
            </a:pPr>
            <a:r>
              <a:rPr lang="en-GB" sz="1200" b="1" i="0" u="none" strike="noStrike" baseline="0">
                <a:solidFill>
                  <a:schemeClr val="tx1"/>
                </a:solidFill>
                <a:latin typeface="Calibri" panose="020F0502020204030204" pitchFamily="34" charset="0"/>
                <a:cs typeface="Calibri" panose="020F0502020204030204" pitchFamily="34" charset="0"/>
              </a:rPr>
              <a:t>From a rights-based perspective, those who live near the resources in question and whose livelihoods are directly linked to them deserve particular recognition and protection. </a:t>
            </a:r>
            <a:r>
              <a:rPr lang="en-GB" sz="1200" b="0" i="0" u="none" strike="noStrike" baseline="0">
                <a:solidFill>
                  <a:schemeClr val="tx1"/>
                </a:solidFill>
                <a:latin typeface="Calibri" panose="020F0502020204030204" pitchFamily="34" charset="0"/>
                <a:cs typeface="Calibri" panose="020F0502020204030204" pitchFamily="34" charset="0"/>
              </a:rPr>
              <a:t>In this sense, it is important to make the distinction between two categories. First are rights-holders: those with customary and historical rights to determine the use and access to natural resources in ways that are fundamental to their human rights, such as Indigenous peoples and marginalised groups in local communities. Second are other stakeholders: individuals or groups claiming a stake in a decision-making process, such as political elites or private companies interested in using the resources.</a:t>
            </a:r>
            <a:r>
              <a:rPr lang="en-GB" sz="1200" b="0" i="0" u="none" strike="noStrike" baseline="30000">
                <a:solidFill>
                  <a:schemeClr val="tx1"/>
                </a:solidFill>
                <a:latin typeface="Calibri" panose="020F0502020204030204" pitchFamily="34" charset="0"/>
                <a:cs typeface="Calibri" panose="020F0502020204030204" pitchFamily="34" charset="0"/>
              </a:rPr>
              <a:t>1</a:t>
            </a:r>
            <a:r>
              <a:rPr lang="pt-BR" sz="1200" b="0" i="0" u="none" strike="noStrike" baseline="0">
                <a:solidFill>
                  <a:schemeClr val="tx1"/>
                </a:solidFill>
                <a:latin typeface="Calibri" panose="020F0502020204030204" pitchFamily="34" charset="0"/>
                <a:cs typeface="Calibri" panose="020F0502020204030204" pitchFamily="34" charset="0"/>
              </a:rPr>
              <a:t> </a:t>
            </a:r>
          </a:p>
          <a:p>
            <a:pPr marL="171450" indent="-171450" algn="l">
              <a:buFontTx/>
              <a:buChar char="-"/>
            </a:pPr>
            <a:endParaRPr lang="pt-BR" sz="1200" b="0" i="0" u="none" strike="noStrike" baseline="0">
              <a:solidFill>
                <a:schemeClr val="tx1"/>
              </a:solidFill>
              <a:latin typeface="Calibri" panose="020F0502020204030204" pitchFamily="34" charset="0"/>
              <a:cs typeface="Calibri" panose="020F0502020204030204" pitchFamily="34" charset="0"/>
            </a:endParaRPr>
          </a:p>
          <a:p>
            <a:pPr marL="0" indent="0" algn="l">
              <a:buFontTx/>
              <a:buNone/>
            </a:pPr>
            <a:r>
              <a:rPr lang="pt-BR" sz="1200" b="1" i="0" u="none" strike="noStrike" baseline="0">
                <a:solidFill>
                  <a:schemeClr val="tx1"/>
                </a:solidFill>
                <a:latin typeface="Calibri" panose="020F0502020204030204" pitchFamily="34" charset="0"/>
                <a:cs typeface="Calibri" panose="020F0502020204030204" pitchFamily="34" charset="0"/>
              </a:rPr>
              <a:t>A ‘do-no-harm’ principle </a:t>
            </a:r>
            <a:r>
              <a:rPr lang="en-GB" sz="1200" b="1" i="0" u="none" strike="noStrike" baseline="0">
                <a:solidFill>
                  <a:schemeClr val="tx1"/>
                </a:solidFill>
                <a:latin typeface="Calibri" panose="020F0502020204030204" pitchFamily="34" charset="0"/>
                <a:cs typeface="Calibri" panose="020F0502020204030204" pitchFamily="34" charset="0"/>
              </a:rPr>
              <a:t>means that initiatives must ensure, at a minimum, that they do not pose undue risks to local people and marginalised community members (that is, rights-holders) and do not jeopardise their livelihoods and well-being. </a:t>
            </a:r>
            <a:r>
              <a:rPr lang="en-GB" sz="1200" b="0" i="0" u="none" strike="noStrike" baseline="0">
                <a:solidFill>
                  <a:schemeClr val="tx1"/>
                </a:solidFill>
                <a:latin typeface="Calibri" panose="020F0502020204030204" pitchFamily="34" charset="0"/>
                <a:cs typeface="Calibri" panose="020F0502020204030204" pitchFamily="34" charset="0"/>
              </a:rPr>
              <a:t>Nexus initiatives will also have to be accountable to these rights-holders.</a:t>
            </a: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pPr algn="l"/>
            <a:r>
              <a:rPr lang="en-GB" sz="1200" b="0" i="0" u="none" strike="noStrike" baseline="0">
                <a:solidFill>
                  <a:schemeClr val="tx1"/>
                </a:solidFill>
                <a:latin typeface="Calibri" panose="020F0502020204030204" pitchFamily="34" charset="0"/>
                <a:cs typeface="Calibri" panose="020F0502020204030204" pitchFamily="34" charset="0"/>
              </a:rPr>
              <a:t>Reference: </a:t>
            </a:r>
          </a:p>
          <a:p>
            <a:pPr algn="l"/>
            <a:r>
              <a:rPr lang="en-GB" sz="1200" baseline="30000">
                <a:solidFill>
                  <a:schemeClr val="tx1"/>
                </a:solidFill>
                <a:latin typeface="Calibri" panose="020F0502020204030204" pitchFamily="34" charset="0"/>
                <a:cs typeface="Calibri" panose="020F0502020204030204" pitchFamily="34" charset="0"/>
              </a:rPr>
              <a:t>1 </a:t>
            </a:r>
            <a:r>
              <a:rPr lang="en-GB" sz="1200" b="0" i="0" u="none" strike="noStrike" baseline="0">
                <a:solidFill>
                  <a:schemeClr val="tx1"/>
                </a:solidFill>
                <a:latin typeface="Calibri" panose="020F0502020204030204" pitchFamily="34" charset="0"/>
                <a:cs typeface="Calibri" panose="020F0502020204030204" pitchFamily="34" charset="0"/>
              </a:rPr>
              <a:t>Armitage, D., Mbatha, P., </a:t>
            </a:r>
            <a:r>
              <a:rPr lang="en-GB" sz="1200" b="0" i="0" u="none" strike="noStrike" baseline="0" err="1">
                <a:solidFill>
                  <a:schemeClr val="tx1"/>
                </a:solidFill>
                <a:latin typeface="Calibri" panose="020F0502020204030204" pitchFamily="34" charset="0"/>
                <a:cs typeface="Calibri" panose="020F0502020204030204" pitchFamily="34" charset="0"/>
              </a:rPr>
              <a:t>Muhl</a:t>
            </a:r>
            <a:r>
              <a:rPr lang="en-GB" sz="1200" b="0" i="0" u="none" strike="noStrike" baseline="0">
                <a:solidFill>
                  <a:schemeClr val="tx1"/>
                </a:solidFill>
                <a:latin typeface="Calibri" panose="020F0502020204030204" pitchFamily="34" charset="0"/>
                <a:cs typeface="Calibri" panose="020F0502020204030204" pitchFamily="34" charset="0"/>
              </a:rPr>
              <a:t>, E.-K., Rice, W., &amp; </a:t>
            </a:r>
            <a:r>
              <a:rPr lang="en-GB" sz="1200" b="0" i="0" u="none" strike="noStrike" baseline="0" err="1">
                <a:solidFill>
                  <a:schemeClr val="tx1"/>
                </a:solidFill>
                <a:latin typeface="Calibri" panose="020F0502020204030204" pitchFamily="34" charset="0"/>
                <a:cs typeface="Calibri" panose="020F0502020204030204" pitchFamily="34" charset="0"/>
              </a:rPr>
              <a:t>Sowman</a:t>
            </a:r>
            <a:r>
              <a:rPr lang="en-GB" sz="1200" b="0" i="0" u="none" strike="noStrike" baseline="0">
                <a:solidFill>
                  <a:schemeClr val="tx1"/>
                </a:solidFill>
                <a:latin typeface="Calibri" panose="020F0502020204030204" pitchFamily="34" charset="0"/>
                <a:cs typeface="Calibri" panose="020F0502020204030204" pitchFamily="34" charset="0"/>
              </a:rPr>
              <a:t>, M. (2020). Governance principles for community-</a:t>
            </a:r>
            <a:r>
              <a:rPr lang="en-GB" sz="1200" b="0" i="0" u="none" strike="noStrike" baseline="0" err="1">
                <a:solidFill>
                  <a:schemeClr val="tx1"/>
                </a:solidFill>
                <a:latin typeface="Calibri" panose="020F0502020204030204" pitchFamily="34" charset="0"/>
                <a:cs typeface="Calibri" panose="020F0502020204030204" pitchFamily="34" charset="0"/>
              </a:rPr>
              <a:t>centered</a:t>
            </a:r>
            <a:r>
              <a:rPr lang="en-GB" sz="1200" b="0" i="0" u="none" strike="noStrike" baseline="0">
                <a:solidFill>
                  <a:schemeClr val="tx1"/>
                </a:solidFill>
                <a:latin typeface="Calibri" panose="020F0502020204030204" pitchFamily="34" charset="0"/>
                <a:cs typeface="Calibri" panose="020F0502020204030204" pitchFamily="34" charset="0"/>
              </a:rPr>
              <a:t> conservation in the post-2020 global biodiversity framework. Conservation Science and Practice, 2(2), e160. https://doi.org/10.1111/csp2.160</a:t>
            </a:r>
            <a:endParaRPr lang="en-GB" sz="1200">
              <a:solidFill>
                <a:schemeClr val="tx1"/>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273690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3600">
                <a:solidFill>
                  <a:srgbClr val="004C82"/>
                </a:solidFill>
                <a:latin typeface="Calibri"/>
                <a:cs typeface="Calibri"/>
              </a:rPr>
              <a:t>To make sure that all relevant groups are included in WEFE Nexus decision-making, planning of interventions should begin with a </a:t>
            </a:r>
            <a:r>
              <a:rPr lang="en-GB" sz="3600" b="1">
                <a:solidFill>
                  <a:srgbClr val="004C82"/>
                </a:solidFill>
                <a:latin typeface="Calibri"/>
                <a:cs typeface="Calibri"/>
              </a:rPr>
              <a:t>stakeholder analysis</a:t>
            </a:r>
            <a:r>
              <a:rPr lang="en-GB" sz="3600">
                <a:solidFill>
                  <a:srgbClr val="004C82"/>
                </a:solidFill>
                <a:latin typeface="Calibri"/>
                <a:cs typeface="Calibri"/>
              </a:rPr>
              <a:t>. Stakeholder analysis </a:t>
            </a:r>
            <a:r>
              <a:rPr lang="en-GB" sz="3600">
                <a:solidFill>
                  <a:srgbClr val="004C82"/>
                </a:solidFill>
              </a:rPr>
              <a:t>means </a:t>
            </a:r>
            <a:r>
              <a:rPr lang="en-GB" sz="3600" b="1" i="0" u="none" strike="noStrike" baseline="0">
                <a:solidFill>
                  <a:srgbClr val="F4971A"/>
                </a:solidFill>
                <a:latin typeface="Calibri"/>
                <a:cs typeface="Calibri"/>
              </a:rPr>
              <a:t>identifying social groups who may affect and be affected by WEFE </a:t>
            </a:r>
            <a:r>
              <a:rPr lang="en-GB" sz="3600" b="1">
                <a:solidFill>
                  <a:srgbClr val="F4971A"/>
                </a:solidFill>
                <a:latin typeface="Calibri"/>
                <a:cs typeface="Calibri"/>
              </a:rPr>
              <a:t>Nexus</a:t>
            </a:r>
            <a:r>
              <a:rPr lang="en-GB" sz="3600" b="1" i="0" u="none" strike="noStrike" baseline="0">
                <a:solidFill>
                  <a:srgbClr val="F4971A"/>
                </a:solidFill>
                <a:latin typeface="Calibri"/>
                <a:cs typeface="Calibri"/>
              </a:rPr>
              <a:t> interventions. </a:t>
            </a:r>
          </a:p>
          <a:p>
            <a:pPr>
              <a:lnSpc>
                <a:spcPct val="110000"/>
              </a:lnSpc>
            </a:pPr>
            <a:endParaRPr lang="en-GB" sz="1200" b="1">
              <a:solidFill>
                <a:schemeClr val="tx1"/>
              </a:solidFill>
              <a:latin typeface="Calibri" panose="020F0502020204030204" pitchFamily="34" charset="0"/>
              <a:cs typeface="Calibri" panose="020F0502020204030204" pitchFamily="34" charset="0"/>
            </a:endParaRPr>
          </a:p>
          <a:p>
            <a:pPr>
              <a:lnSpc>
                <a:spcPct val="110000"/>
              </a:lnSpc>
            </a:pPr>
            <a:r>
              <a:rPr lang="en-GB" sz="1200" b="1">
                <a:solidFill>
                  <a:schemeClr val="tx1"/>
                </a:solidFill>
                <a:latin typeface="Calibri" panose="020F0502020204030204" pitchFamily="34" charset="0"/>
                <a:cs typeface="Calibri" panose="020F0502020204030204" pitchFamily="34" charset="0"/>
              </a:rPr>
              <a:t>It is important to consider all potential stakeholders, including who may be affected negatively by the WEFE Nexus interventions, and how. </a:t>
            </a:r>
            <a:r>
              <a:rPr lang="en-GB" sz="1200" b="0">
                <a:solidFill>
                  <a:schemeClr val="tx1"/>
                </a:solidFill>
                <a:latin typeface="Calibri" panose="020F0502020204030204" pitchFamily="34" charset="0"/>
                <a:cs typeface="Calibri" panose="020F0502020204030204" pitchFamily="34" charset="0"/>
              </a:rPr>
              <a:t>Even well-intended interventions typically have some negative impacts on some stakeholder groups, and overlooking these can undermine the implementation and the positive impacts of the interventions.</a:t>
            </a:r>
          </a:p>
          <a:p>
            <a:pPr>
              <a:lnSpc>
                <a:spcPct val="110000"/>
              </a:lnSpc>
            </a:pPr>
            <a:endParaRPr lang="en-GB" sz="1200" b="1">
              <a:solidFill>
                <a:schemeClr val="tx1"/>
              </a:solidFill>
              <a:latin typeface="Calibri" panose="020F0502020204030204" pitchFamily="34" charset="0"/>
              <a:cs typeface="Calibri" panose="020F0502020204030204" pitchFamily="34" charset="0"/>
            </a:endParaRPr>
          </a:p>
          <a:p>
            <a:pPr>
              <a:lnSpc>
                <a:spcPct val="110000"/>
              </a:lnSpc>
            </a:pPr>
            <a:r>
              <a:rPr lang="en-GB" sz="1200" b="1">
                <a:solidFill>
                  <a:schemeClr val="tx1"/>
                </a:solidFill>
                <a:latin typeface="Calibri" panose="020F0502020204030204" pitchFamily="34" charset="0"/>
                <a:cs typeface="Calibri" panose="020F0502020204030204" pitchFamily="34" charset="0"/>
              </a:rPr>
              <a:t>A basic stakeholder analysis</a:t>
            </a:r>
            <a:r>
              <a:rPr lang="en-GB" sz="1200" b="1" baseline="30000">
                <a:solidFill>
                  <a:schemeClr val="tx1"/>
                </a:solidFill>
                <a:latin typeface="Calibri" panose="020F0502020204030204" pitchFamily="34" charset="0"/>
                <a:cs typeface="Calibri" panose="020F0502020204030204" pitchFamily="34" charset="0"/>
              </a:rPr>
              <a:t>1,2</a:t>
            </a:r>
            <a:r>
              <a:rPr lang="en-GB" sz="1200" b="1">
                <a:solidFill>
                  <a:schemeClr val="tx1"/>
                </a:solidFill>
                <a:latin typeface="Calibri" panose="020F0502020204030204" pitchFamily="34" charset="0"/>
                <a:cs typeface="Calibri" panose="020F0502020204030204" pitchFamily="34" charset="0"/>
              </a:rPr>
              <a:t> should be done before interventions are designed</a:t>
            </a:r>
            <a:r>
              <a:rPr lang="en-GB" sz="1200">
                <a:solidFill>
                  <a:schemeClr val="tx1"/>
                </a:solidFill>
                <a:latin typeface="Calibri" panose="020F0502020204030204" pitchFamily="34" charset="0"/>
                <a:cs typeface="Calibri" panose="020F0502020204030204" pitchFamily="34" charset="0"/>
              </a:rPr>
              <a:t>. It should then be revisited and deepened throughout the design process as more information is gained.</a:t>
            </a:r>
            <a:r>
              <a:rPr lang="en-GB" sz="1200" baseline="30000">
                <a:solidFill>
                  <a:schemeClr val="tx1"/>
                </a:solidFill>
                <a:latin typeface="Calibri" panose="020F0502020204030204" pitchFamily="34" charset="0"/>
                <a:cs typeface="Calibri" panose="020F0502020204030204" pitchFamily="34" charset="0"/>
              </a:rPr>
              <a:t>3</a:t>
            </a:r>
            <a:r>
              <a:rPr lang="en-GB" sz="1200">
                <a:solidFill>
                  <a:schemeClr val="tx1"/>
                </a:solidFill>
                <a:latin typeface="Calibri" panose="020F0502020204030204" pitchFamily="34" charset="0"/>
                <a:cs typeface="Calibri" panose="020F0502020204030204" pitchFamily="34" charset="0"/>
              </a:rPr>
              <a:t> </a:t>
            </a:r>
            <a:endParaRPr lang="de-DE" sz="1200">
              <a:solidFill>
                <a:schemeClr val="tx1"/>
              </a:solidFill>
              <a:latin typeface="Calibri" panose="020F0502020204030204" pitchFamily="34" charset="0"/>
              <a:cs typeface="Calibri" panose="020F0502020204030204" pitchFamily="34" charset="0"/>
            </a:endParaRP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pPr algn="l"/>
            <a:r>
              <a:rPr lang="en-GB" sz="1200" b="0" i="0" u="none" strike="noStrike" baseline="0">
                <a:solidFill>
                  <a:schemeClr val="tx1"/>
                </a:solidFill>
                <a:latin typeface="Calibri" panose="020F0502020204030204" pitchFamily="34" charset="0"/>
                <a:cs typeface="Calibri" panose="020F0502020204030204" pitchFamily="34" charset="0"/>
              </a:rPr>
              <a:t>For example, a study aiming to inform the design of agricultural development projects in Kenya’s arid and semi-arid lands examined stakeholders’ participation in agricultural innovation projects.</a:t>
            </a:r>
            <a:r>
              <a:rPr lang="en-GB" sz="1200" b="0" i="0" u="none" strike="noStrike" baseline="30000">
                <a:solidFill>
                  <a:schemeClr val="tx1"/>
                </a:solidFill>
                <a:latin typeface="Calibri" panose="020F0502020204030204" pitchFamily="34" charset="0"/>
                <a:cs typeface="Calibri" panose="020F0502020204030204" pitchFamily="34" charset="0"/>
              </a:rPr>
              <a:t>4</a:t>
            </a:r>
            <a:r>
              <a:rPr lang="en-GB" sz="1200" b="0" i="0" u="none" strike="noStrike" baseline="0">
                <a:solidFill>
                  <a:schemeClr val="tx1"/>
                </a:solidFill>
                <a:latin typeface="Calibri" panose="020F0502020204030204" pitchFamily="34" charset="0"/>
                <a:cs typeface="Calibri" panose="020F0502020204030204" pitchFamily="34" charset="0"/>
              </a:rPr>
              <a:t> This included:</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Their roles in the agricultural sector and interactions with other stakeholders</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Their knowledge of agricultural technologies</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Their positions on agricultural innovations and potential conflicts with other stakeholders</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Their ability to mobilise collective action</a:t>
            </a:r>
          </a:p>
          <a:p>
            <a:pPr marL="285750" indent="-285750" algn="l">
              <a:buFont typeface="Arial" panose="020B0604020202020204" pitchFamily="34" charset="0"/>
              <a:buChar char="•"/>
            </a:pPr>
            <a:r>
              <a:rPr lang="en-GB" sz="1200" b="0" i="0" u="none" strike="noStrike" baseline="0">
                <a:solidFill>
                  <a:schemeClr val="tx1"/>
                </a:solidFill>
                <a:latin typeface="Calibri" panose="020F0502020204030204" pitchFamily="34" charset="0"/>
                <a:cs typeface="Calibri" panose="020F0502020204030204" pitchFamily="34" charset="0"/>
              </a:rPr>
              <a:t>Their access to other resources that they could use to support or oppose change, and power to effect change as a combination of all these factors.</a:t>
            </a: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a:p>
            <a:pPr algn="l"/>
            <a:r>
              <a:rPr lang="en-GB" sz="1200" b="1" i="0" u="none" strike="noStrike" baseline="0">
                <a:solidFill>
                  <a:schemeClr val="tx1"/>
                </a:solidFill>
                <a:latin typeface="Calibri" panose="020F0502020204030204" pitchFamily="34" charset="0"/>
                <a:cs typeface="Calibri" panose="020F0502020204030204" pitchFamily="34" charset="0"/>
              </a:rPr>
              <a:t>It is often difficult to define and identify ‘legitimate’ stakeholders. </a:t>
            </a:r>
            <a:r>
              <a:rPr lang="en-GB" sz="1200" b="0" i="0" u="none" strike="noStrike" baseline="0">
                <a:solidFill>
                  <a:schemeClr val="tx1"/>
                </a:solidFill>
                <a:latin typeface="Calibri" panose="020F0502020204030204" pitchFamily="34" charset="0"/>
                <a:cs typeface="Calibri" panose="020F0502020204030204" pitchFamily="34" charset="0"/>
              </a:rPr>
              <a:t>Consequently, many projects avoid clearly defining stakeholders. The researchers in the Kenyan study assumed this position: that the legitimacy of a group’s claim as a stakeholder was less important than their ability to affect change in the system.</a:t>
            </a:r>
            <a:r>
              <a:rPr lang="en-GB" sz="1200" b="0" i="0" u="none" strike="noStrike" baseline="30000">
                <a:solidFill>
                  <a:schemeClr val="tx1"/>
                </a:solidFill>
                <a:latin typeface="Calibri" panose="020F0502020204030204" pitchFamily="34" charset="0"/>
                <a:cs typeface="Calibri" panose="020F0502020204030204" pitchFamily="34" charset="0"/>
              </a:rPr>
              <a:t>5</a:t>
            </a:r>
            <a:r>
              <a:rPr lang="en-GB" sz="1200" b="0" i="0" u="none" strike="noStrike" baseline="0">
                <a:solidFill>
                  <a:schemeClr val="tx1"/>
                </a:solidFill>
                <a:latin typeface="Calibri" panose="020F0502020204030204" pitchFamily="34" charset="0"/>
                <a:cs typeface="Calibri" panose="020F0502020204030204" pitchFamily="34" charset="0"/>
              </a:rPr>
              <a:t> The study found that farmers who were not affiliated with farmer groups were particularly marginalised. They had little interaction with extension officers and researchers, who were important stakeholders in the system, through whom marginalised farmers could have accessed information on improved agricultural practices. Other agricultural development projects prefer to work with existing farmer groups to capitalise on the existing trust and cooperation among group members – but this may result in further marginalisation of farmers who do not belong to </a:t>
            </a:r>
            <a:r>
              <a:rPr lang="fr-FR" sz="1200" b="0" i="0" u="none" strike="noStrike" baseline="0">
                <a:solidFill>
                  <a:schemeClr val="tx1"/>
                </a:solidFill>
                <a:latin typeface="Calibri" panose="020F0502020204030204" pitchFamily="34" charset="0"/>
                <a:cs typeface="Calibri" panose="020F0502020204030204" pitchFamily="34" charset="0"/>
              </a:rPr>
              <a:t>groups.</a:t>
            </a:r>
            <a:r>
              <a:rPr lang="fr-FR" sz="1200" b="0" i="0" u="none" strike="noStrike" baseline="30000">
                <a:solidFill>
                  <a:schemeClr val="tx1"/>
                </a:solidFill>
                <a:latin typeface="Calibri" panose="020F0502020204030204" pitchFamily="34" charset="0"/>
                <a:cs typeface="Calibri" panose="020F0502020204030204" pitchFamily="34" charset="0"/>
              </a:rPr>
              <a:t>4</a:t>
            </a:r>
          </a:p>
          <a:p>
            <a:pPr algn="l"/>
            <a:endParaRPr lang="fr-FR" sz="1200" b="0" i="0" u="none" strike="noStrike" baseline="0">
              <a:solidFill>
                <a:schemeClr val="tx1"/>
              </a:solidFill>
              <a:latin typeface="Calibri" panose="020F0502020204030204" pitchFamily="34" charset="0"/>
              <a:cs typeface="Calibri" panose="020F0502020204030204" pitchFamily="34" charset="0"/>
            </a:endParaRPr>
          </a:p>
          <a:p>
            <a:pPr marL="0" indent="0" algn="l">
              <a:buFontTx/>
              <a:buNone/>
            </a:pPr>
            <a:r>
              <a:rPr lang="en-GB" sz="1200" b="0" i="0" u="none" strike="noStrike" baseline="0">
                <a:solidFill>
                  <a:schemeClr val="tx1"/>
                </a:solidFill>
                <a:latin typeface="Calibri" panose="020F0502020204030204" pitchFamily="34" charset="0"/>
                <a:cs typeface="Calibri" panose="020F0502020204030204" pitchFamily="34" charset="0"/>
              </a:rPr>
              <a:t>The study also underlined that village chiefs in Kenya are powerful stakeholders who can call local meetings and make announcements to advance different issues around agricultural development. However, other stakeholders lamented that the chiefs’ interest in engaging in community development varied widely. This affected which communities agricultural extension officers chose to work with. Communities with disinterested chiefs were losing out on access to innovation projects and related human, social and financial capital.</a:t>
            </a:r>
            <a:r>
              <a:rPr lang="en-GB" sz="1200" b="0" i="0" u="none" strike="noStrike" baseline="30000">
                <a:solidFill>
                  <a:schemeClr val="tx1"/>
                </a:solidFill>
                <a:latin typeface="Calibri" panose="020F0502020204030204" pitchFamily="34" charset="0"/>
                <a:cs typeface="Calibri" panose="020F0502020204030204" pitchFamily="34" charset="0"/>
              </a:rPr>
              <a:t>4</a:t>
            </a:r>
          </a:p>
          <a:p>
            <a:pPr marL="0" indent="0" algn="l">
              <a:buFontTx/>
              <a:buNone/>
            </a:pPr>
            <a:endParaRPr lang="de-DE" sz="1200" b="0" i="0" u="none" strike="noStrike" baseline="0">
              <a:solidFill>
                <a:schemeClr val="tx1"/>
              </a:solidFill>
              <a:latin typeface="Calibri" panose="020F0502020204030204" pitchFamily="34" charset="0"/>
              <a:cs typeface="Calibri" panose="020F0502020204030204" pitchFamily="34" charset="0"/>
            </a:endParaRPr>
          </a:p>
          <a:p>
            <a:pPr marL="0" indent="0" algn="l">
              <a:buFontTx/>
              <a:buNone/>
            </a:pPr>
            <a:r>
              <a:rPr lang="de-DE" sz="1200" b="0" i="0" u="none" strike="noStrike" baseline="0">
                <a:solidFill>
                  <a:schemeClr val="tx1"/>
                </a:solidFill>
                <a:latin typeface="Calibri" panose="020F0502020204030204" pitchFamily="34" charset="0"/>
                <a:cs typeface="Calibri" panose="020F0502020204030204" pitchFamily="34" charset="0"/>
              </a:rPr>
              <a:t>References: </a:t>
            </a:r>
          </a:p>
          <a:p>
            <a:pPr algn="l"/>
            <a:r>
              <a:rPr lang="de-DE" sz="1200" b="0" i="0" u="none" strike="noStrike" baseline="30000">
                <a:solidFill>
                  <a:schemeClr val="tx1"/>
                </a:solidFill>
                <a:latin typeface="Calibri" panose="020F0502020204030204" pitchFamily="34" charset="0"/>
                <a:cs typeface="Calibri" panose="020F0502020204030204" pitchFamily="34" charset="0"/>
              </a:rPr>
              <a:t>1</a:t>
            </a:r>
            <a:r>
              <a:rPr lang="de-DE" sz="1200" b="0" i="0" u="none" strike="noStrike" baseline="0">
                <a:solidFill>
                  <a:schemeClr val="tx1"/>
                </a:solidFill>
                <a:latin typeface="Calibri" panose="020F0502020204030204" pitchFamily="34" charset="0"/>
                <a:cs typeface="Calibri" panose="020F0502020204030204" pitchFamily="34" charset="0"/>
              </a:rPr>
              <a:t> </a:t>
            </a:r>
            <a:r>
              <a:rPr lang="en-GB" sz="1200" b="0" i="0" u="none" strike="noStrike" baseline="0" err="1">
                <a:solidFill>
                  <a:schemeClr val="tx1"/>
                </a:solidFill>
                <a:latin typeface="Calibri" panose="020F0502020204030204" pitchFamily="34" charset="0"/>
                <a:cs typeface="Calibri" panose="020F0502020204030204" pitchFamily="34" charset="0"/>
              </a:rPr>
              <a:t>Rietbergen</a:t>
            </a:r>
            <a:r>
              <a:rPr lang="en-GB" sz="1200" b="0" i="0" u="none" strike="noStrike" baseline="0">
                <a:solidFill>
                  <a:schemeClr val="tx1"/>
                </a:solidFill>
                <a:latin typeface="Calibri" panose="020F0502020204030204" pitchFamily="34" charset="0"/>
                <a:cs typeface="Calibri" panose="020F0502020204030204" pitchFamily="34" charset="0"/>
              </a:rPr>
              <a:t>-McCracken, J., &amp; Narayan, D. (1996). Participation and social assessment: tools and techniques. Washington, D.C. (USA): World Bank. https://documents.worldbank.org/en/publication/documents-reports/documentdetail/673361468742834292/participation-and-social-assessment-tools-and-techniques</a:t>
            </a:r>
          </a:p>
          <a:p>
            <a:pPr algn="l"/>
            <a:r>
              <a:rPr lang="en-GB" sz="1200" b="0" i="0" u="none" strike="noStrike" kern="1200" baseline="30000">
                <a:solidFill>
                  <a:schemeClr val="tx1"/>
                </a:solidFill>
                <a:latin typeface="Calibri" panose="020F0502020204030204" pitchFamily="34" charset="0"/>
                <a:ea typeface="+mn-ea"/>
                <a:cs typeface="Calibri" panose="020F0502020204030204" pitchFamily="34" charset="0"/>
              </a:rPr>
              <a:t>2</a:t>
            </a:r>
            <a:r>
              <a:rPr lang="en-GB" sz="1200" b="0" i="0" u="none" strike="noStrike" baseline="0">
                <a:solidFill>
                  <a:schemeClr val="tx1"/>
                </a:solidFill>
                <a:latin typeface="Calibri" panose="020F0502020204030204" pitchFamily="34" charset="0"/>
                <a:cs typeface="Calibri" panose="020F0502020204030204" pitchFamily="34" charset="0"/>
              </a:rPr>
              <a:t> </a:t>
            </a:r>
            <a:r>
              <a:rPr lang="en-GB" sz="1200" b="0" i="0" u="none" strike="noStrike" baseline="0" err="1">
                <a:solidFill>
                  <a:schemeClr val="tx1"/>
                </a:solidFill>
                <a:latin typeface="Calibri" panose="020F0502020204030204" pitchFamily="34" charset="0"/>
                <a:cs typeface="Calibri" panose="020F0502020204030204" pitchFamily="34" charset="0"/>
              </a:rPr>
              <a:t>Bendtsen</a:t>
            </a:r>
            <a:r>
              <a:rPr lang="en-GB" sz="1200" b="0" i="0" u="none" strike="noStrike" baseline="0">
                <a:solidFill>
                  <a:schemeClr val="tx1"/>
                </a:solidFill>
                <a:latin typeface="Calibri" panose="020F0502020204030204" pitchFamily="34" charset="0"/>
                <a:cs typeface="Calibri" panose="020F0502020204030204" pitchFamily="34" charset="0"/>
              </a:rPr>
              <a:t>, E.B., Clausen, L.P.W., &amp; Hansen, S.F. (2021). A review of the state-of-the-art for stakeholder analysis about environmental management and regulation. Journal of Environmental Management, 279, 111773. https://doi.</a:t>
            </a:r>
            <a:r>
              <a:rPr lang="nb-NO" sz="1200" b="0" i="0" u="none" strike="noStrike" baseline="0">
                <a:solidFill>
                  <a:schemeClr val="tx1"/>
                </a:solidFill>
                <a:latin typeface="Calibri" panose="020F0502020204030204" pitchFamily="34" charset="0"/>
                <a:cs typeface="Calibri" panose="020F0502020204030204" pitchFamily="34" charset="0"/>
              </a:rPr>
              <a:t>org/10.1016/j.jenvman.2020.111773</a:t>
            </a:r>
          </a:p>
          <a:p>
            <a:pPr algn="l"/>
            <a:r>
              <a:rPr lang="nb-NO" sz="1200" b="0" i="0" u="none" strike="noStrike" kern="1200" baseline="30000">
                <a:solidFill>
                  <a:schemeClr val="tx1"/>
                </a:solidFill>
                <a:latin typeface="Calibri" panose="020F0502020204030204" pitchFamily="34" charset="0"/>
                <a:ea typeface="+mn-ea"/>
                <a:cs typeface="Calibri" panose="020F0502020204030204" pitchFamily="34" charset="0"/>
              </a:rPr>
              <a:t>3 </a:t>
            </a:r>
            <a:r>
              <a:rPr lang="en-GB" sz="1200" b="0" i="0" u="none" strike="noStrike" baseline="0">
                <a:solidFill>
                  <a:schemeClr val="tx1"/>
                </a:solidFill>
                <a:latin typeface="Calibri" panose="020F0502020204030204" pitchFamily="34" charset="0"/>
                <a:cs typeface="Calibri" panose="020F0502020204030204" pitchFamily="34" charset="0"/>
              </a:rPr>
              <a:t>Holland, J. (2007). Tools for policy reform's institutional, political, and social analysis: A sourcebook for development practitioners. Washington, D.C. (USA): World Bank. https://web.worldbank.org/archive/website01408/WEB/IMAGES/TIPS_SOU.PDF?&amp;resourceurlname=TIPs_Sourcebook_English_PartI.pdf</a:t>
            </a:r>
          </a:p>
          <a:p>
            <a:pPr algn="l"/>
            <a:r>
              <a:rPr lang="en-GB" sz="1200" b="0" i="0" u="none" strike="noStrike" kern="1200" baseline="30000">
                <a:solidFill>
                  <a:schemeClr val="tx1"/>
                </a:solidFill>
                <a:latin typeface="Calibri" panose="020F0502020204030204" pitchFamily="34" charset="0"/>
                <a:ea typeface="+mn-ea"/>
                <a:cs typeface="Calibri" panose="020F0502020204030204" pitchFamily="34" charset="0"/>
              </a:rPr>
              <a:t>4 </a:t>
            </a:r>
            <a:r>
              <a:rPr lang="en-GB" sz="1200" b="0" i="0" u="none" strike="noStrike" baseline="0" err="1">
                <a:solidFill>
                  <a:schemeClr val="tx1"/>
                </a:solidFill>
                <a:latin typeface="Calibri" panose="020F0502020204030204" pitchFamily="34" charset="0"/>
                <a:cs typeface="Calibri" panose="020F0502020204030204" pitchFamily="34" charset="0"/>
              </a:rPr>
              <a:t>Eidt</a:t>
            </a:r>
            <a:r>
              <a:rPr lang="en-GB" sz="1200" b="0" i="0" u="none" strike="noStrike" baseline="0">
                <a:solidFill>
                  <a:schemeClr val="tx1"/>
                </a:solidFill>
                <a:latin typeface="Calibri" panose="020F0502020204030204" pitchFamily="34" charset="0"/>
                <a:cs typeface="Calibri" panose="020F0502020204030204" pitchFamily="34" charset="0"/>
              </a:rPr>
              <a:t>, C.M., Pant, L.P., &amp; Hickey, G.M. (2020) Platform, participation, and power: How dominant and minority stakeholders shape agricultural innovation. Sustainability, 12, 461. https://doi.org/10.3390/su12020461</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Calibri" panose="020F0502020204030204" pitchFamily="34" charset="0"/>
                <a:cs typeface="Calibri" panose="020F0502020204030204" pitchFamily="34" charset="0"/>
              </a:rPr>
              <a:t>5 </a:t>
            </a:r>
            <a:r>
              <a:rPr lang="en-GB" sz="1200" b="0" i="0" u="none" strike="noStrike" baseline="0" err="1">
                <a:solidFill>
                  <a:schemeClr val="tx1"/>
                </a:solidFill>
                <a:latin typeface="Calibri" panose="020F0502020204030204" pitchFamily="34" charset="0"/>
                <a:cs typeface="Calibri" panose="020F0502020204030204" pitchFamily="34" charset="0"/>
              </a:rPr>
              <a:t>Frooman</a:t>
            </a:r>
            <a:r>
              <a:rPr lang="en-GB" sz="1200" b="0" i="0" u="none" strike="noStrike" baseline="0">
                <a:solidFill>
                  <a:schemeClr val="tx1"/>
                </a:solidFill>
                <a:latin typeface="Calibri" panose="020F0502020204030204" pitchFamily="34" charset="0"/>
                <a:cs typeface="Calibri" panose="020F0502020204030204" pitchFamily="34" charset="0"/>
              </a:rPr>
              <a:t>, J. (1999). Stakeholder influence strategies. Academy of Management Review, 24(2), 191-205.</a:t>
            </a:r>
          </a:p>
          <a:p>
            <a:pPr algn="l"/>
            <a:endParaRPr lang="en-GB" sz="1200" b="0" i="0" u="none" strike="noStrike" baseline="0">
              <a:solidFill>
                <a:schemeClr val="tx1"/>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29017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use Interactive session 1 sheet for instructions.</a:t>
            </a:r>
          </a:p>
          <a:p>
            <a:r>
              <a:rPr lang="en-US" i="1" dirty="0"/>
              <a:t>Suggested duration: 50 mins </a:t>
            </a:r>
          </a:p>
          <a:p>
            <a:r>
              <a:rPr lang="en-US" i="1" dirty="0"/>
              <a:t>- 25 min discussion</a:t>
            </a:r>
          </a:p>
          <a:p>
            <a:r>
              <a:rPr lang="en-US" i="1" dirty="0"/>
              <a:t>- 10 min for reporting back to the group</a:t>
            </a:r>
          </a:p>
          <a:p>
            <a:r>
              <a:rPr lang="en-US" i="1" dirty="0"/>
              <a:t>- 15 min for plenary discussion  </a:t>
            </a:r>
          </a:p>
        </p:txBody>
      </p:sp>
      <p:sp>
        <p:nvSpPr>
          <p:cNvPr id="4" name="Slide Number Placehold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107775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latin typeface="Calibri"/>
                <a:cs typeface="Calibri"/>
              </a:rPr>
              <a:t>The second pillar of the social equity framework, representation, relates to how different stakeholders can shape agendas in the community or society, and can influence the critical decisions that impact their lives. </a:t>
            </a:r>
            <a:endParaRPr lang="en-GB" sz="1200">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Calibri"/>
                <a:cs typeface="Calibri"/>
              </a:rPr>
              <a:t>Measures are needed in Nexus initiatives to ensure that the diverse stakeholders we were just discussing are adequately represented across all phases, from planning to implementation and monitoring. Again, this includes particularly the communities and their members whose livelihoods depend directly on WEFE resources. </a:t>
            </a:r>
          </a:p>
          <a:p>
            <a:endParaRPr lang="en-GB" sz="1200">
              <a:solidFill>
                <a:schemeClr val="tx1"/>
              </a:solidFill>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41898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a:solidFill>
                  <a:schemeClr val="tx1"/>
                </a:solidFill>
                <a:latin typeface="Calibri" panose="020F0502020204030204" pitchFamily="34" charset="0"/>
                <a:cs typeface="Calibri" panose="020F0502020204030204" pitchFamily="34" charset="0"/>
              </a:rPr>
              <a:t>A gender equity and social inclusion approach should </a:t>
            </a:r>
            <a:r>
              <a:rPr lang="en-GB" sz="1200" b="1">
                <a:solidFill>
                  <a:schemeClr val="tx1"/>
                </a:solidFill>
                <a:latin typeface="Calibri" panose="020F0502020204030204" pitchFamily="34" charset="0"/>
                <a:cs typeface="Calibri" panose="020F0502020204030204" pitchFamily="34" charset="0"/>
              </a:rPr>
              <a:t>ensure that women and marginalised social groups can have a voice and influence in the processes shaping resource access and use at the household, community and higher decision-making levels</a:t>
            </a:r>
            <a:r>
              <a:rPr lang="en-GB" sz="1200">
                <a:solidFill>
                  <a:schemeClr val="tx1"/>
                </a:solidFill>
                <a:latin typeface="Calibri" panose="020F0502020204030204" pitchFamily="34" charset="0"/>
                <a:cs typeface="Calibri" panose="020F0502020204030204" pitchFamily="34" charset="0"/>
              </a:rPr>
              <a:t>.</a:t>
            </a:r>
            <a:r>
              <a:rPr lang="en-GB" sz="1200" baseline="30000">
                <a:solidFill>
                  <a:schemeClr val="tx1"/>
                </a:solidFill>
                <a:latin typeface="Calibri" panose="020F0502020204030204" pitchFamily="34" charset="0"/>
                <a:cs typeface="Calibri" panose="020F0502020204030204" pitchFamily="34" charset="0"/>
              </a:rPr>
              <a:t>1</a:t>
            </a:r>
          </a:p>
          <a:p>
            <a:endParaRPr lang="en-GB" sz="1200">
              <a:solidFill>
                <a:schemeClr val="tx1"/>
              </a:solidFill>
              <a:latin typeface="Calibri" panose="020F0502020204030204" pitchFamily="34" charset="0"/>
              <a:cs typeface="Calibri" panose="020F0502020204030204" pitchFamily="34" charset="0"/>
            </a:endParaRPr>
          </a:p>
          <a:p>
            <a:r>
              <a:rPr lang="en-GB" sz="1200">
                <a:solidFill>
                  <a:schemeClr val="tx1"/>
                </a:solidFill>
                <a:latin typeface="Calibri" panose="020F0502020204030204" pitchFamily="34" charset="0"/>
                <a:cs typeface="Calibri" panose="020F0502020204030204" pitchFamily="34" charset="0"/>
              </a:rPr>
              <a:t>Unfortunately, the stakeholders with the most to gain or lose from nexus interventions often have the least influence in intervention planning. </a:t>
            </a:r>
          </a:p>
          <a:p>
            <a:endParaRPr lang="en-GB" sz="1200">
              <a:solidFill>
                <a:schemeClr val="tx1"/>
              </a:solidFill>
              <a:latin typeface="Calibri" panose="020F0502020204030204" pitchFamily="34" charset="0"/>
              <a:cs typeface="Calibri" panose="020F0502020204030204" pitchFamily="34" charset="0"/>
            </a:endParaRPr>
          </a:p>
          <a:p>
            <a:r>
              <a:rPr lang="en-GB" sz="1200">
                <a:solidFill>
                  <a:schemeClr val="tx1"/>
                </a:solidFill>
                <a:latin typeface="Calibri" panose="020F0502020204030204" pitchFamily="34" charset="0"/>
                <a:cs typeface="Calibri" panose="020F0502020204030204" pitchFamily="34" charset="0"/>
              </a:rPr>
              <a:t>Reference:</a:t>
            </a:r>
          </a:p>
          <a:p>
            <a:r>
              <a:rPr lang="en-GB" sz="1200" baseline="30000">
                <a:solidFill>
                  <a:schemeClr val="tx1"/>
                </a:solidFill>
                <a:latin typeface="Calibri" panose="020F0502020204030204" pitchFamily="34" charset="0"/>
                <a:cs typeface="Calibri" panose="020F0502020204030204" pitchFamily="34" charset="0"/>
              </a:rPr>
              <a:t>1</a:t>
            </a:r>
            <a:r>
              <a:rPr lang="en-GB" sz="1200">
                <a:solidFill>
                  <a:schemeClr val="tx1"/>
                </a:solidFill>
                <a:latin typeface="Calibri" panose="020F0502020204030204" pitchFamily="34" charset="0"/>
                <a:cs typeface="Calibri" panose="020F0502020204030204" pitchFamily="34" charset="0"/>
              </a:rPr>
              <a:t> </a:t>
            </a:r>
            <a:r>
              <a:rPr lang="en-US" sz="1200">
                <a:solidFill>
                  <a:schemeClr val="tx1"/>
                </a:solidFill>
                <a:latin typeface="Calibri" panose="020F0502020204030204" pitchFamily="34" charset="0"/>
                <a:cs typeface="Calibri" panose="020F0502020204030204" pitchFamily="34" charset="0"/>
              </a:rPr>
              <a:t>Agarwal, A., &amp; Steele, A. (2016). Disability considerations for infrastructure </a:t>
            </a:r>
            <a:r>
              <a:rPr lang="en-US" sz="1200" err="1">
                <a:solidFill>
                  <a:schemeClr val="tx1"/>
                </a:solidFill>
                <a:latin typeface="Calibri" panose="020F0502020204030204" pitchFamily="34" charset="0"/>
                <a:cs typeface="Calibri" panose="020F0502020204030204" pitchFamily="34" charset="0"/>
              </a:rPr>
              <a:t>programmes</a:t>
            </a:r>
            <a:r>
              <a:rPr lang="en-US" sz="1200">
                <a:solidFill>
                  <a:schemeClr val="tx1"/>
                </a:solidFill>
                <a:latin typeface="Calibri" panose="020F0502020204030204" pitchFamily="34" charset="0"/>
                <a:cs typeface="Calibri" panose="020F0502020204030204" pitchFamily="34" charset="0"/>
              </a:rPr>
              <a:t>. London (UK): UK Department for International Development (DFID). http://dx.doi.org/10.12774/eod_hd.march2016.agarwaletal</a:t>
            </a:r>
            <a:endParaRPr lang="en-GB" sz="1200">
              <a:solidFill>
                <a:schemeClr val="tx1"/>
              </a:solidFill>
              <a:latin typeface="Calibri" panose="020F0502020204030204" pitchFamily="34" charset="0"/>
              <a:cs typeface="Calibri" panose="020F0502020204030204" pitchFamily="34" charset="0"/>
            </a:endParaRPr>
          </a:p>
          <a:p>
            <a:endParaRPr lang="de-DE" sz="1200">
              <a:solidFill>
                <a:schemeClr val="tx1"/>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55480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n-US" sz="1200" b="1" noProof="0" dirty="0">
                <a:effectLst/>
                <a:latin typeface="Arial" panose="020B0604020202020204" pitchFamily="34" charset="0"/>
                <a:ea typeface="Arial" panose="020B0604020202020204" pitchFamily="34" charset="0"/>
                <a:cs typeface="Times New Roman" panose="02020603050405020304" pitchFamily="18" charset="0"/>
              </a:rPr>
              <a:t>Notes:</a:t>
            </a:r>
          </a:p>
          <a:p>
            <a:pPr algn="just">
              <a:lnSpc>
                <a:spcPts val="1200"/>
              </a:lnSpc>
              <a:spcBef>
                <a:spcPts val="600"/>
              </a:spcBef>
              <a:spcAft>
                <a:spcPts val="600"/>
              </a:spcAft>
            </a:pPr>
            <a:endParaRPr lang="en-US" sz="1200" b="1" noProof="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1200" noProof="0" dirty="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panose="020B0604020202020204" pitchFamily="34" charset="0"/>
                <a:ea typeface="Arial" panose="020B0604020202020204" pitchFamily="34" charset="0"/>
                <a:cs typeface="Times New Roman" panose="02020603050405020304" pitchFamily="18" charset="0"/>
              </a:rPr>
              <a:t>Let’s get back to the city of </a:t>
            </a:r>
            <a:r>
              <a:rPr lang="en-US" sz="12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12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err="1">
                <a:effectLst/>
                <a:latin typeface="Arial"/>
                <a:ea typeface="Arial" panose="020B0604020202020204" pitchFamily="34" charset="0"/>
                <a:cs typeface="Arial"/>
              </a:rPr>
              <a:t>Ms</a:t>
            </a:r>
            <a:r>
              <a:rPr lang="en-US" sz="1200" noProof="0" dirty="0">
                <a:effectLst/>
                <a:latin typeface="Arial"/>
                <a:ea typeface="Arial" panose="020B0604020202020204" pitchFamily="34" charset="0"/>
                <a:cs typeface="Arial"/>
              </a:rPr>
              <a:t> </a:t>
            </a:r>
            <a:r>
              <a:rPr lang="en-US" sz="1200" noProof="0" dirty="0" err="1">
                <a:effectLst/>
                <a:latin typeface="Arial"/>
                <a:ea typeface="Arial" panose="020B0604020202020204" pitchFamily="34" charset="0"/>
                <a:cs typeface="Arial"/>
              </a:rPr>
              <a:t>Adila</a:t>
            </a:r>
            <a:r>
              <a:rPr lang="en-US" sz="1200" noProof="0" dirty="0">
                <a:effectLst/>
                <a:latin typeface="Arial"/>
                <a:ea typeface="Arial" panose="020B0604020202020204" pitchFamily="34" charset="0"/>
                <a:cs typeface="Arial"/>
              </a:rPr>
              <a:t> is agricultural development specialist at the city administration. She works closely with </a:t>
            </a:r>
            <a:r>
              <a:rPr lang="en-US" sz="1200" noProof="0" dirty="0" err="1">
                <a:effectLst/>
                <a:latin typeface="Arial"/>
                <a:ea typeface="Arial" panose="020B0604020202020204" pitchFamily="34" charset="0"/>
                <a:cs typeface="Arial"/>
              </a:rPr>
              <a:t>Ms</a:t>
            </a:r>
            <a:r>
              <a:rPr lang="en-US" sz="1200" noProof="0" dirty="0">
                <a:effectLst/>
                <a:latin typeface="Arial"/>
                <a:ea typeface="Arial" panose="020B0604020202020204" pitchFamily="34" charset="0"/>
                <a:cs typeface="Arial"/>
              </a:rPr>
              <a:t> Sinclair, the head of city administration who we met during the previous lessons.</a:t>
            </a:r>
            <a:r>
              <a:rPr lang="en-US" sz="1200" noProof="0" dirty="0">
                <a:latin typeface="Arial"/>
                <a:ea typeface="Arial" panose="020B0604020202020204" pitchFamily="34" charset="0"/>
                <a:cs typeface="Arial"/>
              </a:rPr>
              <a:t> </a:t>
            </a:r>
            <a:endParaRPr lang="en-US" sz="1200" noProof="0" dirty="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GB" sz="4400" b="0" dirty="0"/>
              <a:t>The water resource that the city’s hydropower plant, an industrial farm, and several small agricultural communities rely on, has become scarce after a period of extreme drought. The situation is aggravated by land development projects that dried up some of the wetlands surrounding the city.</a:t>
            </a:r>
            <a:endParaRPr lang="en-US" sz="1200" noProof="0" dirty="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Who will decide how the water resource will be managed? </a:t>
            </a:r>
          </a:p>
          <a:p>
            <a:pPr marL="685800" lvl="1"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Who will decide what’s most important?</a:t>
            </a:r>
          </a:p>
          <a:p>
            <a:pPr marL="685800" lvl="1"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Will representatives from each stakeholder group sit down to create a fair use agreement?</a:t>
            </a:r>
          </a:p>
          <a:p>
            <a:pPr marL="685800" lvl="1"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Will the needs of the </a:t>
            </a:r>
            <a:r>
              <a:rPr lang="en-US" sz="1200" noProof="0" dirty="0" err="1">
                <a:effectLst/>
                <a:latin typeface="Arial"/>
                <a:ea typeface="Arial" panose="020B0604020202020204" pitchFamily="34" charset="0"/>
                <a:cs typeface="Arial"/>
              </a:rPr>
              <a:t>marginalised</a:t>
            </a:r>
            <a:r>
              <a:rPr lang="en-US" sz="1200" noProof="0" dirty="0">
                <a:effectLst/>
                <a:latin typeface="Arial"/>
                <a:ea typeface="Arial" panose="020B0604020202020204" pitchFamily="34" charset="0"/>
                <a:cs typeface="Arial"/>
              </a:rPr>
              <a:t> community members be presented?</a:t>
            </a:r>
          </a:p>
          <a:p>
            <a:pPr marL="685800" lvl="1"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Or will the stakeholders with the most economic and political influence leverage their power?</a:t>
            </a:r>
          </a:p>
          <a:p>
            <a:pPr marL="685800" lvl="1"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a:ea typeface="Arial" panose="020B0604020202020204" pitchFamily="34" charset="0"/>
                <a:cs typeface="Arial"/>
              </a:rPr>
              <a:t>Will anyone consider the interplay of water, food, energy, and ecosystem security?</a:t>
            </a:r>
          </a:p>
          <a:p>
            <a:pPr marL="342900" marR="0" lvl="0"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GB" sz="1200" b="0" i="0" u="none" strike="noStrike" baseline="0" dirty="0">
                <a:solidFill>
                  <a:schemeClr val="tx1"/>
                </a:solidFill>
                <a:latin typeface="+mn-lt"/>
              </a:rPr>
              <a:t>It is easy to see how politics and underlying power structures will play a major role in the management of the scarce resources, how the impacts on the use of one resource will spill over to other sectors, and how the most marginalised stakeholders risk losing out on the key resources that sustain their livelihoods.</a:t>
            </a:r>
            <a:endParaRPr lang="de-DE" sz="1200" dirty="0">
              <a:solidFill>
                <a:schemeClr val="tx1"/>
              </a:solidFill>
              <a:latin typeface="+mn-lt"/>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err="1">
                <a:effectLst/>
                <a:latin typeface="Arial"/>
                <a:ea typeface="Arial" panose="020B0604020202020204" pitchFamily="34" charset="0"/>
                <a:cs typeface="Arial"/>
              </a:rPr>
              <a:t>Ms</a:t>
            </a:r>
            <a:r>
              <a:rPr lang="en-US" sz="1200" noProof="0" dirty="0">
                <a:effectLst/>
                <a:latin typeface="Arial"/>
                <a:ea typeface="Arial" panose="020B0604020202020204" pitchFamily="34" charset="0"/>
                <a:cs typeface="Arial"/>
              </a:rPr>
              <a:t> </a:t>
            </a:r>
            <a:r>
              <a:rPr lang="en-US" sz="1200" noProof="0" dirty="0" err="1">
                <a:effectLst/>
                <a:latin typeface="Arial"/>
                <a:ea typeface="Arial" panose="020B0604020202020204" pitchFamily="34" charset="0"/>
                <a:cs typeface="Arial"/>
              </a:rPr>
              <a:t>Adila</a:t>
            </a:r>
            <a:r>
              <a:rPr lang="en-US" sz="1200" noProof="0" dirty="0">
                <a:effectLst/>
                <a:latin typeface="Arial"/>
                <a:ea typeface="Arial" panose="020B0604020202020204" pitchFamily="34" charset="0"/>
                <a:cs typeface="Arial"/>
              </a:rPr>
              <a:t>, </a:t>
            </a:r>
            <a:r>
              <a:rPr lang="en-US" sz="1200" noProof="0" dirty="0" err="1">
                <a:effectLst/>
                <a:latin typeface="Arial"/>
                <a:ea typeface="Arial" panose="020B0604020202020204" pitchFamily="34" charset="0"/>
                <a:cs typeface="Arial"/>
              </a:rPr>
              <a:t>Ms</a:t>
            </a:r>
            <a:r>
              <a:rPr lang="en-US" sz="1200" noProof="0" dirty="0">
                <a:effectLst/>
                <a:latin typeface="Arial"/>
                <a:ea typeface="Arial" panose="020B0604020202020204" pitchFamily="34" charset="0"/>
                <a:cs typeface="Arial"/>
              </a:rPr>
              <a:t> Sinclair and their colleagues at the other departments need to work with stakeholders to identify their needs and interests, manage conflicts in the tense situation, and try to together come up with fair solutions.  </a:t>
            </a:r>
            <a:endParaRPr lang="en-US" sz="12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12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marR="0" lvl="0"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n-US" sz="1200" noProof="0" dirty="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12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1200" noProof="0" dirty="0">
                <a:effectLst/>
                <a:latin typeface="Arial" panose="020B0604020202020204" pitchFamily="34" charset="0"/>
                <a:ea typeface="Arial" panose="020B0604020202020204" pitchFamily="34" charset="0"/>
                <a:cs typeface="Times New Roman" panose="02020603050405020304" pitchFamily="18" charset="0"/>
              </a:rPr>
              <a:t> brings us straight to the topic of this training which is about </a:t>
            </a:r>
            <a:r>
              <a:rPr lang="en-GB" sz="1200" dirty="0">
                <a:latin typeface="+mn-lt"/>
              </a:rPr>
              <a:t>gender equity and social inclusion in the Water–Energy–Food–Ecosystems Nexus and what kind of frameworks and tools can help to move from resource-centric to people-centric Nexus approaches.</a:t>
            </a:r>
          </a:p>
          <a:p>
            <a:pPr algn="l"/>
            <a:endParaRPr lang="en-GB" sz="1200" b="0" i="0" u="none" strike="noStrike" baseline="0" dirty="0">
              <a:solidFill>
                <a:schemeClr val="tx1"/>
              </a:solidFill>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43096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a:latin typeface="Calibri" panose="020F0502020204030204" pitchFamily="34" charset="0"/>
                <a:cs typeface="Calibri" panose="020F0502020204030204" pitchFamily="34" charset="0"/>
              </a:rPr>
              <a:t>This table</a:t>
            </a:r>
            <a:r>
              <a:rPr lang="en-GB" sz="1200" baseline="30000">
                <a:latin typeface="Calibri" panose="020F0502020204030204" pitchFamily="34" charset="0"/>
                <a:cs typeface="Calibri" panose="020F0502020204030204" pitchFamily="34" charset="0"/>
              </a:rPr>
              <a:t>1</a:t>
            </a:r>
            <a:r>
              <a:rPr lang="en-GB" sz="1200">
                <a:latin typeface="Calibri" panose="020F0502020204030204" pitchFamily="34" charset="0"/>
                <a:cs typeface="Calibri" panose="020F0502020204030204" pitchFamily="34" charset="0"/>
              </a:rPr>
              <a:t> shows that </a:t>
            </a:r>
            <a:r>
              <a:rPr lang="en-GB" sz="1200" b="1">
                <a:latin typeface="Calibri" panose="020F0502020204030204" pitchFamily="34" charset="0"/>
                <a:cs typeface="Calibri" panose="020F0502020204030204" pitchFamily="34" charset="0"/>
              </a:rPr>
              <a:t>not all participation in decision-making is equal in nature.</a:t>
            </a:r>
            <a:r>
              <a:rPr lang="en-GB" sz="1200">
                <a:latin typeface="Calibri" panose="020F0502020204030204" pitchFamily="34" charset="0"/>
                <a:cs typeface="Calibri" panose="020F0502020204030204" pitchFamily="34" charset="0"/>
              </a:rPr>
              <a:t> There are many forms or levels of participation. Some participation can be quite nominal – for example, when someone is part of a group or project, but they do not actually engage actively or influence decisions. In contrast</a:t>
            </a:r>
            <a:r>
              <a:rPr lang="en-GB" sz="1200">
                <a:solidFill>
                  <a:srgbClr val="FF0000"/>
                </a:solidFill>
                <a:latin typeface="Calibri" panose="020F0502020204030204" pitchFamily="34" charset="0"/>
                <a:cs typeface="Calibri" panose="020F0502020204030204" pitchFamily="34" charset="0"/>
              </a:rPr>
              <a:t>, in the most interactive or empowering form of participation, </a:t>
            </a:r>
            <a:r>
              <a:rPr lang="en-GB" sz="1200">
                <a:latin typeface="Calibri" panose="020F0502020204030204" pitchFamily="34" charset="0"/>
                <a:cs typeface="Calibri" panose="020F0502020204030204" pitchFamily="34" charset="0"/>
              </a:rPr>
              <a:t>everyone is able to interact as peers and to express views with equal weight. This is also called ‘participatory parity’. </a:t>
            </a: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Other types of participation include consultative participation where people are </a:t>
            </a:r>
            <a:r>
              <a:rPr lang="en-GB" sz="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asked an opinion in specific matters, without guarantee that they could actually influence decisions, and active participation where people express opinions or take initiative of their own. Because of social norms and inequalities, active participation is typically difficult for marginalised groups, without systematic efforts to involve them. </a:t>
            </a:r>
            <a:endParaRPr lang="en-GB" sz="1200">
              <a:latin typeface="Calibri" panose="020F0502020204030204" pitchFamily="34" charset="0"/>
              <a:cs typeface="Calibri" panose="020F0502020204030204" pitchFamily="34" charset="0"/>
            </a:endParaRP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Achieving interactive or empowering participation requires </a:t>
            </a:r>
            <a:r>
              <a:rPr lang="en-GB" sz="1200" b="1">
                <a:latin typeface="Calibri" panose="020F0502020204030204" pitchFamily="34" charset="0"/>
                <a:cs typeface="Calibri" panose="020F0502020204030204" pitchFamily="34" charset="0"/>
              </a:rPr>
              <a:t>ongoing negotiation and management of unequal power relations and conflicting interests. </a:t>
            </a:r>
            <a:r>
              <a:rPr lang="en-GB" sz="1200">
                <a:latin typeface="Calibri" panose="020F0502020204030204" pitchFamily="34" charset="0"/>
                <a:cs typeface="Calibri" panose="020F0502020204030204" pitchFamily="34" charset="0"/>
              </a:rPr>
              <a:t>This is a challenging process, particularly as there are often limited resources, skills and trust among different participants.</a:t>
            </a:r>
            <a:r>
              <a:rPr lang="en-GB" sz="1200" baseline="30000">
                <a:latin typeface="Calibri" panose="020F0502020204030204" pitchFamily="34" charset="0"/>
                <a:cs typeface="Calibri" panose="020F0502020204030204" pitchFamily="34" charset="0"/>
              </a:rPr>
              <a:t>2</a:t>
            </a: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References:</a:t>
            </a:r>
          </a:p>
          <a:p>
            <a:r>
              <a:rPr lang="en-GB" sz="1200">
                <a:latin typeface="Calibri" panose="020F0502020204030204" pitchFamily="34" charset="0"/>
                <a:cs typeface="Calibri" panose="020F0502020204030204" pitchFamily="34" charset="0"/>
              </a:rPr>
              <a:t>1 Agarwal, B. (2001). Participatory exclusions, community forestry, and gender: An analysis for South Asia and a conceptual framework. World Development, 29(10), 1623-1648. https://doi.org/10.1016/S0305-750X(01)00066-3 </a:t>
            </a:r>
          </a:p>
          <a:p>
            <a:pPr algn="l"/>
            <a:r>
              <a:rPr lang="en-GB" sz="1200">
                <a:latin typeface="Calibri" panose="020F0502020204030204" pitchFamily="34" charset="0"/>
                <a:cs typeface="Calibri" panose="020F0502020204030204" pitchFamily="34" charset="0"/>
              </a:rPr>
              <a:t>2 </a:t>
            </a:r>
            <a:r>
              <a:rPr lang="en-GB" sz="1200" err="1">
                <a:latin typeface="Calibri" panose="020F0502020204030204" pitchFamily="34" charset="0"/>
                <a:cs typeface="Calibri" panose="020F0502020204030204" pitchFamily="34" charset="0"/>
              </a:rPr>
              <a:t>Vermunt</a:t>
            </a:r>
            <a:r>
              <a:rPr lang="en-GB" sz="1200">
                <a:latin typeface="Calibri" panose="020F0502020204030204" pitchFamily="34" charset="0"/>
                <a:cs typeface="Calibri" panose="020F0502020204030204" pitchFamily="34" charset="0"/>
              </a:rPr>
              <a:t>, D.A., Verweij, P.A., &amp; </a:t>
            </a:r>
            <a:r>
              <a:rPr lang="en-GB" sz="1200" err="1">
                <a:latin typeface="Calibri" panose="020F0502020204030204" pitchFamily="34" charset="0"/>
                <a:cs typeface="Calibri" panose="020F0502020204030204" pitchFamily="34" charset="0"/>
              </a:rPr>
              <a:t>Verburg</a:t>
            </a:r>
            <a:r>
              <a:rPr lang="en-GB" sz="1200">
                <a:latin typeface="Calibri" panose="020F0502020204030204" pitchFamily="34" charset="0"/>
                <a:cs typeface="Calibri" panose="020F0502020204030204" pitchFamily="34" charset="0"/>
              </a:rPr>
              <a:t>, R.W. (2020). What hampers implementation of integrated landscape approaches in rural landscapes? Current Landscape Ecology Reports, 5(4), 99-115.</a:t>
            </a:r>
            <a:endParaRPr lang="de-DE" sz="120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305206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mn-lt"/>
              </a:rPr>
              <a:t>Enabling marginalised groups to meaningfully participate in nexus initiatives requires addressing the barriers they face, which depend on the group, place and time. </a:t>
            </a:r>
            <a:r>
              <a:rPr lang="en-GB" sz="1200" b="0" i="0" u="none" strike="noStrike" baseline="0">
                <a:solidFill>
                  <a:schemeClr val="tx1"/>
                </a:solidFill>
                <a:latin typeface="+mn-lt"/>
              </a:rPr>
              <a:t>To understand and lift these barriers, interventions must carefully consider the local context, including power relations and the history of water, energy, agriculture and environment sector development in the project area.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algn="l"/>
            <a:r>
              <a:rPr lang="en-US" sz="1800" b="1" i="0" u="none" strike="noStrike" baseline="0">
                <a:latin typeface="AvenirLTStd-Black"/>
              </a:rPr>
              <a:t>Targeted measures are needed to ensure that women and other less powerful actors can express their voices and priorities and that their views are meaningfully considered</a:t>
            </a:r>
            <a:r>
              <a:rPr lang="en-US" sz="1800" b="0" i="0" u="none" strike="noStrike" baseline="0">
                <a:latin typeface="AvenirLTStd-Black"/>
              </a:rPr>
              <a:t> </a:t>
            </a:r>
            <a:r>
              <a:rPr lang="en-US" sz="1800" b="0" i="0" u="none" strike="noStrike" baseline="0">
                <a:latin typeface="AvenirLTStd-Light"/>
              </a:rPr>
              <a:t>(i.e., what is called active and interactive/empowering participation in the participation visual just presented). Inviting these groups to attend a multi-stakeholder meeting is not enough, as they may not be able to express their views, influence the agenda, or engage on equal footing with other, more powerful groups. Participation then remains as nominal, passive or consultative only.</a:t>
            </a:r>
          </a:p>
          <a:p>
            <a:pPr algn="l"/>
            <a:endParaRPr lang="en-US" sz="1800" b="0" i="0" u="none" strike="noStrike" baseline="0">
              <a:solidFill>
                <a:schemeClr val="tx1"/>
              </a:solidFill>
              <a:latin typeface="AvenirLTStd-Ligh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solidFill>
                  <a:schemeClr val="tx1">
                    <a:lumMod val="85000"/>
                    <a:lumOff val="15000"/>
                  </a:schemeClr>
                </a:solidFill>
                <a:latin typeface="Calibri" panose="020F0502020204030204" pitchFamily="34" charset="0"/>
                <a:cs typeface="Calibri" panose="020F0502020204030204" pitchFamily="34" charset="0"/>
              </a:rPr>
              <a:t>Empowering participation and bottom-up learning requires continuously asking: </a:t>
            </a:r>
            <a:r>
              <a:rPr lang="en-GB" sz="1200" b="1">
                <a:latin typeface="Calibri" panose="020F0502020204030204" pitchFamily="34" charset="0"/>
                <a:cs typeface="Calibri" panose="020F0502020204030204" pitchFamily="34" charset="0"/>
              </a:rPr>
              <a:t>What voices are being heard at the different stages of decision-making processes, and what is the weight and legitimacy given to diverse voices? </a:t>
            </a:r>
          </a:p>
          <a:p>
            <a:endParaRPr lang="en-GB" sz="1200">
              <a:solidFill>
                <a:schemeClr val="tx1"/>
              </a:solidFill>
              <a:latin typeface="+mn-lt"/>
              <a:cs typeface="Calibri" panose="020F0502020204030204" pitchFamily="34" charset="0"/>
            </a:endParaRPr>
          </a:p>
          <a:p>
            <a:r>
              <a:rPr lang="en-GB" sz="1200" b="1">
                <a:solidFill>
                  <a:schemeClr val="tx1"/>
                </a:solidFill>
                <a:latin typeface="+mn-lt"/>
                <a:cs typeface="Calibri" panose="020F0502020204030204" pitchFamily="34" charset="0"/>
              </a:rPr>
              <a:t>Interactive (or empowering) participation can be supported, for example, by a combination</a:t>
            </a:r>
            <a:r>
              <a:rPr lang="en-GB" sz="1200" b="1" baseline="30000">
                <a:solidFill>
                  <a:schemeClr val="tx1"/>
                </a:solidFill>
                <a:latin typeface="Calibri" panose="020F0502020204030204" pitchFamily="34" charset="0"/>
                <a:cs typeface="Calibri" panose="020F0502020204030204" pitchFamily="34" charset="0"/>
              </a:rPr>
              <a:t>1</a:t>
            </a:r>
            <a:r>
              <a:rPr lang="en-GB" sz="1200" b="1">
                <a:solidFill>
                  <a:schemeClr val="tx1"/>
                </a:solidFill>
                <a:latin typeface="+mn-lt"/>
                <a:cs typeface="Calibri" panose="020F0502020204030204" pitchFamily="34" charset="0"/>
              </a:rPr>
              <a:t> of:</a:t>
            </a:r>
            <a:r>
              <a:rPr lang="en-GB" sz="1200">
                <a:solidFill>
                  <a:schemeClr val="tx1"/>
                </a:solidFill>
                <a:latin typeface="+mn-lt"/>
                <a:cs typeface="Calibri" panose="020F0502020204030204" pitchFamily="34" charset="0"/>
              </a:rPr>
              <a:t> </a:t>
            </a:r>
          </a:p>
          <a:p>
            <a:pPr marL="285750" indent="-285750" algn="l">
              <a:buFont typeface="Wingdings" panose="05000000000000000000" pitchFamily="2" charset="2"/>
              <a:buChar char="ü"/>
            </a:pPr>
            <a:r>
              <a:rPr lang="en-US" sz="1800" b="0" i="0" u="none" strike="noStrike" baseline="0">
                <a:latin typeface="AvenirLTStd-Light"/>
              </a:rPr>
              <a:t>Centering meetings on issues that are important to women and other </a:t>
            </a:r>
            <a:r>
              <a:rPr lang="en-GB" sz="1800" b="0" i="0" u="none" strike="noStrike" baseline="0" noProof="0">
                <a:latin typeface="AvenirLTStd-Light"/>
              </a:rPr>
              <a:t>marginalised</a:t>
            </a:r>
            <a:r>
              <a:rPr lang="en-US" sz="1800" b="0" i="0" u="none" strike="noStrike" baseline="0">
                <a:latin typeface="AvenirLTStd-Light"/>
              </a:rPr>
              <a:t> groups</a:t>
            </a:r>
          </a:p>
          <a:p>
            <a:pPr marL="285750" indent="-285750" algn="l" defTabSz="685800" rtl="0" eaLnBrk="1" latinLnBrk="0" hangingPunct="1">
              <a:buFont typeface="Wingdings" panose="05000000000000000000" pitchFamily="2" charset="2"/>
              <a:buChar char="ü"/>
            </a:pPr>
            <a:r>
              <a:rPr lang="en-US" sz="1800" b="0" i="0" u="none" strike="noStrike" kern="1200" baseline="0">
                <a:solidFill>
                  <a:schemeClr val="tx1"/>
                </a:solidFill>
                <a:latin typeface="AvenirLTStd-Light"/>
                <a:ea typeface="+mn-ea"/>
                <a:cs typeface="+mn-cs"/>
              </a:rPr>
              <a:t>Establishing quotas for women’s and men’s participation, consultation, decision-making and voting</a:t>
            </a:r>
          </a:p>
          <a:p>
            <a:pPr marL="285750" indent="-285750" algn="l" defTabSz="685800" rtl="0" eaLnBrk="1" latinLnBrk="0" hangingPunct="1">
              <a:buFont typeface="Wingdings" panose="05000000000000000000" pitchFamily="2" charset="2"/>
              <a:buChar char="ü"/>
            </a:pPr>
            <a:r>
              <a:rPr lang="en-US" sz="1800" b="0" i="0" u="none" strike="noStrike" kern="1200" baseline="0">
                <a:solidFill>
                  <a:schemeClr val="tx1"/>
                </a:solidFill>
                <a:latin typeface="AvenirLTStd-Light"/>
                <a:ea typeface="+mn-ea"/>
                <a:cs typeface="+mn-cs"/>
              </a:rPr>
              <a:t>Selecting safe and easily accessible meeting venues, organizing child care and hygienic sanitary facilities</a:t>
            </a:r>
          </a:p>
          <a:p>
            <a:pPr marL="285750" indent="-285750">
              <a:buFont typeface="Wingdings" panose="05000000000000000000" pitchFamily="2" charset="2"/>
              <a:buChar char="ü"/>
            </a:pPr>
            <a:r>
              <a:rPr lang="en-GB" sz="1200">
                <a:solidFill>
                  <a:schemeClr val="tx1"/>
                </a:solidFill>
                <a:latin typeface="+mn-lt"/>
                <a:cs typeface="Calibri" panose="020F0502020204030204" pitchFamily="34" charset="0"/>
              </a:rPr>
              <a:t>Giving enough space and time for collective learning, including in informal settings, smaller and single-gender groups, with safe space for expressing opinions and ideas</a:t>
            </a:r>
          </a:p>
          <a:p>
            <a:pPr marL="285750" indent="-285750">
              <a:buFont typeface="Wingdings" panose="05000000000000000000" pitchFamily="2" charset="2"/>
              <a:buChar char="ü"/>
            </a:pPr>
            <a:r>
              <a:rPr lang="en-US" sz="1800" b="0" i="0" u="none" strike="noStrike" baseline="0">
                <a:latin typeface="AvenirLTStd-Light"/>
              </a:rPr>
              <a:t>Being explicit and deliberate about how and why various inclusive tactics are being used</a:t>
            </a:r>
            <a:endParaRPr lang="en-GB" sz="1200">
              <a:solidFill>
                <a:schemeClr val="tx1"/>
              </a:solidFill>
              <a:latin typeface="+mn-lt"/>
              <a:cs typeface="Calibri" panose="020F0502020204030204" pitchFamily="34" charset="0"/>
            </a:endParaRPr>
          </a:p>
          <a:p>
            <a:pPr marL="285750" indent="-285750">
              <a:buFont typeface="Wingdings" panose="05000000000000000000" pitchFamily="2" charset="2"/>
              <a:buChar char="ü"/>
            </a:pPr>
            <a:r>
              <a:rPr lang="en-GB" sz="1200">
                <a:solidFill>
                  <a:schemeClr val="tx1"/>
                </a:solidFill>
                <a:latin typeface="+mn-lt"/>
                <a:cs typeface="Calibri" panose="020F0502020204030204" pitchFamily="34" charset="0"/>
              </a:rPr>
              <a:t>Allocating adequate financial and technical resources to supporting inclusion from the beginning </a:t>
            </a:r>
          </a:p>
          <a:p>
            <a:pPr marL="285750" indent="-285750">
              <a:buFont typeface="Wingdings" panose="05000000000000000000" pitchFamily="2" charset="2"/>
              <a:buChar char="ü"/>
            </a:pPr>
            <a:r>
              <a:rPr lang="en-GB" sz="1200">
                <a:solidFill>
                  <a:schemeClr val="tx1"/>
                </a:solidFill>
                <a:latin typeface="+mn-lt"/>
                <a:cs typeface="Calibri" panose="020F0502020204030204" pitchFamily="34" charset="0"/>
              </a:rPr>
              <a:t>Mobilising the right skills to support a rigorous action learning initiative</a:t>
            </a:r>
          </a:p>
          <a:p>
            <a:pPr marL="285750" indent="-285750">
              <a:buFont typeface="Wingdings" panose="05000000000000000000" pitchFamily="2" charset="2"/>
              <a:buChar char="ü"/>
            </a:pPr>
            <a:r>
              <a:rPr lang="en-GB" sz="1200">
                <a:solidFill>
                  <a:schemeClr val="tx1"/>
                </a:solidFill>
                <a:latin typeface="+mn-lt"/>
                <a:cs typeface="Calibri" panose="020F0502020204030204" pitchFamily="34" charset="0"/>
              </a:rPr>
              <a:t>Strengthening local capacities for conflict mediation and negotiating power imbalances</a:t>
            </a:r>
            <a:r>
              <a:rPr lang="de-DE" sz="1200">
                <a:solidFill>
                  <a:schemeClr val="tx1"/>
                </a:solidFill>
                <a:latin typeface="+mn-lt"/>
                <a:cs typeface="Calibri" panose="020F0502020204030204" pitchFamily="34" charset="0"/>
              </a:rPr>
              <a:t>.</a:t>
            </a:r>
          </a:p>
          <a:p>
            <a:pPr marL="0" indent="0">
              <a:buFont typeface="Wingdings" panose="05000000000000000000" pitchFamily="2" charset="2"/>
              <a:buNone/>
            </a:pPr>
            <a:endParaRPr lang="de-DE" sz="1200">
              <a:solidFill>
                <a:schemeClr val="tx1"/>
              </a:solidFill>
              <a:latin typeface="+mn-lt"/>
              <a:cs typeface="Calibri" panose="020F0502020204030204" pitchFamily="34" charset="0"/>
            </a:endParaRPr>
          </a:p>
          <a:p>
            <a:pPr marL="0" indent="0">
              <a:buFont typeface="Wingdings" panose="05000000000000000000" pitchFamily="2" charset="2"/>
              <a:buNone/>
            </a:pPr>
            <a:r>
              <a:rPr lang="de-DE" sz="1200">
                <a:solidFill>
                  <a:schemeClr val="tx1"/>
                </a:solidFill>
                <a:latin typeface="+mn-lt"/>
                <a:cs typeface="Calibri" panose="020F0502020204030204" pitchFamily="34" charset="0"/>
              </a:rPr>
              <a:t>The case study at the end of the module gives more examples of how to support interactive</a:t>
            </a:r>
            <a:r>
              <a:rPr lang="en-US" sz="1200">
                <a:solidFill>
                  <a:schemeClr val="tx1"/>
                </a:solidFill>
                <a:latin typeface="+mn-lt"/>
                <a:cs typeface="Calibri" panose="020F0502020204030204" pitchFamily="34" charset="0"/>
              </a:rPr>
              <a:t>/</a:t>
            </a:r>
            <a:r>
              <a:rPr lang="de-DE" sz="1200">
                <a:solidFill>
                  <a:schemeClr val="tx1"/>
                </a:solidFill>
                <a:latin typeface="+mn-lt"/>
                <a:cs typeface="Calibri" panose="020F0502020204030204" pitchFamily="34" charset="0"/>
              </a:rPr>
              <a:t>empowering participation.</a:t>
            </a:r>
          </a:p>
          <a:p>
            <a:pPr marL="0" indent="0">
              <a:buFont typeface="Wingdings" panose="05000000000000000000" pitchFamily="2" charset="2"/>
              <a:buNone/>
            </a:pPr>
            <a:endParaRPr lang="de-DE" sz="1200">
              <a:solidFill>
                <a:schemeClr val="tx1"/>
              </a:solidFill>
              <a:latin typeface="+mn-lt"/>
              <a:cs typeface="Calibri" panose="020F0502020204030204" pitchFamily="34" charset="0"/>
            </a:endParaRPr>
          </a:p>
          <a:p>
            <a:pPr marL="0" indent="0">
              <a:buFont typeface="Wingdings" panose="05000000000000000000" pitchFamily="2" charset="2"/>
              <a:buNone/>
            </a:pPr>
            <a:r>
              <a:rPr lang="de-DE" sz="1200">
                <a:solidFill>
                  <a:schemeClr val="tx1"/>
                </a:solidFill>
                <a:latin typeface="+mn-lt"/>
                <a:cs typeface="Calibri" panose="020F0502020204030204" pitchFamily="34" charset="0"/>
              </a:rPr>
              <a:t>References:</a:t>
            </a:r>
          </a:p>
          <a:p>
            <a:pPr algn="l"/>
            <a:r>
              <a:rPr lang="en-GB" sz="1200" b="0" baseline="30000">
                <a:solidFill>
                  <a:schemeClr val="tx1"/>
                </a:solidFill>
                <a:latin typeface="Calibri" panose="020F0502020204030204" pitchFamily="34" charset="0"/>
                <a:cs typeface="Calibri" panose="020F0502020204030204" pitchFamily="34" charset="0"/>
              </a:rPr>
              <a:t>1 </a:t>
            </a:r>
            <a:r>
              <a:rPr lang="en-US" sz="1800" b="0" i="0" u="none" strike="noStrike" baseline="0">
                <a:latin typeface="AvenirLTStd-Light"/>
              </a:rPr>
              <a:t>Zaremba, H., Elias, M., Devi, J.T., &amp; Priyadarshini, P. (2021). Inclusive participatory approaches: A facilitator’s guide. Rome (Italy): Bioversity International. 24 p. ISBN: 978-92-9255-234-3 https://cgspace.cgiar.org/handle/10568/117461</a:t>
            </a:r>
            <a:endParaRPr lang="en-GB" sz="1200">
              <a:solidFill>
                <a:schemeClr val="tx1"/>
              </a:solidFill>
              <a:latin typeface="+mn-lt"/>
              <a:cs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87867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Calibri" panose="020F0502020204030204" pitchFamily="34" charset="0"/>
                <a:cs typeface="Calibri" panose="020F0502020204030204" pitchFamily="34" charset="0"/>
              </a:rPr>
              <a:t>Redistribution is the third and final pillar of the social equity framework. It refers </a:t>
            </a:r>
            <a:r>
              <a:rPr lang="en-GB" sz="1200">
                <a:latin typeface="Calibri"/>
                <a:cs typeface="Calibri"/>
              </a:rPr>
              <a:t>to </a:t>
            </a:r>
            <a:r>
              <a:rPr lang="en-GB" sz="1200" b="1">
                <a:latin typeface="Calibri"/>
                <a:cs typeface="Calibri"/>
              </a:rPr>
              <a:t>an intentional effort to bring more equity to how rights and goods, as well as costs, risks and responsibilities, are distributed in a society.</a:t>
            </a:r>
            <a:r>
              <a:rPr lang="en-GB" sz="1200">
                <a:latin typeface="Calibri"/>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Calibri" panose="020F0502020204030204" pitchFamily="34" charset="0"/>
                <a:cs typeface="Calibri" panose="020F0502020204030204" pitchFamily="34" charset="0"/>
              </a:rPr>
              <a:t>Rights to access and control resources shape - and are shaped by - gender, class structures and other social differences and inequalities that empower some people and groups while marginalising others.</a:t>
            </a:r>
            <a:r>
              <a:rPr lang="en-GB" sz="1200" baseline="30000">
                <a:solidFill>
                  <a:schemeClr val="tx1"/>
                </a:solidFill>
                <a:latin typeface="Calibri" panose="020F0502020204030204" pitchFamily="34" charset="0"/>
                <a:cs typeface="Calibri" panose="020F0502020204030204" pitchFamily="34" charset="0"/>
              </a:rPr>
              <a:t>1,2,3. </a:t>
            </a:r>
            <a:r>
              <a:rPr lang="en-GB" sz="1200">
                <a:latin typeface="Calibri"/>
                <a:cs typeface="Calibri"/>
              </a:rPr>
              <a:t>These rights over resources and goods give power (including power over others) to those who control them, and so they can feed either further marginalisation or empowerment.</a:t>
            </a:r>
            <a:r>
              <a:rPr lang="en-GB" sz="1200" baseline="30000">
                <a:solidFill>
                  <a:schemeClr val="tx1"/>
                </a:solidFill>
                <a:latin typeface="Calibri" panose="020F0502020204030204" pitchFamily="34" charset="0"/>
                <a:cs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Calibri" panose="020F0502020204030204" pitchFamily="34" charset="0"/>
              <a:cs typeface="Calibri" panose="020F0502020204030204" pitchFamily="34" charset="0"/>
            </a:endParaRPr>
          </a:p>
          <a:p>
            <a:r>
              <a:rPr lang="en-GB" sz="1200" b="1">
                <a:solidFill>
                  <a:schemeClr val="tx1"/>
                </a:solidFill>
                <a:latin typeface="Calibri"/>
                <a:cs typeface="Calibri"/>
              </a:rPr>
              <a:t>The other two pillars of the framework, recognition and representation, are goals in and of themselves, as they are essential to fairness and human dignity. They are also important to ensure that the costs, benefits and risks of </a:t>
            </a:r>
            <a:r>
              <a:rPr lang="en-GB" sz="1200" b="1">
                <a:latin typeface="Calibri"/>
                <a:cs typeface="Calibri"/>
              </a:rPr>
              <a:t>Nexus</a:t>
            </a:r>
            <a:r>
              <a:rPr lang="en-GB" sz="1200" b="1">
                <a:solidFill>
                  <a:schemeClr val="tx1"/>
                </a:solidFill>
                <a:latin typeface="Calibri"/>
                <a:cs typeface="Calibri"/>
              </a:rPr>
              <a:t> initiatives are equitably distributed </a:t>
            </a:r>
            <a:r>
              <a:rPr lang="en-GB" sz="1200">
                <a:solidFill>
                  <a:schemeClr val="tx1"/>
                </a:solidFill>
                <a:latin typeface="Calibri"/>
                <a:cs typeface="Calibri"/>
              </a:rPr>
              <a:t>– which generally implies a need for redistribution.</a:t>
            </a:r>
          </a:p>
          <a:p>
            <a:endParaRPr lang="en-GB" sz="1200">
              <a:solidFill>
                <a:schemeClr val="tx1"/>
              </a:solidFill>
              <a:latin typeface="Calibri" panose="020F0502020204030204" pitchFamily="34" charset="0"/>
              <a:cs typeface="Calibri" panose="020F0502020204030204" pitchFamily="34" charset="0"/>
            </a:endParaRPr>
          </a:p>
          <a:p>
            <a:endParaRPr lang="de-DE" sz="1200">
              <a:latin typeface="Calibri" panose="020F0502020204030204" pitchFamily="34" charset="0"/>
              <a:cs typeface="Calibri" panose="020F0502020204030204" pitchFamily="34" charset="0"/>
            </a:endParaRPr>
          </a:p>
          <a:p>
            <a:r>
              <a:rPr lang="de-DE" sz="1200">
                <a:solidFill>
                  <a:schemeClr val="tx1"/>
                </a:solidFill>
                <a:latin typeface="Calibri" panose="020F0502020204030204" pitchFamily="34" charset="0"/>
                <a:cs typeface="Calibri" panose="020F0502020204030204" pitchFamily="34" charset="0"/>
              </a:rPr>
              <a:t>References:</a:t>
            </a:r>
          </a:p>
          <a:p>
            <a:pPr algn="l"/>
            <a:r>
              <a:rPr lang="de-DE" sz="1200" baseline="30000">
                <a:solidFill>
                  <a:schemeClr val="tx1"/>
                </a:solidFill>
                <a:latin typeface="Calibri" panose="020F0502020204030204" pitchFamily="34" charset="0"/>
                <a:cs typeface="Calibri" panose="020F0502020204030204" pitchFamily="34" charset="0"/>
              </a:rPr>
              <a:t>1</a:t>
            </a:r>
            <a:r>
              <a:rPr lang="de-DE" sz="1200">
                <a:solidFill>
                  <a:schemeClr val="tx1"/>
                </a:solidFill>
                <a:latin typeface="Calibri" panose="020F0502020204030204" pitchFamily="34" charset="0"/>
                <a:cs typeface="Calibri" panose="020F0502020204030204" pitchFamily="34" charset="0"/>
              </a:rPr>
              <a:t> </a:t>
            </a:r>
            <a:r>
              <a:rPr lang="en-GB" sz="1200" b="0" i="0" u="none" strike="noStrike" baseline="0">
                <a:solidFill>
                  <a:schemeClr val="tx1"/>
                </a:solidFill>
                <a:latin typeface="Calibri" panose="020F0502020204030204" pitchFamily="34" charset="0"/>
                <a:cs typeface="Calibri" panose="020F0502020204030204" pitchFamily="34" charset="0"/>
              </a:rPr>
              <a:t>Fraser, N. (2010). Who counts? Dilemmas of justice in a </a:t>
            </a:r>
            <a:r>
              <a:rPr lang="en-GB" sz="1200" b="0" i="0" u="none" strike="noStrike" baseline="0" err="1">
                <a:solidFill>
                  <a:schemeClr val="tx1"/>
                </a:solidFill>
                <a:latin typeface="Calibri" panose="020F0502020204030204" pitchFamily="34" charset="0"/>
                <a:cs typeface="Calibri" panose="020F0502020204030204" pitchFamily="34" charset="0"/>
              </a:rPr>
              <a:t>Postwestphalian</a:t>
            </a:r>
            <a:r>
              <a:rPr lang="en-GB" sz="1200" b="0" i="0" u="none" strike="noStrike" baseline="0">
                <a:solidFill>
                  <a:schemeClr val="tx1"/>
                </a:solidFill>
                <a:latin typeface="Calibri" panose="020F0502020204030204" pitchFamily="34" charset="0"/>
                <a:cs typeface="Calibri" panose="020F0502020204030204" pitchFamily="34" charset="0"/>
              </a:rPr>
              <a:t> World. Antipode, 41, 281-297. https://doi.org/10.1111/j.1467-8330.2009.00726.x</a:t>
            </a:r>
            <a:endParaRPr lang="de-DE" sz="1200">
              <a:solidFill>
                <a:schemeClr val="tx1"/>
              </a:solidFill>
              <a:latin typeface="Calibri" panose="020F0502020204030204" pitchFamily="34" charset="0"/>
              <a:cs typeface="Calibri" panose="020F0502020204030204" pitchFamily="34" charset="0"/>
            </a:endParaRPr>
          </a:p>
          <a:p>
            <a:r>
              <a:rPr lang="de-DE" sz="1200" baseline="30000">
                <a:solidFill>
                  <a:schemeClr val="tx1"/>
                </a:solidFill>
                <a:latin typeface="Calibri" panose="020F0502020204030204" pitchFamily="34" charset="0"/>
                <a:cs typeface="Calibri" panose="020F0502020204030204" pitchFamily="34" charset="0"/>
              </a:rPr>
              <a:t>2 </a:t>
            </a:r>
            <a:r>
              <a:rPr lang="en-GB" sz="1200" b="0" i="0" u="none" strike="noStrike" baseline="0">
                <a:solidFill>
                  <a:schemeClr val="tx1"/>
                </a:solidFill>
                <a:latin typeface="Calibri" panose="020F0502020204030204" pitchFamily="34" charset="0"/>
                <a:cs typeface="Calibri" panose="020F0502020204030204" pitchFamily="34" charset="0"/>
              </a:rPr>
              <a:t>Tilly, C. (1998). Durable Inequality. Berkeley (USA): University of California Press.</a:t>
            </a:r>
            <a:endParaRPr lang="de-DE" sz="1200">
              <a:solidFill>
                <a:schemeClr val="tx1"/>
              </a:solidFill>
              <a:latin typeface="Calibri" panose="020F0502020204030204" pitchFamily="34" charset="0"/>
              <a:cs typeface="Calibri" panose="020F0502020204030204" pitchFamily="34" charset="0"/>
            </a:endParaRPr>
          </a:p>
          <a:p>
            <a:pPr algn="l"/>
            <a:r>
              <a:rPr lang="de-DE" sz="1200" baseline="30000">
                <a:solidFill>
                  <a:schemeClr val="tx1"/>
                </a:solidFill>
                <a:latin typeface="Calibri" panose="020F0502020204030204" pitchFamily="34" charset="0"/>
                <a:cs typeface="Calibri" panose="020F0502020204030204" pitchFamily="34" charset="0"/>
              </a:rPr>
              <a:t>3</a:t>
            </a:r>
            <a:r>
              <a:rPr lang="de-DE" sz="1200">
                <a:solidFill>
                  <a:schemeClr val="tx1"/>
                </a:solidFill>
                <a:latin typeface="Calibri" panose="020F0502020204030204" pitchFamily="34" charset="0"/>
                <a:cs typeface="Calibri" panose="020F0502020204030204" pitchFamily="34" charset="0"/>
              </a:rPr>
              <a:t> </a:t>
            </a:r>
            <a:r>
              <a:rPr lang="en-GB" sz="1200" b="0" i="0" u="none" strike="noStrike" baseline="0">
                <a:solidFill>
                  <a:schemeClr val="tx1"/>
                </a:solidFill>
                <a:latin typeface="Calibri" panose="020F0502020204030204" pitchFamily="34" charset="0"/>
                <a:cs typeface="Calibri" panose="020F0502020204030204" pitchFamily="34" charset="0"/>
              </a:rPr>
              <a:t>Ridgeway, C.L. (2011). Framed by gender: How gender inequality persists in the modern world. Oxford (UK): Oxford University Press.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1777014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211D1E"/>
                </a:solidFill>
                <a:latin typeface="+mn-lt"/>
              </a:rPr>
              <a:t>The</a:t>
            </a:r>
            <a:r>
              <a:rPr lang="en-GB" sz="1200" b="1" i="0" u="none" strike="noStrike" baseline="0">
                <a:solidFill>
                  <a:srgbClr val="211D1E"/>
                </a:solidFill>
                <a:latin typeface="+mn-lt"/>
              </a:rPr>
              <a:t> Sustainable Livelihoods Framework </a:t>
            </a:r>
            <a:r>
              <a:rPr lang="en-GB" sz="1200" b="0" i="0" u="none" strike="noStrike" baseline="0">
                <a:solidFill>
                  <a:srgbClr val="211D1E"/>
                </a:solidFill>
                <a:latin typeface="+mn-lt"/>
              </a:rPr>
              <a:t>i</a:t>
            </a:r>
            <a:r>
              <a:rPr lang="en-GB" sz="1200">
                <a:latin typeface="+mn-lt"/>
                <a:cs typeface="Calibri" panose="020F0502020204030204" pitchFamily="34" charset="0"/>
              </a:rPr>
              <a:t>llustrates</a:t>
            </a:r>
            <a:r>
              <a:rPr lang="en-GB" sz="1200">
                <a:latin typeface="+mn-lt"/>
              </a:rPr>
              <a:t> the different types of tangible and intangible</a:t>
            </a:r>
            <a:r>
              <a:rPr lang="en-GB" sz="1200" b="0">
                <a:latin typeface="+mn-lt"/>
              </a:rPr>
              <a:t> assets that resource users can draw upon to secure their livelihoods, and how these assets interact with each ot</a:t>
            </a:r>
            <a:r>
              <a:rPr lang="en-GB" sz="1200">
                <a:latin typeface="+mn-lt"/>
              </a:rPr>
              <a:t>her </a:t>
            </a:r>
            <a:r>
              <a:rPr lang="en-GB" sz="1200" b="0" i="0" u="none" strike="noStrike" baseline="30000">
                <a:latin typeface="+mn-lt"/>
              </a:rPr>
              <a:t>1, 2, 3</a:t>
            </a:r>
            <a:r>
              <a:rPr lang="en-GB" sz="1200">
                <a:latin typeface="+mn-lt"/>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latin typeface="+mn-lt"/>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211D1E"/>
                </a:solidFill>
                <a:latin typeface="+mn-lt"/>
              </a:rPr>
              <a:t>Assets can take many forms, including: </a:t>
            </a:r>
          </a:p>
          <a:p>
            <a:pPr marL="285750" indent="-285750" algn="l">
              <a:buFont typeface="Arial" panose="020B0604020202020204" pitchFamily="34" charset="0"/>
              <a:buChar char="•"/>
            </a:pPr>
            <a:r>
              <a:rPr lang="en-GB" sz="1200" b="1" i="0" u="none" strike="noStrike" baseline="0">
                <a:solidFill>
                  <a:srgbClr val="000000"/>
                </a:solidFill>
                <a:latin typeface="+mn-lt"/>
              </a:rPr>
              <a:t>Natural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land, water, fuelwood, wild food sources, or genetic resources</a:t>
            </a:r>
          </a:p>
          <a:p>
            <a:pPr marL="285750" indent="-285750" algn="l">
              <a:buFont typeface="Arial" panose="020B0604020202020204" pitchFamily="34" charset="0"/>
              <a:buChar char="•"/>
            </a:pPr>
            <a:r>
              <a:rPr lang="en-GB" sz="1200" b="1" i="0" u="none" strike="noStrike" baseline="0">
                <a:solidFill>
                  <a:srgbClr val="000000"/>
                </a:solidFill>
                <a:latin typeface="+mn-lt"/>
              </a:rPr>
              <a:t>Physical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irrigation and road infrastructure, transport, electricity, tools and machinery, storage, or production inputs like seed, </a:t>
            </a:r>
            <a:r>
              <a:rPr lang="en-GB" sz="1200">
                <a:solidFill>
                  <a:srgbClr val="000000"/>
                </a:solidFill>
                <a:latin typeface="+mn-lt"/>
              </a:rPr>
              <a:t>fertilisers</a:t>
            </a:r>
            <a:r>
              <a:rPr lang="en-GB" sz="1200" b="0" i="0" u="none" strike="noStrike" baseline="0">
                <a:solidFill>
                  <a:srgbClr val="000000"/>
                </a:solidFill>
                <a:latin typeface="+mn-lt"/>
              </a:rPr>
              <a:t>, and pesticides.</a:t>
            </a:r>
            <a:endParaRPr lang="en-GB" sz="1200" b="0" i="0" u="none" strike="noStrike" baseline="0">
              <a:solidFill>
                <a:srgbClr val="000000"/>
              </a:solidFill>
              <a:latin typeface="+mn-lt"/>
              <a:cs typeface="Calibri"/>
            </a:endParaRPr>
          </a:p>
          <a:p>
            <a:pPr marL="285750" indent="-285750" algn="l">
              <a:buFont typeface="Arial" panose="020B0604020202020204" pitchFamily="34" charset="0"/>
              <a:buChar char="•"/>
            </a:pPr>
            <a:r>
              <a:rPr lang="en-GB" sz="1200" b="1" i="0" u="none" strike="noStrike" baseline="0">
                <a:solidFill>
                  <a:srgbClr val="000000"/>
                </a:solidFill>
                <a:latin typeface="+mn-lt"/>
              </a:rPr>
              <a:t>Financial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regular income, savings, liquid assets, or formal and informal credit facilities.</a:t>
            </a:r>
          </a:p>
          <a:p>
            <a:pPr marL="285750" indent="-285750" algn="l">
              <a:buFont typeface="Arial" panose="020B0604020202020204" pitchFamily="34" charset="0"/>
              <a:buChar char="•"/>
            </a:pPr>
            <a:r>
              <a:rPr lang="en-GB" sz="1200" b="1" i="0" u="none" strike="noStrike" baseline="0">
                <a:solidFill>
                  <a:srgbClr val="000000"/>
                </a:solidFill>
                <a:latin typeface="+mn-lt"/>
              </a:rPr>
              <a:t>Human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knowledge and skills, education and training, health, nutrition, or capacity to work. </a:t>
            </a:r>
          </a:p>
          <a:p>
            <a:pPr marL="285750" indent="-285750" algn="l">
              <a:buFont typeface="Arial" panose="020B0604020202020204" pitchFamily="34" charset="0"/>
              <a:buChar char="•"/>
            </a:pPr>
            <a:r>
              <a:rPr lang="en-GB" sz="1200" b="1" i="0" u="none" strike="noStrike" baseline="0">
                <a:solidFill>
                  <a:srgbClr val="000000"/>
                </a:solidFill>
                <a:latin typeface="+mn-lt"/>
              </a:rPr>
              <a:t>Social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membership in formal and informal groups like Water User Associations and producer groups, collaboration, or access to opportunities through social networks. </a:t>
            </a:r>
          </a:p>
          <a:p>
            <a:pPr marL="285750" indent="-285750" algn="l">
              <a:buFont typeface="Arial" panose="020B0604020202020204" pitchFamily="34" charset="0"/>
              <a:buChar char="•"/>
            </a:pPr>
            <a:r>
              <a:rPr lang="en-GB" sz="1200" b="1" i="0" u="none" strike="noStrike" baseline="0">
                <a:solidFill>
                  <a:srgbClr val="000000"/>
                </a:solidFill>
                <a:latin typeface="+mn-lt"/>
              </a:rPr>
              <a:t>Political </a:t>
            </a:r>
            <a:r>
              <a:rPr lang="en-GB" sz="1200" b="0" i="0" u="none" strike="noStrike" baseline="0">
                <a:solidFill>
                  <a:srgbClr val="000000"/>
                </a:solidFill>
                <a:latin typeface="+mn-lt"/>
              </a:rPr>
              <a:t>capital</a:t>
            </a:r>
            <a:r>
              <a:rPr lang="en-GB" sz="1200" b="1" i="0" u="none" strike="noStrike" baseline="0">
                <a:solidFill>
                  <a:srgbClr val="000000"/>
                </a:solidFill>
                <a:latin typeface="+mn-lt"/>
              </a:rPr>
              <a:t> </a:t>
            </a:r>
            <a:r>
              <a:rPr lang="en-GB" sz="1200" b="0" i="0" u="none" strike="noStrike" baseline="0">
                <a:solidFill>
                  <a:srgbClr val="000000"/>
                </a:solidFill>
                <a:latin typeface="+mn-lt"/>
              </a:rPr>
              <a:t>such as citizenship, enfranchisement, or effective participation in governance.</a:t>
            </a:r>
          </a:p>
          <a:p>
            <a:pPr marL="0" indent="0" algn="l">
              <a:buFont typeface="Arial" panose="020B0604020202020204" pitchFamily="34" charset="0"/>
              <a:buNone/>
            </a:pPr>
            <a:endParaRPr lang="en-GB" sz="1200" b="0" i="0" u="none" strike="noStrike" baseline="0">
              <a:solidFill>
                <a:srgbClr val="000000"/>
              </a:solidFill>
              <a:latin typeface="+mn-lt"/>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baseline="0">
                <a:solidFill>
                  <a:srgbClr val="211D1E"/>
                </a:solidFill>
                <a:latin typeface="+mn-lt"/>
                <a:cs typeface="Calibri"/>
              </a:rPr>
              <a:t>The framework h</a:t>
            </a:r>
            <a:r>
              <a:rPr lang="en-GB" sz="1200" b="1">
                <a:latin typeface="+mn-lt"/>
                <a:cs typeface="Calibri"/>
              </a:rPr>
              <a:t>elps understand how costs (or loss of assets), benefits (or gains in assets), and risks are distributed among different stakeholder groups. It also helps grasp the trade-offs and synergies among assets that may result from Nexus interventions.</a:t>
            </a:r>
            <a:r>
              <a:rPr lang="en-GB" sz="1200" b="0" i="0" u="none" strike="noStrike" baseline="30000">
                <a:latin typeface="+mn-lt"/>
              </a:rPr>
              <a:t>1, 2, 3</a:t>
            </a:r>
            <a:endParaRPr lang="en-GB" sz="1200" b="0" i="0" u="none" strike="noStrike" baseline="0">
              <a:solidFill>
                <a:srgbClr val="000000"/>
              </a:solidFill>
              <a:latin typeface="+mn-lt"/>
            </a:endParaRPr>
          </a:p>
          <a:p>
            <a:pPr marL="0" indent="0" algn="l">
              <a:buFont typeface="Arial" panose="020B0604020202020204" pitchFamily="34" charset="0"/>
              <a:buNone/>
            </a:pPr>
            <a:endParaRPr lang="en-GB" sz="1200" b="0" i="0" u="none" strike="noStrike" baseline="0">
              <a:solidFill>
                <a:srgbClr val="000000"/>
              </a:solidFill>
              <a:latin typeface="+mn-lt"/>
            </a:endParaRPr>
          </a:p>
          <a:p>
            <a:pPr marL="0" indent="0" algn="l">
              <a:buFont typeface="Arial" panose="020B0604020202020204" pitchFamily="34" charset="0"/>
              <a:buNone/>
            </a:pPr>
            <a:r>
              <a:rPr lang="en-GB" sz="1200" b="1" i="0" u="none" strike="noStrike" baseline="0">
                <a:solidFill>
                  <a:srgbClr val="000000"/>
                </a:solidFill>
                <a:latin typeface="+mn-lt"/>
              </a:rPr>
              <a:t>Key characteristics of the framework are that: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rgbClr val="000000"/>
                </a:solidFill>
                <a:latin typeface="+mn-lt"/>
                <a:ea typeface="+mn-ea"/>
                <a:cs typeface="+mn-cs"/>
              </a:rPr>
              <a:t>Assets are interdependent and partially interchangeable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rgbClr val="000000"/>
                </a:solidFill>
                <a:latin typeface="+mn-lt"/>
                <a:ea typeface="+mn-ea"/>
                <a:cs typeface="+mn-cs"/>
              </a:rPr>
              <a:t>Access to social and political assets is relational: </a:t>
            </a:r>
            <a:r>
              <a:rPr lang="en-US" sz="1800" b="0" i="0" u="none" strike="noStrike" baseline="0">
                <a:latin typeface="AvenirLTStd-Light"/>
              </a:rPr>
              <a:t>as some social groups gain access to these capitals, other groups may lose out or give up power</a:t>
            </a:r>
            <a:endParaRPr lang="en-GB" sz="1200" b="0" i="0" u="none" strike="noStrike" kern="1200" baseline="0">
              <a:solidFill>
                <a:srgbClr val="000000"/>
              </a:solidFill>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rgbClr val="000000"/>
                </a:solidFill>
                <a:latin typeface="+mn-lt"/>
                <a:ea typeface="+mn-ea"/>
                <a:cs typeface="+mn-cs"/>
              </a:rPr>
              <a:t>Social structures and norms that impact resource users’ options have been shaped through historical processes, policies and mechanisms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rgbClr val="000000"/>
                </a:solidFill>
                <a:latin typeface="+mn-lt"/>
                <a:ea typeface="+mn-ea"/>
                <a:cs typeface="+mn-cs"/>
              </a:rPr>
              <a:t>In an interconnected world, changes in an asset in one location are affected by resource use and decision-making in other geographies</a:t>
            </a:r>
            <a:r>
              <a:rPr lang="en-GB" sz="9600">
                <a:latin typeface="Calibri" panose="020F0502020204030204" pitchFamily="34" charset="0"/>
                <a:cs typeface="Calibri" panose="020F0502020204030204" pitchFamily="34" charset="0"/>
              </a:rPr>
              <a:t>.</a:t>
            </a:r>
            <a:endParaRPr lang="en-GB" sz="6600">
              <a:latin typeface="Calibri" panose="020F0502020204030204" pitchFamily="34" charset="0"/>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211D1E"/>
                </a:solidFill>
                <a:latin typeface="+mn-lt"/>
              </a:rPr>
              <a:t>References:</a:t>
            </a:r>
          </a:p>
          <a:p>
            <a:pPr algn="l"/>
            <a:r>
              <a:rPr lang="en-GB" sz="1200" b="0" i="0" u="none" strike="noStrike" baseline="30000">
                <a:latin typeface="+mn-lt"/>
              </a:rPr>
              <a:t>1 </a:t>
            </a:r>
            <a:r>
              <a:rPr lang="en-GB" sz="1200" b="0" i="0" u="none" strike="noStrike" baseline="0">
                <a:latin typeface="+mn-lt"/>
              </a:rPr>
              <a:t>DFID (1999). Key sheets for sustainable development: Overview. London (UK): UK Department for International Development (DFID).</a:t>
            </a:r>
            <a:endParaRPr lang="en-GB" sz="1200" b="0" i="0" u="none" strike="noStrike" baseline="3000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a:latin typeface="+mn-lt"/>
              </a:rPr>
              <a:t>2 </a:t>
            </a:r>
            <a:r>
              <a:rPr lang="en-GB" sz="1200" b="0" i="0" u="none" strike="noStrike" baseline="0">
                <a:latin typeface="+mn-lt"/>
              </a:rPr>
              <a:t>Scoones, I. (1998). Sustainable rural livelihoods: A framework for analysis. IDS Working Paper no 72. Sussex (UK): Institute of Development Studies.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a:latin typeface="+mn-lt"/>
              </a:rPr>
              <a:t>3 </a:t>
            </a:r>
            <a:r>
              <a:rPr lang="en-GB" sz="1200" b="0" i="0" u="none" strike="noStrike" baseline="0">
                <a:latin typeface="+mn-lt"/>
              </a:rPr>
              <a:t>Natarajan, N., </a:t>
            </a:r>
            <a:r>
              <a:rPr lang="en-GB" sz="1200" b="0" i="0" u="none" strike="noStrike" baseline="0" err="1">
                <a:latin typeface="+mn-lt"/>
              </a:rPr>
              <a:t>Newsham</a:t>
            </a:r>
            <a:r>
              <a:rPr lang="en-GB" sz="1200" b="0" i="0" u="none" strike="noStrike" baseline="0">
                <a:latin typeface="+mn-lt"/>
              </a:rPr>
              <a:t>, A., Rigg, J., &amp; </a:t>
            </a:r>
            <a:r>
              <a:rPr lang="en-GB" sz="1200" b="0" i="0" u="none" strike="noStrike" baseline="0" err="1">
                <a:latin typeface="+mn-lt"/>
              </a:rPr>
              <a:t>Suhardiman</a:t>
            </a:r>
            <a:r>
              <a:rPr lang="en-GB" sz="1200" b="0" i="0" u="none" strike="noStrike" baseline="0">
                <a:latin typeface="+mn-lt"/>
              </a:rPr>
              <a:t>, D. (2022). A Sustainable Livelihoods Framework for the 21st century. World Development, 155, 105898. https://doi.org/10.1016/j.worlddev.2022.105898</a:t>
            </a:r>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102831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900" b="0" i="0" u="none" strike="noStrike" baseline="0">
              <a:solidFill>
                <a:srgbClr val="211D1E"/>
              </a:solidFill>
              <a:latin typeface="Calibri"/>
              <a:cs typeface="Calibri"/>
            </a:endParaRPr>
          </a:p>
          <a:p>
            <a:pPr>
              <a:defRPr/>
            </a:pPr>
            <a:r>
              <a:rPr lang="en-GB" sz="900" b="0" i="0" u="none" strike="noStrike" baseline="0">
                <a:solidFill>
                  <a:srgbClr val="211D1E"/>
                </a:solidFill>
                <a:latin typeface="Calibri"/>
                <a:cs typeface="Calibri"/>
              </a:rPr>
              <a:t>In addition to asking these questions at the planning stage of an intervention, to shape intervention design, these questions should also be asked </a:t>
            </a:r>
            <a:r>
              <a:rPr lang="en-GB" sz="900" b="1" i="0" u="none" strike="noStrike" baseline="0">
                <a:solidFill>
                  <a:srgbClr val="211D1E"/>
                </a:solidFill>
                <a:latin typeface="Calibri"/>
                <a:cs typeface="Calibri"/>
              </a:rPr>
              <a:t>throughout</a:t>
            </a:r>
            <a:r>
              <a:rPr lang="en-GB" sz="900" b="0" i="0" u="none" strike="noStrike" baseline="0">
                <a:solidFill>
                  <a:srgbClr val="211D1E"/>
                </a:solidFill>
                <a:latin typeface="Calibri"/>
                <a:cs typeface="Calibri"/>
              </a:rPr>
              <a:t> </a:t>
            </a:r>
            <a:r>
              <a:rPr lang="en-GB" sz="900" b="1" i="0" u="none" strike="noStrike" baseline="0">
                <a:solidFill>
                  <a:srgbClr val="211D1E"/>
                </a:solidFill>
                <a:latin typeface="Calibri"/>
                <a:cs typeface="Calibri"/>
              </a:rPr>
              <a:t>the intervention</a:t>
            </a:r>
            <a:r>
              <a:rPr lang="en-GB" sz="900" b="0" i="0" u="none" strike="noStrike" baseline="0">
                <a:solidFill>
                  <a:srgbClr val="211D1E"/>
                </a:solidFill>
                <a:latin typeface="Calibri"/>
                <a:cs typeface="Calibri"/>
              </a:rPr>
              <a:t>.</a:t>
            </a:r>
            <a:r>
              <a:rPr lang="en-GB">
                <a:solidFill>
                  <a:srgbClr val="211D1E"/>
                </a:solidFill>
                <a:latin typeface="Calibri"/>
                <a:cs typeface="Calibri"/>
              </a:rPr>
              <a:t> In doing so the questions help identify how WEFE Nexus interventions may affect the distribution of costs and benefits among different social groups. </a:t>
            </a:r>
          </a:p>
          <a:p>
            <a:pPr>
              <a:defRPr/>
            </a:pPr>
            <a:endParaRPr lang="en-GB">
              <a:solidFill>
                <a:srgbClr val="211D1E"/>
              </a:solidFill>
              <a:latin typeface="Calibri"/>
              <a:cs typeface="Calibri"/>
            </a:endParaRPr>
          </a:p>
          <a:p>
            <a:pPr>
              <a:defRPr/>
            </a:pPr>
            <a:endParaRPr lang="en-GB">
              <a:solidFill>
                <a:srgbClr val="211D1E"/>
              </a:solidFill>
              <a:latin typeface="Calibri"/>
              <a:cs typeface="Calibri"/>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4212539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baseline="0">
                <a:solidFill>
                  <a:srgbClr val="211D1E"/>
                </a:solidFill>
                <a:latin typeface="Calibri" panose="020F0502020204030204" pitchFamily="34" charset="0"/>
                <a:cs typeface="Calibri" panose="020F0502020204030204" pitchFamily="34" charset="0"/>
              </a:rPr>
              <a:t>Systematic monitoring is needed </a:t>
            </a:r>
            <a:r>
              <a:rPr lang="en-GB" sz="900" b="0" i="0" u="none" strike="noStrike" baseline="0">
                <a:solidFill>
                  <a:srgbClr val="211D1E"/>
                </a:solidFill>
                <a:latin typeface="Calibri" panose="020F0502020204030204" pitchFamily="34" charset="0"/>
                <a:cs typeface="Calibri" panose="020F0502020204030204" pitchFamily="34" charset="0"/>
              </a:rPr>
              <a:t>to reduce risks of harm to women or other marginalised social groups that may arise from an intervention. These questions can help monitor how gender equity and social inclusion are realised during project or programme implementation.</a:t>
            </a:r>
          </a:p>
        </p:txBody>
      </p:sp>
      <p:sp>
        <p:nvSpPr>
          <p:cNvPr id="4" name="Slide Number Placehold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257200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use Interactive session 2 sheet for instructions.</a:t>
            </a:r>
          </a:p>
          <a:p>
            <a:r>
              <a:rPr lang="en-US" i="1" dirty="0"/>
              <a:t>Suggested duration: 50 mins </a:t>
            </a:r>
          </a:p>
          <a:p>
            <a:r>
              <a:rPr lang="en-US" i="1" dirty="0"/>
              <a:t>- 25 min discussion</a:t>
            </a:r>
          </a:p>
          <a:p>
            <a:r>
              <a:rPr lang="en-US" i="1" dirty="0"/>
              <a:t>- 10 min for reporting back to the group</a:t>
            </a:r>
          </a:p>
          <a:p>
            <a:r>
              <a:rPr lang="en-US" i="1" dirty="0"/>
              <a:t>- 15 min for plenary discussion </a:t>
            </a:r>
          </a:p>
          <a:p>
            <a:r>
              <a:rPr lang="en-US" i="1" dirty="0"/>
              <a:t>This exercise is best done following the first interactive session 1. of the module where the participants first identify the WEFE management context and stakeholders they want to discuss. If doing this </a:t>
            </a:r>
            <a:r>
              <a:rPr lang="en-US" i="1"/>
              <a:t>session 2 </a:t>
            </a:r>
            <a:r>
              <a:rPr lang="en-US" i="1" dirty="0"/>
              <a:t>as a stand-alone exercise, please add 10-15 min additional discussion time to first identify the context and stakeholders.</a:t>
            </a:r>
          </a:p>
          <a:p>
            <a:endParaRPr lang="en-US" i="1" dirty="0"/>
          </a:p>
          <a:p>
            <a:r>
              <a:rPr lang="en-US" i="1" dirty="0"/>
              <a:t>Table 2, pp.14-15 of the following guideline provides an example of possible impacts of solar irrigation projects on the distribution of assets among stakeholders: </a:t>
            </a:r>
          </a:p>
          <a:p>
            <a:endParaRPr lang="en-US" i="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baseline="0" dirty="0">
                <a:latin typeface="AvenirLTStd-Light"/>
              </a:rPr>
              <a:t>Jalonen, R., et al. 2022. Gender equity and social inclusion in the water-energy-food-ecosystems (WEFE) nexus: Frameworks and tools for moving from resource-centric to people-centric WEFE nexus approaches. Alliance of Bioversity International and International Center for Tropical Agriculture (CIAT), Rome, Italy. Available at: </a:t>
            </a:r>
            <a:r>
              <a:rPr lang="en-US" b="0" i="0" u="none" strike="noStrike" dirty="0">
                <a:solidFill>
                  <a:srgbClr val="24401A"/>
                </a:solidFill>
                <a:effectLst/>
                <a:latin typeface="HelveticaNeue"/>
                <a:hlinkClick r:id="rId3"/>
              </a:rPr>
              <a:t>https://hdl.handle.net/10568/127383</a:t>
            </a:r>
            <a:r>
              <a:rPr lang="en-US" b="0" i="0" u="none" strike="noStrike" dirty="0">
                <a:solidFill>
                  <a:srgbClr val="24401A"/>
                </a:solidFill>
                <a:effectLst/>
                <a:latin typeface="HelveticaNeue"/>
              </a:rPr>
              <a:t>. </a:t>
            </a:r>
            <a:endParaRPr lang="de-DE"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10323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900">
                <a:latin typeface="Arial"/>
                <a:cs typeface="Arial"/>
              </a:rPr>
              <a:t>This case study</a:t>
            </a:r>
            <a:r>
              <a:rPr lang="en-GB">
                <a:latin typeface="Arial"/>
                <a:cs typeface="Arial"/>
              </a:rPr>
              <a:t> from Indonesia</a:t>
            </a:r>
            <a:r>
              <a:rPr lang="en-GB" sz="900">
                <a:latin typeface="Arial"/>
                <a:cs typeface="Arial"/>
              </a:rPr>
              <a:t> demonstrates </a:t>
            </a:r>
            <a:r>
              <a:rPr lang="en-GB" sz="900" b="1">
                <a:solidFill>
                  <a:srgbClr val="F4971A"/>
                </a:solidFill>
                <a:latin typeface="Arial"/>
                <a:cs typeface="Arial"/>
              </a:rPr>
              <a:t>collaborative process approaches </a:t>
            </a:r>
            <a:r>
              <a:rPr lang="en-GB" sz="900">
                <a:latin typeface="Arial"/>
                <a:cs typeface="Arial"/>
              </a:rPr>
              <a:t>that can be used to strengthen resource users’ capacities and empower them to identify and implement their own solutions for sustainable resource management.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p>
          <a:p>
            <a:r>
              <a:rPr lang="en-GB">
                <a:latin typeface="Arial"/>
                <a:cs typeface="Arial"/>
              </a:rPr>
              <a:t>These approaches place local people living closest to WEFE Nexus resources at the heart of decision-making, in collaboration with other key stakeholders. </a:t>
            </a:r>
            <a:endParaRPr lang="en-GB">
              <a:cs typeface="Arial"/>
            </a:endParaRPr>
          </a:p>
          <a:p>
            <a:endParaRPr lang="en-GB"/>
          </a:p>
          <a:p>
            <a:r>
              <a:rPr lang="en-GB"/>
              <a:t>They contribute to a sense of ownership among participants, which is crucial for sustainability after project support ends.</a:t>
            </a:r>
          </a:p>
          <a:p>
            <a:endParaRPr lang="en-GB"/>
          </a:p>
          <a:p>
            <a:r>
              <a:rPr lang="en-GB"/>
              <a:t>----------------</a:t>
            </a:r>
          </a:p>
          <a:p>
            <a:pPr algn="l"/>
            <a:r>
              <a:rPr lang="en-US" sz="900" b="1" i="1" u="none" strike="noStrike" baseline="0">
                <a:latin typeface="AvenirLTStd-Light"/>
              </a:rPr>
              <a:t>Note: </a:t>
            </a:r>
            <a:r>
              <a:rPr lang="en-US" sz="900" b="0" i="1" u="none" strike="noStrike" baseline="0">
                <a:latin typeface="AvenirLTStd-Light"/>
              </a:rPr>
              <a:t>The case study can be covered during the lesson, or course participants can be asked to self-study it. The case study is available at the below link. </a:t>
            </a:r>
          </a:p>
          <a:p>
            <a:r>
              <a:rPr lang="en-GB" b="1" i="1"/>
              <a:t>If you opt for self-study, please skip to slide no. 34, </a:t>
            </a:r>
            <a:r>
              <a:rPr lang="en-GB" b="0" i="0"/>
              <a:t>which begins the synthesis of the module.</a:t>
            </a:r>
            <a:r>
              <a:rPr lang="en-GB" b="1" i="1"/>
              <a:t>  </a:t>
            </a:r>
          </a:p>
          <a:p>
            <a:endParaRPr lang="en-GB"/>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baseline="0">
                <a:latin typeface="AvenirLTStd-Light"/>
              </a:rPr>
              <a:t>Jalonen, R., et al. 2022. Gender equity and social inclusion in the water-energy-food-ecosystems (WEFE) nexus: Frameworks and tools for moving from resource-centric to people-centric WEFE nexus approaches. Alliance of Bioversity International and International Center for Tropical Agriculture (CIAT), Rome, Italy. Available at: </a:t>
            </a:r>
            <a:r>
              <a:rPr lang="en-US" b="0" i="0" u="none" strike="noStrike">
                <a:solidFill>
                  <a:srgbClr val="24401A"/>
                </a:solidFill>
                <a:effectLst/>
                <a:latin typeface="HelveticaNeue"/>
                <a:hlinkClick r:id="rId3"/>
              </a:rPr>
              <a:t>https://hdl.handle.net/10568/127383</a:t>
            </a:r>
            <a:r>
              <a:rPr lang="en-US" b="0" i="0" u="none" strike="noStrike">
                <a:solidFill>
                  <a:srgbClr val="24401A"/>
                </a:solidFill>
                <a:effectLst/>
                <a:latin typeface="HelveticaNeue"/>
              </a:rPr>
              <a:t>. Pages 16-19.</a:t>
            </a:r>
            <a:endParaRPr lang="de-DE"/>
          </a:p>
          <a:p>
            <a:endParaRPr lang="en-GB"/>
          </a:p>
        </p:txBody>
      </p:sp>
      <p:sp>
        <p:nvSpPr>
          <p:cNvPr id="4" name="Slide Number Placehold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662509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cs typeface="Calibri"/>
              </a:rPr>
              <a:t>The so-called adaptive collaborative management is an iterative and participatory process that centres on cycles of shared action, learning and reflection. It relies on the active participation – in the case of our Indonesia example, that of local forest users – including those who are typically marginalised from decision-making, as well as other stakeholders as the intervention unfolds.</a:t>
            </a:r>
          </a:p>
          <a:p>
            <a:endParaRPr lang="en-GB" sz="1200">
              <a:latin typeface="+mn-lt"/>
              <a:cs typeface="Calibri"/>
            </a:endParaRPr>
          </a:p>
          <a:p>
            <a:r>
              <a:rPr lang="en-GB" sz="1200">
                <a:latin typeface="+mn-lt"/>
                <a:cs typeface="Calibri"/>
              </a:rPr>
              <a:t>The adaptive collaborative management learning cycle starts with observation of issues in resource use that are relevant to the stakeholders; collaboratively planning actions to address the issues; monitoring the effectiveness and equity of the actions; and reflecting on lessons learned, before planning a new cycle of actions. </a:t>
            </a:r>
          </a:p>
          <a:p>
            <a:endParaRPr lang="en-GB" sz="1200">
              <a:solidFill>
                <a:schemeClr val="tx1"/>
              </a:solidFill>
              <a:latin typeface="+mn-lt"/>
              <a:cs typeface="Calibri"/>
            </a:endParaRPr>
          </a:p>
          <a:p>
            <a:r>
              <a:rPr lang="en-GB" sz="1200">
                <a:solidFill>
                  <a:schemeClr val="tx1"/>
                </a:solidFill>
                <a:latin typeface="+mn-lt"/>
              </a:rPr>
              <a:t>This learning cycle engages all three pillars of the </a:t>
            </a:r>
            <a:r>
              <a:rPr lang="en-GB" sz="1200" b="0">
                <a:solidFill>
                  <a:schemeClr val="tx1"/>
                </a:solidFill>
                <a:latin typeface="+mn-lt"/>
              </a:rPr>
              <a:t>social equity framework </a:t>
            </a:r>
            <a:r>
              <a:rPr lang="en-GB" sz="1200">
                <a:solidFill>
                  <a:schemeClr val="tx1"/>
                </a:solidFill>
                <a:latin typeface="+mn-lt"/>
              </a:rPr>
              <a:t>– recognition, representation and redistribution</a:t>
            </a:r>
            <a:r>
              <a:rPr lang="en-GB" sz="1200" b="0">
                <a:solidFill>
                  <a:schemeClr val="tx1"/>
                </a:solidFill>
                <a:latin typeface="+mn-lt"/>
              </a:rPr>
              <a:t> </a:t>
            </a:r>
            <a:r>
              <a:rPr lang="en-GB" sz="1200">
                <a:solidFill>
                  <a:schemeClr val="tx1"/>
                </a:solidFill>
                <a:latin typeface="+mn-lt"/>
              </a:rPr>
              <a:t>– to achieve sustainable and equitable </a:t>
            </a:r>
            <a:r>
              <a:rPr lang="en-GB" sz="1200">
                <a:latin typeface="+mn-lt"/>
              </a:rPr>
              <a:t>Nexus </a:t>
            </a:r>
            <a:r>
              <a:rPr lang="en-GB" sz="1200">
                <a:solidFill>
                  <a:schemeClr val="tx1"/>
                </a:solidFill>
                <a:latin typeface="+mn-lt"/>
              </a:rPr>
              <a:t>solutions.</a:t>
            </a:r>
            <a:r>
              <a:rPr lang="en-GB" sz="1200">
                <a:latin typeface="+mn-lt"/>
              </a:rPr>
              <a:t> We will now look at these through examples from the Indonesian case study.</a:t>
            </a:r>
            <a:endParaRPr lang="en-GB" sz="1200">
              <a:solidFill>
                <a:schemeClr val="tx1"/>
              </a:solidFill>
              <a:latin typeface="+mn-lt"/>
            </a:endParaRPr>
          </a:p>
          <a:p>
            <a:endParaRPr lang="en-GB" sz="1200">
              <a:latin typeface="+mn-lt"/>
              <a:cs typeface="Calibri"/>
            </a:endParaRPr>
          </a:p>
          <a:p>
            <a:endParaRPr lang="en-GB" sz="1200">
              <a:latin typeface="+mn-lt"/>
            </a:endParaRPr>
          </a:p>
          <a:p>
            <a:r>
              <a:rPr lang="de-DE" sz="1200">
                <a:solidFill>
                  <a:schemeClr val="tx1"/>
                </a:solidFill>
                <a:latin typeface="+mn-lt"/>
              </a:rPr>
              <a:t>Reference (including figure):</a:t>
            </a:r>
          </a:p>
          <a:p>
            <a:pPr algn="l"/>
            <a:r>
              <a:rPr lang="en-GB" sz="1200" b="0" i="0" u="none" strike="noStrike" baseline="30000">
                <a:solidFill>
                  <a:schemeClr val="tx1"/>
                </a:solidFill>
                <a:latin typeface="+mn-lt"/>
              </a:rPr>
              <a:t>1</a:t>
            </a:r>
            <a:r>
              <a:rPr lang="en-GB" sz="1200" b="0" i="0" u="none" strike="noStrike" baseline="0">
                <a:solidFill>
                  <a:schemeClr val="tx1"/>
                </a:solidFill>
                <a:latin typeface="+mn-lt"/>
              </a:rPr>
              <a:t> </a:t>
            </a:r>
            <a:r>
              <a:rPr lang="en-GB" sz="1200" b="0" i="0" u="none" strike="noStrike" baseline="0" err="1">
                <a:solidFill>
                  <a:schemeClr val="tx1"/>
                </a:solidFill>
                <a:latin typeface="+mn-lt"/>
              </a:rPr>
              <a:t>Kusumanto</a:t>
            </a:r>
            <a:r>
              <a:rPr lang="en-GB" sz="1200" b="0" i="0" u="none" strike="noStrike" baseline="0">
                <a:solidFill>
                  <a:schemeClr val="tx1"/>
                </a:solidFill>
                <a:latin typeface="+mn-lt"/>
              </a:rPr>
              <a:t>, T., </a:t>
            </a:r>
            <a:r>
              <a:rPr lang="en-GB" sz="1200" b="0" i="0" u="none" strike="noStrike" baseline="0" err="1">
                <a:solidFill>
                  <a:schemeClr val="tx1"/>
                </a:solidFill>
                <a:latin typeface="+mn-lt"/>
              </a:rPr>
              <a:t>Yuliani</a:t>
            </a:r>
            <a:r>
              <a:rPr lang="en-GB" sz="1200" b="0" i="0" u="none" strike="noStrike" baseline="0">
                <a:solidFill>
                  <a:schemeClr val="tx1"/>
                </a:solidFill>
                <a:latin typeface="+mn-lt"/>
              </a:rPr>
              <a:t>, E.L., Macoun, P., </a:t>
            </a:r>
            <a:r>
              <a:rPr lang="en-GB" sz="1200" b="0" i="0" u="none" strike="noStrike" baseline="0" err="1">
                <a:solidFill>
                  <a:schemeClr val="tx1"/>
                </a:solidFill>
                <a:latin typeface="+mn-lt"/>
              </a:rPr>
              <a:t>Indriatmoko</a:t>
            </a:r>
            <a:r>
              <a:rPr lang="en-GB" sz="1200" b="0" i="0" u="none" strike="noStrike" baseline="0">
                <a:solidFill>
                  <a:schemeClr val="tx1"/>
                </a:solidFill>
                <a:latin typeface="+mn-lt"/>
              </a:rPr>
              <a:t>, Y. &amp; Adnan, H. (2005). Learning to adapt: Managing forests together in Indonesia. Bogor (Indonesia): Center for International Forestry Research (CIFOR). https://doi.org/10.17528/cifor/001780</a:t>
            </a:r>
            <a:endParaRPr lang="de-DE" sz="1200">
              <a:solidFill>
                <a:schemeClr val="tx1"/>
              </a:solidFill>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496152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a:latin typeface="AvenirLTStd-Black"/>
              </a:rPr>
              <a:t>ACM was used to </a:t>
            </a:r>
            <a:r>
              <a:rPr lang="en-GB" sz="1200" b="1" i="0" u="none" strike="noStrike" baseline="0">
                <a:latin typeface="AvenirLTStd-Black"/>
              </a:rPr>
              <a:t>empower</a:t>
            </a:r>
            <a:r>
              <a:rPr lang="en-GB" sz="1200" b="0" i="0" u="none" strike="noStrike" baseline="0">
                <a:latin typeface="AvenirLTStd-Black"/>
              </a:rPr>
              <a:t> multiple users to co-manage forest resources in </a:t>
            </a:r>
            <a:r>
              <a:rPr lang="en-GB" sz="1200" b="1" i="0" u="none" strike="noStrike" baseline="0">
                <a:latin typeface="AvenirLTStd-Black"/>
              </a:rPr>
              <a:t>three communities in Indonesia</a:t>
            </a:r>
            <a:r>
              <a:rPr lang="en-GB" sz="1200" b="0" i="0" u="none" strike="noStrike" baseline="0">
                <a:latin typeface="AvenirLTStd-Black"/>
              </a:rPr>
              <a:t>.</a:t>
            </a:r>
          </a:p>
          <a:p>
            <a:endParaRPr lang="en-GB" sz="1200">
              <a:solidFill>
                <a:schemeClr val="tx1"/>
              </a:solidFill>
              <a:latin typeface="+mn-lt"/>
              <a:cs typeface="Calibri" panose="020F0502020204030204" pitchFamily="34" charset="0"/>
            </a:endParaRPr>
          </a:p>
          <a:p>
            <a:r>
              <a:rPr lang="en-GB" sz="1200">
                <a:solidFill>
                  <a:schemeClr val="tx1"/>
                </a:solidFill>
                <a:latin typeface="+mn-lt"/>
                <a:cs typeface="Calibri" panose="020F0502020204030204" pitchFamily="34" charset="0"/>
              </a:rPr>
              <a:t>This table illustrates key actors identified through the stakeholder analysis activities conducted in each community. This corresponds to the ‘recognition’ pillar of the social equity framework. </a:t>
            </a:r>
          </a:p>
          <a:p>
            <a:endParaRPr lang="en-GB" sz="1200">
              <a:solidFill>
                <a:schemeClr val="tx1"/>
              </a:solidFill>
              <a:latin typeface="+mn-lt"/>
              <a:cs typeface="Calibri" panose="020F0502020204030204" pitchFamily="34" charset="0"/>
            </a:endParaRPr>
          </a:p>
          <a:p>
            <a:r>
              <a:rPr lang="en-GB" sz="1200">
                <a:solidFill>
                  <a:schemeClr val="tx1"/>
                </a:solidFill>
                <a:latin typeface="+mn-lt"/>
                <a:cs typeface="Calibri" panose="020F0502020204030204" pitchFamily="34" charset="0"/>
              </a:rPr>
              <a:t>The facilitation team spent months visiting each community to get to know the local contexts and to build trust with the many different segments of each community. These key stakeholders were then involved throughout the intervention, and their knowledge systems, experiences and priorities were considered as equally valid and important throughout the planning and reflection process.</a:t>
            </a:r>
          </a:p>
          <a:p>
            <a:endParaRPr lang="en-GB" sz="1200">
              <a:solidFill>
                <a:schemeClr val="tx1"/>
              </a:solidFill>
              <a:latin typeface="+mn-lt"/>
              <a:cs typeface="Calibri" panose="020F0502020204030204" pitchFamily="34" charset="0"/>
            </a:endParaRPr>
          </a:p>
          <a:p>
            <a:r>
              <a:rPr lang="de-DE" sz="1200">
                <a:solidFill>
                  <a:schemeClr val="tx1"/>
                </a:solidFill>
                <a:latin typeface="+mn-lt"/>
              </a:rPr>
              <a:t>Reference:</a:t>
            </a:r>
          </a:p>
          <a:p>
            <a:pPr algn="l"/>
            <a:r>
              <a:rPr lang="en-GB" sz="1200" b="0" i="0" u="none" strike="noStrike" baseline="0" err="1">
                <a:solidFill>
                  <a:schemeClr val="tx1"/>
                </a:solidFill>
                <a:latin typeface="+mn-lt"/>
              </a:rPr>
              <a:t>Kusumanto</a:t>
            </a:r>
            <a:r>
              <a:rPr lang="en-GB" sz="1200" b="0" i="0" u="none" strike="noStrike" baseline="0">
                <a:solidFill>
                  <a:schemeClr val="tx1"/>
                </a:solidFill>
                <a:latin typeface="+mn-lt"/>
              </a:rPr>
              <a:t>, T., </a:t>
            </a:r>
            <a:r>
              <a:rPr lang="en-GB" sz="1200" b="0" i="0" u="none" strike="noStrike" baseline="0" err="1">
                <a:solidFill>
                  <a:schemeClr val="tx1"/>
                </a:solidFill>
                <a:latin typeface="+mn-lt"/>
              </a:rPr>
              <a:t>Yuliani</a:t>
            </a:r>
            <a:r>
              <a:rPr lang="en-GB" sz="1200" b="0" i="0" u="none" strike="noStrike" baseline="0">
                <a:solidFill>
                  <a:schemeClr val="tx1"/>
                </a:solidFill>
                <a:latin typeface="+mn-lt"/>
              </a:rPr>
              <a:t>, E.L., Macoun, P., </a:t>
            </a:r>
            <a:r>
              <a:rPr lang="en-GB" sz="1200" b="0" i="0" u="none" strike="noStrike" baseline="0" err="1">
                <a:solidFill>
                  <a:schemeClr val="tx1"/>
                </a:solidFill>
                <a:latin typeface="+mn-lt"/>
              </a:rPr>
              <a:t>Indriatmoko</a:t>
            </a:r>
            <a:r>
              <a:rPr lang="en-GB" sz="1200" b="0" i="0" u="none" strike="noStrike" baseline="0">
                <a:solidFill>
                  <a:schemeClr val="tx1"/>
                </a:solidFill>
                <a:latin typeface="+mn-lt"/>
              </a:rPr>
              <a:t>, Y. &amp; Adnan, H. (2005). Learning to adapt: Managing forests together in Indonesia. Bogor (Indonesia): Center for International Forestry Research (CIFOR). https://doi.org/10.17528/cifor/001780</a:t>
            </a:r>
            <a:endParaRPr lang="de-DE" sz="1200">
              <a:solidFill>
                <a:schemeClr val="tx1"/>
              </a:solidFill>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10530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baseline="0" dirty="0">
                <a:solidFill>
                  <a:schemeClr val="tx1"/>
                </a:solidFill>
                <a:latin typeface="+mn-lt"/>
              </a:rPr>
              <a:t>Past examples from the real world show how competition over resources within the Water-Energy-Food-Ecosystems Nexus has played out. </a:t>
            </a:r>
            <a:r>
              <a:rPr lang="en-GB" sz="1200" b="1" i="0" dirty="0">
                <a:latin typeface="Calibri"/>
                <a:cs typeface="Calibri"/>
              </a:rPr>
              <a:t>Politics and underlying power structures play a major role in managing the </a:t>
            </a:r>
            <a:r>
              <a:rPr lang="en-GB" sz="1200" b="1" i="0" dirty="0">
                <a:solidFill>
                  <a:srgbClr val="F4971A"/>
                </a:solidFill>
                <a:latin typeface="Calibri"/>
                <a:cs typeface="Calibri"/>
              </a:rPr>
              <a:t>Nexus, and the </a:t>
            </a:r>
            <a:r>
              <a:rPr lang="en-GB" sz="1200" b="1" i="0" dirty="0">
                <a:latin typeface="Calibri"/>
                <a:cs typeface="Calibri"/>
              </a:rPr>
              <a:t>most marginalised stakeholders such as women, landless and ethnic minority groups, often end up losing out on critical resources. </a:t>
            </a:r>
            <a:r>
              <a:rPr lang="en-GB" sz="1200" b="1" i="0" dirty="0">
                <a:latin typeface="+mn-lt"/>
              </a:rPr>
              <a:t> </a:t>
            </a:r>
            <a:endParaRPr lang="en-GB" sz="1200" b="1" i="0" u="none" strike="noStrike" baseline="0" dirty="0">
              <a:solidFill>
                <a:schemeClr val="tx1"/>
              </a:solidFill>
              <a:latin typeface="+mn-lt"/>
            </a:endParaRPr>
          </a:p>
          <a:p>
            <a:pPr algn="l"/>
            <a:endParaRPr lang="en-GB" sz="1200" b="0" i="0" u="none" strike="noStrike" baseline="0" dirty="0">
              <a:solidFill>
                <a:schemeClr val="tx1"/>
              </a:solidFill>
              <a:latin typeface="+mn-lt"/>
            </a:endParaRPr>
          </a:p>
          <a:p>
            <a:r>
              <a:rPr lang="en-GB" sz="1200" b="0" i="0" u="none" strike="noStrike" baseline="0" dirty="0">
                <a:solidFill>
                  <a:schemeClr val="tx1"/>
                </a:solidFill>
                <a:latin typeface="+mn-lt"/>
              </a:rPr>
              <a:t>In one example from the Mekong Delta of Viet Nam, hydropower dams benefit distant communities in China and have been constructed despite local counter-demonstrations. These dams are producing harmful effects on local fisheries and threaten the livelihoods and nutritional security of rural Mekong Delta communities.</a:t>
            </a:r>
            <a:r>
              <a:rPr lang="en-GB" sz="1200" b="0" i="0" u="none" strike="noStrike" baseline="30000" dirty="0">
                <a:solidFill>
                  <a:schemeClr val="tx1"/>
                </a:solidFill>
                <a:latin typeface="+mn-lt"/>
              </a:rPr>
              <a:t>1, 2 </a:t>
            </a:r>
            <a:endParaRPr lang="en-GB" sz="1200" baseline="30000" dirty="0">
              <a:latin typeface="+mn-lt"/>
            </a:endParaRPr>
          </a:p>
          <a:p>
            <a:r>
              <a:rPr lang="en-GB" sz="1200" b="0" i="0" u="none" strike="noStrike" baseline="0" dirty="0">
                <a:solidFill>
                  <a:schemeClr val="tx1"/>
                </a:solidFill>
                <a:latin typeface="+mn-lt"/>
              </a:rPr>
              <a:t>The Mekong Delta is far from the only hotspot, however. More than 730 million people currently live in countries with high and critical levels of water stress, 1.6 billion people stand to lack access to safe drinking water by 2030, and 2.4 billion people rely on inefficient and polluting cooking systems.</a:t>
            </a:r>
            <a:r>
              <a:rPr lang="en-GB" sz="1200" b="0" i="0" u="none" strike="noStrike" baseline="30000" dirty="0">
                <a:solidFill>
                  <a:schemeClr val="tx1"/>
                </a:solidFill>
                <a:latin typeface="+mn-lt"/>
              </a:rPr>
              <a:t>3</a:t>
            </a:r>
            <a:r>
              <a:rPr lang="en-GB" sz="1200" dirty="0">
                <a:latin typeface="+mn-lt"/>
              </a:rPr>
              <a:t> </a:t>
            </a:r>
            <a:endParaRPr lang="en-GB" dirty="0"/>
          </a:p>
          <a:p>
            <a:pPr algn="l"/>
            <a:endParaRPr lang="en-GB" sz="1200" b="0" i="0" u="none" strike="noStrike" baseline="0" dirty="0">
              <a:solidFill>
                <a:schemeClr val="tx1"/>
              </a:solidFill>
              <a:latin typeface="+mn-lt"/>
            </a:endParaRPr>
          </a:p>
          <a:p>
            <a:pPr algn="l"/>
            <a:r>
              <a:rPr lang="en-GB" sz="1200" b="1" i="0" u="none" strike="noStrike" baseline="0" dirty="0">
                <a:solidFill>
                  <a:schemeClr val="tx1"/>
                </a:solidFill>
                <a:latin typeface="+mn-lt"/>
              </a:rPr>
              <a:t>Addressing these challenges in an integrated way is thus critical to the livelihoods of billions of people – but development interventions may miss their targets and harm the very populations they seek to benefit, if they do not carefully embed gender and social inclusion considerations.</a:t>
            </a:r>
            <a:r>
              <a:rPr lang="en-GB" sz="1200" b="0" i="0" u="none" strike="noStrike" baseline="30000" dirty="0">
                <a:solidFill>
                  <a:schemeClr val="tx1"/>
                </a:solidFill>
                <a:latin typeface="+mn-lt"/>
              </a:rPr>
              <a:t>4, 5</a:t>
            </a:r>
            <a:endParaRPr lang="en-GB" sz="1200" baseline="30000" dirty="0">
              <a:solidFill>
                <a:schemeClr val="tx1"/>
              </a:solidFill>
              <a:latin typeface="+mn-lt"/>
            </a:endParaRPr>
          </a:p>
          <a:p>
            <a:pPr algn="l"/>
            <a:endParaRPr lang="en-GB" sz="1200" dirty="0">
              <a:solidFill>
                <a:schemeClr val="tx1"/>
              </a:solidFill>
              <a:latin typeface="+mn-lt"/>
            </a:endParaRPr>
          </a:p>
          <a:p>
            <a:pPr algn="l"/>
            <a:r>
              <a:rPr lang="en-GB" sz="1200" b="1" dirty="0">
                <a:solidFill>
                  <a:schemeClr val="tx1"/>
                </a:solidFill>
                <a:latin typeface="+mn-lt"/>
              </a:rPr>
              <a:t>Developing the </a:t>
            </a:r>
            <a:r>
              <a:rPr lang="en-GB" sz="1200" b="1" dirty="0">
                <a:latin typeface="+mn-lt"/>
              </a:rPr>
              <a:t>Water</a:t>
            </a:r>
            <a:r>
              <a:rPr lang="en-GB" sz="1200" b="1" dirty="0">
                <a:solidFill>
                  <a:schemeClr val="tx1"/>
                </a:solidFill>
                <a:latin typeface="+mn-lt"/>
              </a:rPr>
              <a:t>–</a:t>
            </a:r>
            <a:r>
              <a:rPr lang="en-GB" sz="1200" b="1" dirty="0">
                <a:latin typeface="+mn-lt"/>
              </a:rPr>
              <a:t>Energy</a:t>
            </a:r>
            <a:r>
              <a:rPr lang="en-GB" sz="1200" b="1" dirty="0">
                <a:solidFill>
                  <a:schemeClr val="tx1"/>
                </a:solidFill>
                <a:latin typeface="+mn-lt"/>
              </a:rPr>
              <a:t>–</a:t>
            </a:r>
            <a:r>
              <a:rPr lang="en-GB" sz="1200" b="1" dirty="0">
                <a:latin typeface="+mn-lt"/>
              </a:rPr>
              <a:t>Food</a:t>
            </a:r>
            <a:r>
              <a:rPr lang="en-GB" sz="1200" b="1" dirty="0">
                <a:solidFill>
                  <a:schemeClr val="tx1"/>
                </a:solidFill>
                <a:latin typeface="+mn-lt"/>
              </a:rPr>
              <a:t>–</a:t>
            </a:r>
            <a:r>
              <a:rPr lang="en-GB" sz="1200" b="1" dirty="0">
                <a:latin typeface="+mn-lt"/>
              </a:rPr>
              <a:t>Ecosystems</a:t>
            </a:r>
            <a:r>
              <a:rPr lang="en-GB" sz="1200" b="1" dirty="0">
                <a:solidFill>
                  <a:schemeClr val="tx1"/>
                </a:solidFill>
                <a:latin typeface="+mn-lt"/>
              </a:rPr>
              <a:t> </a:t>
            </a:r>
            <a:r>
              <a:rPr lang="en-GB" sz="1200" b="1" dirty="0">
                <a:latin typeface="+mn-lt"/>
              </a:rPr>
              <a:t>Nexus</a:t>
            </a:r>
            <a:r>
              <a:rPr lang="en-GB" sz="1200" b="1" dirty="0">
                <a:solidFill>
                  <a:schemeClr val="tx1"/>
                </a:solidFill>
                <a:latin typeface="+mn-lt"/>
              </a:rPr>
              <a:t> in sustainable and equitable ways to meet multiple stakeholders’ needs will require moving away from a narrow, technical resource focus to consider aspects of gender equity and social inclusion.</a:t>
            </a:r>
            <a:endParaRPr lang="en-GB" sz="1200" b="1" dirty="0">
              <a:solidFill>
                <a:schemeClr val="tx1"/>
              </a:solidFill>
              <a:latin typeface="+mn-lt"/>
              <a:cs typeface="Calibri"/>
            </a:endParaRPr>
          </a:p>
          <a:p>
            <a:pPr algn="l"/>
            <a:endParaRPr lang="en-GB" sz="1200" dirty="0">
              <a:solidFill>
                <a:schemeClr val="tx1"/>
              </a:solidFill>
              <a:latin typeface="+mn-lt"/>
            </a:endParaRPr>
          </a:p>
          <a:p>
            <a:pPr algn="l"/>
            <a:r>
              <a:rPr lang="en-GB" sz="1200" b="0" dirty="0">
                <a:solidFill>
                  <a:schemeClr val="tx1"/>
                </a:solidFill>
                <a:latin typeface="+mn-lt"/>
              </a:rPr>
              <a:t>References:</a:t>
            </a:r>
          </a:p>
          <a:p>
            <a:pPr algn="l"/>
            <a:r>
              <a:rPr lang="en-GB" sz="1200" b="0" i="0" u="none" strike="noStrike" baseline="30000" dirty="0">
                <a:solidFill>
                  <a:schemeClr val="tx1"/>
                </a:solidFill>
                <a:latin typeface="+mn-lt"/>
              </a:rPr>
              <a:t>1</a:t>
            </a:r>
            <a:r>
              <a:rPr lang="en-GB" sz="1200" b="0" i="0" u="none" strike="noStrike" baseline="0" dirty="0">
                <a:solidFill>
                  <a:schemeClr val="tx1"/>
                </a:solidFill>
                <a:latin typeface="+mn-lt"/>
              </a:rPr>
              <a:t> Orr, S., </a:t>
            </a:r>
            <a:r>
              <a:rPr lang="en-GB" sz="1200" b="0" i="0" u="none" strike="noStrike" baseline="0" dirty="0" err="1">
                <a:solidFill>
                  <a:schemeClr val="tx1"/>
                </a:solidFill>
                <a:latin typeface="+mn-lt"/>
              </a:rPr>
              <a:t>Pittock</a:t>
            </a:r>
            <a:r>
              <a:rPr lang="en-GB" sz="1200" b="0" i="0" u="none" strike="noStrike" baseline="0" dirty="0">
                <a:solidFill>
                  <a:schemeClr val="tx1"/>
                </a:solidFill>
                <a:latin typeface="+mn-lt"/>
              </a:rPr>
              <a:t>, J., </a:t>
            </a:r>
            <a:r>
              <a:rPr lang="en-GB" sz="1200" b="0" i="0" u="none" strike="noStrike" baseline="0" dirty="0" err="1">
                <a:solidFill>
                  <a:schemeClr val="tx1"/>
                </a:solidFill>
                <a:latin typeface="+mn-lt"/>
              </a:rPr>
              <a:t>Chapagain</a:t>
            </a:r>
            <a:r>
              <a:rPr lang="en-GB" sz="1200" b="0" i="0" u="none" strike="noStrike" baseline="0" dirty="0">
                <a:solidFill>
                  <a:schemeClr val="tx1"/>
                </a:solidFill>
                <a:latin typeface="+mn-lt"/>
              </a:rPr>
              <a:t>, A., &amp; Dumaresq, D. (2012). Dams on the Mekong River: Lost fish protein and the implications for land and water resources. Global Environmental Change, 22(4), 925-932. https://doi.org/10.1016/j.gloenvcha.2012.06.002</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dirty="0">
                <a:solidFill>
                  <a:schemeClr val="tx1"/>
                </a:solidFill>
                <a:latin typeface="+mn-lt"/>
              </a:rPr>
              <a:t>2</a:t>
            </a:r>
            <a:r>
              <a:rPr lang="en-GB" sz="1200" b="0" i="0" u="none" strike="noStrike" baseline="0" dirty="0">
                <a:solidFill>
                  <a:schemeClr val="tx1"/>
                </a:solidFill>
                <a:latin typeface="+mn-lt"/>
              </a:rPr>
              <a:t> Middleton, C. (2014). The politics of uncertainty: Knowledge production, power and politics on the Mekong River. In: Proceedings of the International Conference on Development and Cooperation of the Mekong Region. Seoul, South Korea (pp.4-5).</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dirty="0">
                <a:solidFill>
                  <a:schemeClr val="tx1"/>
                </a:solidFill>
                <a:latin typeface="+mn-lt"/>
              </a:rPr>
              <a:t>3</a:t>
            </a:r>
            <a:r>
              <a:rPr lang="en-GB" sz="1200" b="0" i="0" u="none" strike="noStrike" baseline="0" dirty="0">
                <a:solidFill>
                  <a:schemeClr val="tx1"/>
                </a:solidFill>
                <a:latin typeface="+mn-lt"/>
              </a:rPr>
              <a:t> United Nations (2022). The Sustainable Development Goals report. https://unstats.un.org/sdgs/report/2022/</a:t>
            </a:r>
          </a:p>
          <a:p>
            <a:pPr algn="l"/>
            <a:r>
              <a:rPr lang="en-GB" sz="1200" b="0" i="0" u="none" strike="noStrike" baseline="30000" dirty="0">
                <a:solidFill>
                  <a:schemeClr val="tx1"/>
                </a:solidFill>
                <a:latin typeface="+mn-lt"/>
              </a:rPr>
              <a:t>4</a:t>
            </a:r>
            <a:r>
              <a:rPr lang="en-GB" sz="1200" b="0" i="0" u="none" strike="noStrike" baseline="0" dirty="0">
                <a:solidFill>
                  <a:schemeClr val="tx1"/>
                </a:solidFill>
                <a:latin typeface="+mn-lt"/>
              </a:rPr>
              <a:t> Sachs, C. (2020). Gender, agriculture and agrarian transformations. In: Sachs, C. (Ed.), Gender, agriculture and agrarian transformations changing relations in Africa, Latin America and Asia (pp. 3-8). Routledge and CRC Press.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dirty="0">
                <a:solidFill>
                  <a:schemeClr val="tx1"/>
                </a:solidFill>
                <a:latin typeface="+mn-lt"/>
              </a:rPr>
              <a:t>5</a:t>
            </a:r>
            <a:r>
              <a:rPr lang="en-GB" sz="1200" b="0" i="0" u="none" strike="noStrike" baseline="0" dirty="0">
                <a:solidFill>
                  <a:schemeClr val="tx1"/>
                </a:solidFill>
                <a:latin typeface="+mn-lt"/>
              </a:rPr>
              <a:t> Pyburn, R., &amp; van </a:t>
            </a:r>
            <a:r>
              <a:rPr lang="en-GB" sz="1200" b="0" i="0" u="none" strike="noStrike" baseline="0" dirty="0" err="1">
                <a:solidFill>
                  <a:schemeClr val="tx1"/>
                </a:solidFill>
                <a:latin typeface="+mn-lt"/>
              </a:rPr>
              <a:t>Eerdewijk</a:t>
            </a:r>
            <a:r>
              <a:rPr lang="en-GB" sz="1200" b="0" i="0" u="none" strike="noStrike" baseline="0" dirty="0">
                <a:solidFill>
                  <a:schemeClr val="tx1"/>
                </a:solidFill>
                <a:latin typeface="+mn-lt"/>
              </a:rPr>
              <a:t>, A. (Eds.). (2021). Advancing gender equality through agricultural and environmental research: Past, present, and future. Washington, D.C. (USA): IFPRI. https://doi.org/10.2499/9780896293915</a:t>
            </a: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24778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GB" sz="1200">
                <a:latin typeface="+mn-lt"/>
              </a:rPr>
              <a:t>Secondly, ACM is particularly well suited to advance representation, the second pillar of the framework, as it is designed to enable action learning among community members with different understandings and experiences.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360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mn-lt"/>
              </a:rPr>
              <a:t>Active participation of all key stakeholders throughout the entire ACM intervention is central to learning and progressing toward the desired resource management goals or shared vision.</a:t>
            </a:r>
            <a:r>
              <a:rPr lang="en-GB" sz="1200" b="1" baseline="30000">
                <a:latin typeface="+mn-lt"/>
              </a:rPr>
              <a:t>1,2 </a:t>
            </a:r>
            <a:endParaRPr lang="de-DE" sz="1200" b="1">
              <a:latin typeface="+mn-lt"/>
            </a:endParaRPr>
          </a:p>
          <a:p>
            <a:endParaRPr lang="en-GB" sz="1200">
              <a:latin typeface="+mn-lt"/>
            </a:endParaRPr>
          </a:p>
          <a:p>
            <a:r>
              <a:rPr lang="en-GB" sz="1200">
                <a:latin typeface="+mn-lt"/>
              </a:rPr>
              <a:t>Along this iterative cycle, ACM principles focus on the following:</a:t>
            </a:r>
          </a:p>
          <a:p>
            <a:pPr marL="342900" indent="-342900">
              <a:buFont typeface="Arial" panose="020B0604020202020204" pitchFamily="34" charset="0"/>
              <a:buChar char="•"/>
            </a:pPr>
            <a:r>
              <a:rPr lang="en-GB" sz="1200">
                <a:latin typeface="+mn-lt"/>
              </a:rPr>
              <a:t>Effective communication and information flows among stakeholders</a:t>
            </a:r>
          </a:p>
          <a:p>
            <a:pPr marL="342900" indent="-342900">
              <a:buFont typeface="Arial" panose="020B0604020202020204" pitchFamily="34" charset="0"/>
              <a:buChar char="•"/>
            </a:pPr>
            <a:r>
              <a:rPr lang="en-GB" sz="1200">
                <a:latin typeface="+mn-lt"/>
              </a:rPr>
              <a:t>Active participation and wider representation in decision-making and negotiation of all important stakeholders</a:t>
            </a:r>
          </a:p>
          <a:p>
            <a:pPr marL="342900" indent="-342900">
              <a:buFont typeface="Arial" panose="020B0604020202020204" pitchFamily="34" charset="0"/>
              <a:buChar char="•"/>
            </a:pPr>
            <a:r>
              <a:rPr lang="en-GB" sz="1200">
                <a:latin typeface="+mn-lt"/>
              </a:rPr>
              <a:t>Mechanisms to manage conflicts and adapt to rapid changes, surprises and uncertainty</a:t>
            </a:r>
          </a:p>
          <a:p>
            <a:pPr marL="342900" indent="-342900">
              <a:buFont typeface="Arial" panose="020B0604020202020204" pitchFamily="34" charset="0"/>
              <a:buChar char="•"/>
            </a:pPr>
            <a:r>
              <a:rPr lang="en-GB" sz="1200">
                <a:latin typeface="+mn-lt"/>
              </a:rPr>
              <a:t>Intentional learning and experimentation</a:t>
            </a:r>
          </a:p>
          <a:p>
            <a:pPr marL="342900" indent="-342900">
              <a:buFont typeface="Arial" panose="020B0604020202020204" pitchFamily="34" charset="0"/>
              <a:buChar char="•"/>
            </a:pPr>
            <a:r>
              <a:rPr lang="en-GB" sz="1200">
                <a:latin typeface="+mn-lt"/>
              </a:rPr>
              <a:t>Institutional willingness (that is, attitudes) and capacity (that is, skills and resources) to learn and respond to learning</a:t>
            </a:r>
          </a:p>
          <a:p>
            <a:pPr marL="342900" indent="-342900">
              <a:buFont typeface="Arial" panose="020B0604020202020204" pitchFamily="34" charset="0"/>
              <a:buChar char="•"/>
            </a:pPr>
            <a:r>
              <a:rPr lang="en-GB" sz="1200">
                <a:latin typeface="+mn-lt"/>
              </a:rPr>
              <a:t>High mutual respect, trust and transparency</a:t>
            </a:r>
          </a:p>
          <a:p>
            <a:pPr marL="342900" indent="-342900">
              <a:buFont typeface="Arial" panose="020B0604020202020204" pitchFamily="34" charset="0"/>
              <a:buChar char="•"/>
            </a:pPr>
            <a:r>
              <a:rPr lang="en-GB" sz="1200">
                <a:latin typeface="+mn-lt"/>
              </a:rPr>
              <a:t>Shared knowledge and skills</a:t>
            </a:r>
          </a:p>
          <a:p>
            <a:pPr marL="342900" indent="-342900">
              <a:buFont typeface="Arial" panose="020B0604020202020204" pitchFamily="34" charset="0"/>
              <a:buChar char="•"/>
            </a:pPr>
            <a:r>
              <a:rPr lang="en-GB" sz="1200">
                <a:latin typeface="+mn-lt"/>
              </a:rPr>
              <a:t>Collective planning, decision-making, action and monitoring, including attention to relationships within and between human and natural systems.</a:t>
            </a:r>
          </a:p>
          <a:p>
            <a:pPr marL="342900" indent="-342900">
              <a:buFont typeface="Arial" panose="020B0604020202020204" pitchFamily="34" charset="0"/>
              <a:buChar char="•"/>
            </a:pPr>
            <a:endParaRPr lang="en-GB" sz="1200">
              <a:latin typeface="+mn-lt"/>
            </a:endParaRPr>
          </a:p>
          <a:p>
            <a:r>
              <a:rPr lang="de-DE" sz="1200">
                <a:latin typeface="+mn-lt"/>
              </a:rPr>
              <a:t>References: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30000">
                <a:latin typeface="+mn-lt"/>
              </a:rPr>
              <a:t>1</a:t>
            </a:r>
            <a:r>
              <a:rPr lang="en-GB" sz="1200" b="0" i="0" u="none" strike="noStrike" baseline="0">
                <a:latin typeface="+mn-lt"/>
              </a:rPr>
              <a:t> </a:t>
            </a:r>
            <a:r>
              <a:rPr lang="en-GB" sz="1200" b="0" i="0" u="none" strike="noStrike" baseline="0" err="1">
                <a:latin typeface="+mn-lt"/>
              </a:rPr>
              <a:t>Kusumanto</a:t>
            </a:r>
            <a:r>
              <a:rPr lang="en-GB" sz="1200" b="0" i="0" u="none" strike="noStrike" baseline="0">
                <a:latin typeface="+mn-lt"/>
              </a:rPr>
              <a:t>, T., </a:t>
            </a:r>
            <a:r>
              <a:rPr lang="en-GB" sz="1200" b="0" i="0" u="none" strike="noStrike" baseline="0" err="1">
                <a:latin typeface="+mn-lt"/>
              </a:rPr>
              <a:t>Yuliani</a:t>
            </a:r>
            <a:r>
              <a:rPr lang="en-GB" sz="1200" b="0" i="0" u="none" strike="noStrike" baseline="0">
                <a:latin typeface="+mn-lt"/>
              </a:rPr>
              <a:t>, E.L., Macoun, P., </a:t>
            </a:r>
            <a:r>
              <a:rPr lang="en-GB" sz="1200" b="0" i="0" u="none" strike="noStrike" baseline="0" err="1">
                <a:latin typeface="+mn-lt"/>
              </a:rPr>
              <a:t>Indriatmoko</a:t>
            </a:r>
            <a:r>
              <a:rPr lang="en-GB" sz="1200" b="0" i="0" u="none" strike="noStrike" baseline="0">
                <a:latin typeface="+mn-lt"/>
              </a:rPr>
              <a:t>, Y. &amp; Adnan, H. (2005). Learning to adapt: Managing forests together in Indonesia. Bogor (Indonesia): Center for International Forestry Research (CIFOR). https://doi.org/10.17528/cifor/001780</a:t>
            </a:r>
          </a:p>
          <a:p>
            <a:pPr algn="l"/>
            <a:r>
              <a:rPr lang="en-GB" sz="1200" b="0" i="0" u="none" strike="noStrike" baseline="30000">
                <a:latin typeface="+mn-lt"/>
              </a:rPr>
              <a:t>2</a:t>
            </a:r>
            <a:r>
              <a:rPr lang="en-GB" sz="1200" b="0" i="0" u="none" strike="noStrike" baseline="0">
                <a:latin typeface="+mn-lt"/>
              </a:rPr>
              <a:t> </a:t>
            </a:r>
            <a:r>
              <a:rPr lang="en-GB" sz="1200" b="0" i="0" u="none" strike="noStrike" baseline="0" err="1">
                <a:latin typeface="+mn-lt"/>
              </a:rPr>
              <a:t>Giller</a:t>
            </a:r>
            <a:r>
              <a:rPr lang="en-GB" sz="1200" b="0" i="0" u="none" strike="noStrike" baseline="0">
                <a:latin typeface="+mn-lt"/>
              </a:rPr>
              <a:t>, K.E., </a:t>
            </a:r>
            <a:r>
              <a:rPr lang="en-GB" sz="1200" b="0" i="0" u="none" strike="noStrike" baseline="0" err="1">
                <a:latin typeface="+mn-lt"/>
              </a:rPr>
              <a:t>Leeuwis</a:t>
            </a:r>
            <a:r>
              <a:rPr lang="en-GB" sz="1200" b="0" i="0" u="none" strike="noStrike" baseline="0">
                <a:latin typeface="+mn-lt"/>
              </a:rPr>
              <a:t>, C., Andersson, J.A., </a:t>
            </a:r>
            <a:r>
              <a:rPr lang="en-GB" sz="1200" b="0" i="0" u="none" strike="noStrike" baseline="0" err="1">
                <a:latin typeface="+mn-lt"/>
              </a:rPr>
              <a:t>Andriesse</a:t>
            </a:r>
            <a:r>
              <a:rPr lang="en-GB" sz="1200" b="0" i="0" u="none" strike="noStrike" baseline="0">
                <a:latin typeface="+mn-lt"/>
              </a:rPr>
              <a:t>, W., Brouwer, A., Frost, P., </a:t>
            </a:r>
            <a:r>
              <a:rPr lang="en-GB" sz="1200" b="0" i="0" u="none" strike="noStrike" baseline="0" err="1">
                <a:latin typeface="+mn-lt"/>
              </a:rPr>
              <a:t>Hebinck</a:t>
            </a:r>
            <a:r>
              <a:rPr lang="en-GB" sz="1200" b="0" i="0" u="none" strike="noStrike" baseline="0">
                <a:latin typeface="+mn-lt"/>
              </a:rPr>
              <a:t>, P., et al. (2008). Competing claims on natural resources: What role for science? Ecology and Society, 13(2).</a:t>
            </a:r>
            <a:endParaRPr lang="de-DE" sz="1200">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985932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rPr>
              <a:t>In this case study, tools used to support inclusive decision-making included participatory boundary or social mapping exercises, and small-group meetings among different sets of stakeholders to undertake shared visioning and priority-setting exercises that addressed livelihood needs or resource scarcities.</a:t>
            </a:r>
          </a:p>
          <a:p>
            <a:endParaRPr lang="en-GB" sz="1200">
              <a:latin typeface="+mn-lt"/>
            </a:endParaRPr>
          </a:p>
          <a:p>
            <a:r>
              <a:rPr lang="en-GB" sz="1200" b="1">
                <a:latin typeface="+mn-lt"/>
              </a:rPr>
              <a:t>Over time, </a:t>
            </a:r>
            <a:r>
              <a:rPr lang="en-GB" sz="1200" b="0">
                <a:latin typeface="+mn-lt"/>
              </a:rPr>
              <a:t>as more and more was shared, </a:t>
            </a:r>
            <a:r>
              <a:rPr lang="en-GB" sz="1200" b="1">
                <a:latin typeface="+mn-lt"/>
              </a:rPr>
              <a:t>participants developed a collective understanding </a:t>
            </a:r>
            <a:r>
              <a:rPr lang="en-GB" sz="1200">
                <a:latin typeface="+mn-lt"/>
              </a:rPr>
              <a:t>of the issues. These included current socio-ecological processes (for example land degradation), as well as interactions and power struggles related to natural resource management (for example land claims, pressures from the palm oil industry, and settler groups’ differing needs and interests).</a:t>
            </a:r>
          </a:p>
          <a:p>
            <a:endParaRPr lang="en-GB" sz="120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b="1" i="0" u="none" strike="noStrike" baseline="0">
                <a:solidFill>
                  <a:srgbClr val="000000"/>
                </a:solidFill>
                <a:latin typeface="Avenir LT Std 35 Light"/>
              </a:rPr>
              <a:t>The processes of shared learning, including about different authority systems, strengthened the capacity and confidence of marginalised groups, </a:t>
            </a:r>
            <a:r>
              <a:rPr lang="en-GB" sz="1800" b="0" i="0" u="none" strike="noStrike" baseline="0">
                <a:solidFill>
                  <a:srgbClr val="000000"/>
                </a:solidFill>
                <a:latin typeface="Avenir LT Std 35 Light"/>
              </a:rPr>
              <a:t>to manage information, negotiate, organise themselves, and solve problems.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b="0" i="0" u="none" strike="noStrike" baseline="0">
              <a:solidFill>
                <a:srgbClr val="000000"/>
              </a:solidFill>
              <a:latin typeface="Avenir LT Std 35 Ligh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a:latin typeface="+mn-lt"/>
              </a:rPr>
              <a:t>Among other changes observed, village </a:t>
            </a:r>
            <a:r>
              <a:rPr lang="en-GB" sz="1200" b="1">
                <a:latin typeface="+mn-lt"/>
              </a:rPr>
              <a:t>women were represented in local resource management decision-making for the first time</a:t>
            </a:r>
            <a:r>
              <a:rPr lang="en-GB" sz="1200">
                <a:latin typeface="+mn-lt"/>
              </a:rPr>
              <a:t>. Villagers (both women and men) also observed </a:t>
            </a:r>
            <a:r>
              <a:rPr lang="en-GB" sz="1200" b="1">
                <a:latin typeface="+mn-lt"/>
              </a:rPr>
              <a:t>greater trust and ability to communicate and network</a:t>
            </a:r>
            <a:r>
              <a:rPr lang="en-GB" sz="1200">
                <a:latin typeface="+mn-lt"/>
              </a:rPr>
              <a:t> with other communities and with representatives of logging companies and the government.</a:t>
            </a:r>
            <a:endParaRPr lang="de-DE" sz="1200">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9693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a:solidFill>
                  <a:schemeClr val="tx1"/>
                </a:solidFill>
                <a:latin typeface="+mn-lt"/>
              </a:rPr>
              <a:t>The Adaptive Collaborative Management process was designed to achieve and </a:t>
            </a:r>
            <a:r>
              <a:rPr lang="en-GB" sz="1200" b="1">
                <a:solidFill>
                  <a:schemeClr val="tx1"/>
                </a:solidFill>
                <a:latin typeface="+mn-lt"/>
              </a:rPr>
              <a:t>monitor changes </a:t>
            </a:r>
            <a:r>
              <a:rPr lang="en-GB" sz="1200" b="0">
                <a:solidFill>
                  <a:schemeClr val="tx1"/>
                </a:solidFill>
                <a:latin typeface="+mn-lt"/>
              </a:rPr>
              <a:t>in the social, human, natural, financial and physical capital in the three ACM intervention communities. These are the different types of capitals or assets in the Sustainable Livelihoods Framework that we discussed earlier.</a:t>
            </a:r>
          </a:p>
          <a:p>
            <a:endParaRPr lang="en-GB" sz="1200" b="0">
              <a:solidFill>
                <a:schemeClr val="tx1"/>
              </a:solidFill>
              <a:latin typeface="+mn-lt"/>
            </a:endParaRPr>
          </a:p>
          <a:p>
            <a:r>
              <a:rPr lang="en-GB" sz="1200" b="0">
                <a:solidFill>
                  <a:schemeClr val="tx1"/>
                </a:solidFill>
                <a:latin typeface="+mn-lt"/>
              </a:rPr>
              <a:t>The most evident benefits from the ACM process in the Indonesian communities included:</a:t>
            </a:r>
          </a:p>
          <a:p>
            <a:pPr marL="171450" indent="-171450">
              <a:buFont typeface="Arial" panose="020B0604020202020204" pitchFamily="34" charset="0"/>
              <a:buChar char="•"/>
            </a:pPr>
            <a:r>
              <a:rPr lang="en-GB" sz="1200">
                <a:solidFill>
                  <a:schemeClr val="tx1"/>
                </a:solidFill>
                <a:latin typeface="+mn-lt"/>
              </a:rPr>
              <a:t>Strengthened human and social capital (including in participants’ leadership skills)</a:t>
            </a:r>
          </a:p>
          <a:p>
            <a:pPr marL="171450" indent="-171450">
              <a:buFont typeface="Arial" panose="020B0604020202020204" pitchFamily="34" charset="0"/>
              <a:buChar char="•"/>
            </a:pPr>
            <a:r>
              <a:rPr lang="en-GB" sz="1200">
                <a:solidFill>
                  <a:schemeClr val="tx1"/>
                </a:solidFill>
                <a:latin typeface="+mn-lt"/>
              </a:rPr>
              <a:t>Improved technical knowledge (including mapping skills and recording and analysing data)</a:t>
            </a:r>
          </a:p>
          <a:p>
            <a:pPr marL="171450" indent="-171450">
              <a:buFont typeface="Arial" panose="020B0604020202020204" pitchFamily="34" charset="0"/>
              <a:buChar char="•"/>
            </a:pPr>
            <a:r>
              <a:rPr lang="en-GB" sz="1200">
                <a:solidFill>
                  <a:schemeClr val="tx1"/>
                </a:solidFill>
                <a:latin typeface="+mn-lt"/>
              </a:rPr>
              <a:t>Improved communication and negotiation abilities.</a:t>
            </a:r>
          </a:p>
          <a:p>
            <a:endParaRPr lang="en-GB" sz="1200">
              <a:solidFill>
                <a:schemeClr val="tx1"/>
              </a:solidFill>
              <a:latin typeface="+mn-lt"/>
            </a:endParaRPr>
          </a:p>
          <a:p>
            <a:r>
              <a:rPr lang="en-GB" sz="1200">
                <a:solidFill>
                  <a:schemeClr val="tx1"/>
                </a:solidFill>
                <a:latin typeface="+mn-lt"/>
              </a:rPr>
              <a:t>Stakeholders of different social status developed the motivation and confidence to improve their relationships with each other.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n-lt"/>
                <a:cs typeface="Calibri" panose="020F0502020204030204" pitchFamily="34" charset="0"/>
              </a:rPr>
              <a:t>ACM’s bottom-up agenda-setting and shared learning approach also inspired changes in other types of capital by supporting livelihood strategies that not only improved incomes but also reduced vulnerability, increased community members’ well-being, improved food security and led to more sustainable use of natural resources. </a:t>
            </a:r>
          </a:p>
          <a:p>
            <a:endParaRPr lang="de-DE" sz="120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mn-lt"/>
              </a:rPr>
              <a:t>Outcomes across capitals should be assessed for different stakeholders, including those most marginalised, to support their equitable distribution</a:t>
            </a:r>
            <a:r>
              <a:rPr lang="en-GB" sz="1200">
                <a:solidFill>
                  <a:schemeClr val="tx1"/>
                </a:solidFill>
                <a:latin typeface="+mn-lt"/>
              </a:rPr>
              <a:t>.</a:t>
            </a:r>
          </a:p>
          <a:p>
            <a:endParaRPr lang="de-DE" sz="1200">
              <a:solidFill>
                <a:schemeClr val="tx1"/>
              </a:solidFill>
              <a:latin typeface="+mn-lt"/>
            </a:endParaRPr>
          </a:p>
          <a:p>
            <a:r>
              <a:rPr lang="de-DE" sz="1200">
                <a:solidFill>
                  <a:schemeClr val="tx1"/>
                </a:solidFill>
                <a:latin typeface="+mn-lt"/>
              </a:rPr>
              <a:t>Figure source:</a:t>
            </a:r>
          </a:p>
          <a:p>
            <a:pPr algn="l"/>
            <a:r>
              <a:rPr lang="en-GB" sz="1200" b="0" i="0" u="none" strike="noStrike" baseline="0" err="1">
                <a:solidFill>
                  <a:schemeClr val="tx1"/>
                </a:solidFill>
                <a:latin typeface="+mn-lt"/>
              </a:rPr>
              <a:t>Kusumanto</a:t>
            </a:r>
            <a:r>
              <a:rPr lang="en-GB" sz="1200" b="0" i="0" u="none" strike="noStrike" baseline="0">
                <a:solidFill>
                  <a:schemeClr val="tx1"/>
                </a:solidFill>
                <a:latin typeface="+mn-lt"/>
              </a:rPr>
              <a:t>, T., </a:t>
            </a:r>
            <a:r>
              <a:rPr lang="en-GB" sz="1200" b="0" i="0" u="none" strike="noStrike" baseline="0" err="1">
                <a:solidFill>
                  <a:schemeClr val="tx1"/>
                </a:solidFill>
                <a:latin typeface="+mn-lt"/>
              </a:rPr>
              <a:t>Yuliani</a:t>
            </a:r>
            <a:r>
              <a:rPr lang="en-GB" sz="1200" b="0" i="0" u="none" strike="noStrike" baseline="0">
                <a:solidFill>
                  <a:schemeClr val="tx1"/>
                </a:solidFill>
                <a:latin typeface="+mn-lt"/>
              </a:rPr>
              <a:t>, E.L., Macoun, P., </a:t>
            </a:r>
            <a:r>
              <a:rPr lang="en-GB" sz="1200" b="0" i="0" u="none" strike="noStrike" baseline="0" err="1">
                <a:solidFill>
                  <a:schemeClr val="tx1"/>
                </a:solidFill>
                <a:latin typeface="+mn-lt"/>
              </a:rPr>
              <a:t>Indriatmoko</a:t>
            </a:r>
            <a:r>
              <a:rPr lang="en-GB" sz="1200" b="0" i="0" u="none" strike="noStrike" baseline="0">
                <a:solidFill>
                  <a:schemeClr val="tx1"/>
                </a:solidFill>
                <a:latin typeface="+mn-lt"/>
              </a:rPr>
              <a:t>, Y. &amp; Adnan, H. (2005). Learning to adapt: Managing forests together in Indonesia. Bogor (Indonesia): Center for International Forestry Research (CIFOR). https://doi.org/10.17528/cifor/001780</a:t>
            </a:r>
            <a:endParaRPr lang="de-DE" sz="1200">
              <a:solidFill>
                <a:schemeClr val="tx1"/>
              </a:solidFill>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3760110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600" b="1" dirty="0">
                <a:solidFill>
                  <a:srgbClr val="F4971A"/>
                </a:solidFill>
              </a:rPr>
              <a:t>This case study shows that it is possible, over time, to build collective learning and trust across the phases of WEFE interventions by being interactive, interdisciplinary, multilevel, multistakeholder, collaborative and iterative.</a:t>
            </a:r>
            <a:endParaRPr lang="en-GB" sz="1200" dirty="0">
              <a:latin typeface="+mn-lt"/>
            </a:endParaRPr>
          </a:p>
          <a:p>
            <a:pPr marL="0" indent="0">
              <a:buFont typeface="Arial" panose="020B0604020202020204" pitchFamily="34" charset="0"/>
              <a:buNone/>
            </a:pPr>
            <a:endParaRPr lang="en-GB" sz="1200" dirty="0">
              <a:latin typeface="+mn-lt"/>
            </a:endParaRPr>
          </a:p>
          <a:p>
            <a:pPr marL="0" indent="0">
              <a:buFont typeface="Arial" panose="020B0604020202020204" pitchFamily="34" charset="0"/>
              <a:buNone/>
            </a:pPr>
            <a:r>
              <a:rPr lang="en-GB" sz="1200" dirty="0">
                <a:latin typeface="+mn-lt"/>
              </a:rPr>
              <a:t>In summary:</a:t>
            </a:r>
          </a:p>
          <a:p>
            <a:pPr marL="285750" indent="-285750">
              <a:buFont typeface="Arial" panose="020B0604020202020204" pitchFamily="34" charset="0"/>
              <a:buChar char="•"/>
            </a:pPr>
            <a:r>
              <a:rPr lang="en-GB" sz="1200" dirty="0">
                <a:latin typeface="+mn-lt"/>
              </a:rPr>
              <a:t>Marginalised groups with a stake in Nexus interventions should be recognised as legitimate actors.</a:t>
            </a:r>
            <a:endParaRPr lang="en-GB" sz="1200" dirty="0">
              <a:latin typeface="+mn-lt"/>
              <a:cs typeface="Calibri"/>
            </a:endParaRPr>
          </a:p>
          <a:p>
            <a:pPr marL="285750" indent="-285750">
              <a:buFont typeface="Arial" panose="020B0604020202020204" pitchFamily="34" charset="0"/>
              <a:buChar char="•"/>
            </a:pPr>
            <a:r>
              <a:rPr lang="en-GB" sz="1200" dirty="0">
                <a:latin typeface="+mn-lt"/>
              </a:rPr>
              <a:t>These stakeholders should actively participate in decision making about processes that affect their lives.</a:t>
            </a:r>
          </a:p>
          <a:p>
            <a:pPr marL="285750" indent="-285750">
              <a:buFont typeface="Arial" panose="020B0604020202020204" pitchFamily="34" charset="0"/>
              <a:buChar char="•"/>
            </a:pPr>
            <a:r>
              <a:rPr lang="en-GB" sz="1200" dirty="0">
                <a:latin typeface="+mn-lt"/>
              </a:rPr>
              <a:t>Specific measures will be needed to support the interactive participation of these groups.</a:t>
            </a:r>
          </a:p>
          <a:p>
            <a:pPr marL="285750" indent="-285750">
              <a:buFont typeface="Arial" panose="020B0604020202020204" pitchFamily="34" charset="0"/>
              <a:buChar char="•"/>
            </a:pPr>
            <a:r>
              <a:rPr lang="en-GB" sz="1200" dirty="0">
                <a:latin typeface="+mn-lt"/>
              </a:rPr>
              <a:t>Defining a clear monitoring strategy, with GESI indicators, is crucial for tracking progress, commitments and agreements.</a:t>
            </a:r>
          </a:p>
          <a:p>
            <a:pPr marL="285750" indent="-285750">
              <a:buFont typeface="Arial" panose="020B0604020202020204" pitchFamily="34" charset="0"/>
              <a:buChar char="•"/>
            </a:pPr>
            <a:r>
              <a:rPr lang="en-GB" sz="1200" dirty="0">
                <a:latin typeface="+mn-lt"/>
              </a:rPr>
              <a:t>By placing gender and inclusion at the heart of Nexus interventions, it is possible to advance a more equal and sustainable management of the WEFE Nexus.</a:t>
            </a:r>
            <a:endParaRPr lang="en-GB" sz="1200" dirty="0">
              <a:latin typeface="+mn-lt"/>
              <a:cs typeface="Calibri"/>
            </a:endParaRPr>
          </a:p>
          <a:p>
            <a:endParaRPr lang="de-DE" sz="1200" dirty="0">
              <a:latin typeface="+mn-lt"/>
            </a:endParaRPr>
          </a:p>
          <a:p>
            <a:r>
              <a:rPr lang="de-DE" sz="1200" dirty="0">
                <a:latin typeface="+mn-lt"/>
              </a:rPr>
              <a:t>Reference: </a:t>
            </a:r>
          </a:p>
          <a:p>
            <a:pPr algn="l"/>
            <a:r>
              <a:rPr lang="en-GB" sz="1200" b="0" i="0" u="none" strike="noStrike" baseline="0" dirty="0" err="1">
                <a:latin typeface="+mn-lt"/>
              </a:rPr>
              <a:t>Kusumanto</a:t>
            </a:r>
            <a:r>
              <a:rPr lang="en-GB" sz="1200" b="0" i="0" u="none" strike="noStrike" baseline="0" dirty="0">
                <a:latin typeface="+mn-lt"/>
              </a:rPr>
              <a:t>, T., </a:t>
            </a:r>
            <a:r>
              <a:rPr lang="en-GB" sz="1200" b="0" i="0" u="none" strike="noStrike" baseline="0" dirty="0" err="1">
                <a:latin typeface="+mn-lt"/>
              </a:rPr>
              <a:t>Yuliani</a:t>
            </a:r>
            <a:r>
              <a:rPr lang="en-GB" sz="1200" b="0" i="0" u="none" strike="noStrike" baseline="0" dirty="0">
                <a:latin typeface="+mn-lt"/>
              </a:rPr>
              <a:t>, E.L., Macoun, P., </a:t>
            </a:r>
            <a:r>
              <a:rPr lang="en-GB" sz="1200" b="0" i="0" u="none" strike="noStrike" baseline="0" dirty="0" err="1">
                <a:latin typeface="+mn-lt"/>
              </a:rPr>
              <a:t>Indriatmoko</a:t>
            </a:r>
            <a:r>
              <a:rPr lang="en-GB" sz="1200" b="0" i="0" u="none" strike="noStrike" baseline="0" dirty="0">
                <a:latin typeface="+mn-lt"/>
              </a:rPr>
              <a:t>, Y. &amp; Adnan, H. (2005). Learning to adapt: Managing forests together in Indonesia. Bogor (Indonesia): Center for International Forestry Research (CIFOR). https://doi.org/10.17528/cifor/001780</a:t>
            </a:r>
            <a:endParaRPr lang="de-DE" sz="1200" dirty="0">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325048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brings us towards the end of the module. Let’s now summarise what we have learned against the learning objectives we started with.</a:t>
            </a:r>
          </a:p>
          <a:p>
            <a:endParaRPr lang="en-GB" dirty="0"/>
          </a:p>
          <a:p>
            <a:r>
              <a:rPr lang="en-GB" dirty="0"/>
              <a:t>Resources Pictures:</a:t>
            </a:r>
          </a:p>
          <a:p>
            <a:r>
              <a:rPr lang="en-GB" sz="900" b="0" i="0" dirty="0">
                <a:effectLst/>
                <a:latin typeface="Calibri" panose="020F0502020204030204" pitchFamily="34" charset="0"/>
                <a:cs typeface="Calibri" panose="020F0502020204030204" pitchFamily="34" charset="0"/>
              </a:rPr>
              <a:t>Bottom left: © </a:t>
            </a:r>
            <a:r>
              <a:rPr lang="en-GB" sz="900" dirty="0">
                <a:latin typeface="Calibri" panose="020F0502020204030204" pitchFamily="34" charset="0"/>
                <a:cs typeface="Calibri" panose="020F0502020204030204" pitchFamily="34" charset="0"/>
              </a:rPr>
              <a:t>Manon </a:t>
            </a:r>
            <a:r>
              <a:rPr lang="en-GB" sz="900" dirty="0" err="1">
                <a:latin typeface="Calibri" panose="020F0502020204030204" pitchFamily="34" charset="0"/>
                <a:cs typeface="Calibri" panose="020F0502020204030204" pitchFamily="34" charset="0"/>
              </a:rPr>
              <a:t>Koningstein</a:t>
            </a:r>
            <a:r>
              <a:rPr lang="en-GB" sz="900" dirty="0">
                <a:latin typeface="Calibri" panose="020F0502020204030204" pitchFamily="34" charset="0"/>
                <a:cs typeface="Calibri" panose="020F0502020204030204" pitchFamily="34" charset="0"/>
              </a:rPr>
              <a:t> IWMI </a:t>
            </a:r>
          </a:p>
          <a:p>
            <a:r>
              <a:rPr lang="en-GB" sz="900" dirty="0">
                <a:latin typeface="Calibri" panose="020F0502020204030204" pitchFamily="34" charset="0"/>
                <a:cs typeface="Calibri" panose="020F0502020204030204" pitchFamily="34" charset="0"/>
              </a:rPr>
              <a:t>Top left:</a:t>
            </a:r>
            <a:r>
              <a:rPr lang="en-GB" sz="900" b="0" i="0" dirty="0">
                <a:effectLst/>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Subedi</a:t>
            </a:r>
            <a:r>
              <a:rPr lang="en-GB" sz="900" dirty="0">
                <a:latin typeface="Calibri" panose="020F0502020204030204" pitchFamily="34" charset="0"/>
                <a:cs typeface="Calibri" panose="020F0502020204030204" pitchFamily="34" charset="0"/>
              </a:rPr>
              <a:t> LI-BIRD </a:t>
            </a:r>
          </a:p>
          <a:p>
            <a:r>
              <a:rPr lang="en-GB" sz="900" dirty="0">
                <a:latin typeface="Calibri" panose="020F0502020204030204" pitchFamily="34" charset="0"/>
                <a:cs typeface="Calibri" panose="020F0502020204030204" pitchFamily="34" charset="0"/>
              </a:rPr>
              <a:t>Right: </a:t>
            </a:r>
            <a:r>
              <a:rPr lang="en-GB" sz="900" b="0" i="0" dirty="0">
                <a:effectLst/>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David Brazier IWMI</a:t>
            </a:r>
          </a:p>
          <a:p>
            <a:endParaRPr lang="en-GB"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420069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u="none" strike="noStrike" baseline="0" dirty="0">
                <a:solidFill>
                  <a:srgbClr val="211D1E"/>
                </a:solidFill>
                <a:latin typeface="Calibri" panose="020F0502020204030204" pitchFamily="34" charset="0"/>
                <a:cs typeface="Calibri" panose="020F0502020204030204" pitchFamily="34" charset="0"/>
              </a:rPr>
              <a:t>The first learning objective was to e</a:t>
            </a:r>
            <a:r>
              <a:rPr lang="en-GB" sz="1200" b="1" dirty="0">
                <a:solidFill>
                  <a:schemeClr val="tx1">
                    <a:lumMod val="85000"/>
                    <a:lumOff val="15000"/>
                  </a:schemeClr>
                </a:solidFill>
                <a:latin typeface="Calibri" panose="020F0502020204030204" pitchFamily="34" charset="0"/>
                <a:cs typeface="Calibri" panose="020F0502020204030204" pitchFamily="34" charset="0"/>
              </a:rPr>
              <a:t>xplain the importance of gender equity and social inclusion for achieving sustainable development outcomes in the </a:t>
            </a:r>
            <a:r>
              <a:rPr lang="en-GB" sz="1200" b="1" dirty="0">
                <a:solidFill>
                  <a:schemeClr val="tx1">
                    <a:lumMod val="85000"/>
                    <a:lumOff val="15000"/>
                  </a:schemeClr>
                </a:solidFill>
                <a:latin typeface="Calibri"/>
                <a:cs typeface="Calibri"/>
              </a:rPr>
              <a:t>WEFE Nexus. </a:t>
            </a:r>
            <a:endParaRPr lang="en-GB" sz="1200" b="1" dirty="0">
              <a:solidFill>
                <a:schemeClr val="tx1">
                  <a:lumMod val="85000"/>
                  <a:lumOff val="15000"/>
                </a:schemeClr>
              </a:solidFill>
              <a:latin typeface="Calibri" panose="020F0502020204030204" pitchFamily="34" charset="0"/>
              <a:cs typeface="Calibri" panose="020F0502020204030204" pitchFamily="34" charset="0"/>
            </a:endParaRPr>
          </a:p>
          <a:p>
            <a:endParaRPr lang="en-GB" sz="1200" b="1" i="0" u="none" strike="noStrike" baseline="0" dirty="0">
              <a:solidFill>
                <a:srgbClr val="211D1E"/>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Calibri"/>
                <a:cs typeface="Calibri"/>
              </a:rPr>
              <a:t>By looking at the WEFE Nexus through a gender and social inclusion lens, we have seen how the constraints and opportunities that shape decisions, resource access and benefits among </a:t>
            </a:r>
            <a:r>
              <a:rPr lang="en-GB" sz="1200" dirty="0">
                <a:latin typeface="Calibri"/>
                <a:cs typeface="Calibri"/>
              </a:rPr>
              <a:t>Nexus </a:t>
            </a:r>
            <a:r>
              <a:rPr lang="en-GB" sz="1200" b="0" i="0" u="none" strike="noStrike" baseline="0" dirty="0">
                <a:latin typeface="Calibri"/>
                <a:cs typeface="Calibri"/>
              </a:rPr>
              <a:t>stakeholders are unevenly distributed . </a:t>
            </a:r>
            <a:br>
              <a:rPr lang="en-GB" sz="1200" dirty="0">
                <a:latin typeface="Calibri"/>
                <a:cs typeface="Calibri"/>
              </a:rPr>
            </a:br>
            <a:br>
              <a:rPr lang="en-GB" sz="1200" dirty="0">
                <a:latin typeface="Calibri"/>
                <a:cs typeface="Calibri"/>
              </a:rPr>
            </a:br>
            <a:r>
              <a:rPr lang="en-GB" sz="1200" b="1" i="0" u="none" strike="noStrike" baseline="0" dirty="0">
                <a:latin typeface="Calibri"/>
                <a:cs typeface="Calibri"/>
              </a:rPr>
              <a:t>Understanding these inequalities is important for developing more equitable and sustainable WEFE </a:t>
            </a:r>
            <a:r>
              <a:rPr lang="en-GB" sz="1200" b="1" dirty="0">
                <a:latin typeface="Calibri"/>
                <a:cs typeface="Calibri"/>
              </a:rPr>
              <a:t>Nexus</a:t>
            </a:r>
            <a:r>
              <a:rPr lang="en-GB" sz="1200" b="1" i="0" u="none" strike="noStrike" baseline="0" dirty="0">
                <a:latin typeface="Calibri"/>
                <a:cs typeface="Calibri"/>
              </a:rPr>
              <a:t> research and development initiatives.</a:t>
            </a:r>
            <a:r>
              <a:rPr lang="en-GB" sz="1200" b="1" dirty="0">
                <a:latin typeface="Calibri"/>
                <a:cs typeface="Calibri"/>
              </a:rPr>
              <a:t> </a:t>
            </a:r>
            <a:endParaRPr lang="en-GB" sz="1200" b="1" dirty="0">
              <a:latin typeface="Calibri" panose="020F0502020204030204" pitchFamily="34" charset="0"/>
              <a:cs typeface="Calibri" panose="020F0502020204030204" pitchFamily="34" charset="0"/>
            </a:endParaRPr>
          </a:p>
          <a:p>
            <a:endParaRPr lang="en-GB" sz="1200" b="1" i="0" u="none" strike="noStrike" baseline="0" dirty="0">
              <a:solidFill>
                <a:srgbClr val="211D1E"/>
              </a:solidFill>
              <a:latin typeface="Calibri" panose="020F0502020204030204" pitchFamily="34" charset="0"/>
              <a:cs typeface="Calibri" panose="020F0502020204030204" pitchFamily="34" charset="0"/>
            </a:endParaRPr>
          </a:p>
          <a:p>
            <a:r>
              <a:rPr lang="en-GB" sz="1200" b="1" i="0" u="none" strike="noStrike" baseline="0" dirty="0">
                <a:solidFill>
                  <a:srgbClr val="211D1E"/>
                </a:solidFill>
                <a:latin typeface="Calibri" panose="020F0502020204030204" pitchFamily="34" charset="0"/>
                <a:cs typeface="Calibri" panose="020F0502020204030204" pitchFamily="34" charset="0"/>
              </a:rPr>
              <a:t>Nexus approaches must look beyond resource conservation, productivity and efficiency objectives </a:t>
            </a:r>
            <a:r>
              <a:rPr lang="en-GB" sz="1200" b="0" i="0" u="none" strike="noStrike" baseline="0" dirty="0">
                <a:solidFill>
                  <a:srgbClr val="211D1E"/>
                </a:solidFill>
                <a:latin typeface="Calibri" panose="020F0502020204030204" pitchFamily="34" charset="0"/>
                <a:cs typeface="Calibri" panose="020F0502020204030204" pitchFamily="34" charset="0"/>
              </a:rPr>
              <a:t>to consider</a:t>
            </a:r>
            <a:r>
              <a:rPr lang="en-GB" sz="1200" b="0" i="0" u="none" strike="noStrike" baseline="30000" dirty="0">
                <a:solidFill>
                  <a:srgbClr val="211D1E"/>
                </a:solidFill>
                <a:latin typeface="Calibri" panose="020F0502020204030204" pitchFamily="34" charset="0"/>
                <a:cs typeface="Calibri" panose="020F0502020204030204" pitchFamily="34" charset="0"/>
              </a:rPr>
              <a:t>1,2</a:t>
            </a:r>
            <a:r>
              <a:rPr lang="en-GB" sz="1200" b="0" i="0" u="none" strike="noStrike" baseline="0" dirty="0">
                <a:solidFill>
                  <a:srgbClr val="211D1E"/>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1200" b="0" i="0" u="none" strike="noStrike" baseline="0" dirty="0">
                <a:solidFill>
                  <a:srgbClr val="211D1E"/>
                </a:solidFill>
                <a:latin typeface="Calibri" panose="020F0502020204030204" pitchFamily="34" charset="0"/>
                <a:cs typeface="Calibri" panose="020F0502020204030204" pitchFamily="34" charset="0"/>
              </a:rPr>
              <a:t>Policies, institutions and practices that shape the access and control, use, governance and management of water, energy, food and the environment, and that generate and maintain inequalities.</a:t>
            </a:r>
          </a:p>
          <a:p>
            <a:pPr marL="285750" indent="-285750">
              <a:buFont typeface="Arial" panose="020B0604020202020204" pitchFamily="34" charset="0"/>
              <a:buChar char="•"/>
            </a:pPr>
            <a:r>
              <a:rPr lang="en-GB" sz="1200" b="0" i="0" u="none" strike="noStrike" baseline="0" dirty="0">
                <a:solidFill>
                  <a:srgbClr val="211D1E"/>
                </a:solidFill>
                <a:latin typeface="Calibri" panose="020F0502020204030204" pitchFamily="34" charset="0"/>
                <a:cs typeface="Calibri" panose="020F0502020204030204" pitchFamily="34" charset="0"/>
              </a:rPr>
              <a:t>Measures that can expand women’s and other disadvantaged groups’ access to these resources and related decision-making processes and benefits.</a:t>
            </a:r>
          </a:p>
          <a:p>
            <a:endParaRPr lang="en-GB" sz="1200" b="0" i="0" u="none" strike="noStrike" baseline="0" dirty="0">
              <a:solidFill>
                <a:srgbClr val="211D1E"/>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Calibri" panose="020F0502020204030204" pitchFamily="34" charset="0"/>
                <a:cs typeface="Calibri" panose="020F0502020204030204" pitchFamily="34" charset="0"/>
              </a:rPr>
              <a:t>References:</a:t>
            </a:r>
          </a:p>
          <a:p>
            <a:pPr algn="l"/>
            <a:r>
              <a:rPr lang="en-GB" sz="1200" b="0" i="0" u="none" strike="noStrike" baseline="30000" dirty="0">
                <a:solidFill>
                  <a:srgbClr val="211D1E"/>
                </a:solidFill>
                <a:latin typeface="Calibri" panose="020F0502020204030204" pitchFamily="34" charset="0"/>
                <a:cs typeface="Calibri" panose="020F0502020204030204" pitchFamily="34" charset="0"/>
              </a:rPr>
              <a:t>1</a:t>
            </a:r>
            <a:r>
              <a:rPr lang="en-GB" sz="1200" b="0" i="0" u="none" strike="noStrike" baseline="0" dirty="0">
                <a:solidFill>
                  <a:srgbClr val="211D1E"/>
                </a:solidFill>
                <a:latin typeface="Calibri" panose="020F0502020204030204" pitchFamily="34" charset="0"/>
                <a:cs typeface="Calibri" panose="020F0502020204030204" pitchFamily="34" charset="0"/>
              </a:rPr>
              <a:t> </a:t>
            </a:r>
            <a:r>
              <a:rPr lang="en-US" sz="1800" b="0" i="0" u="none" strike="noStrike" baseline="0" dirty="0" err="1">
                <a:latin typeface="AvenirLTStd-Light"/>
              </a:rPr>
              <a:t>Allouche</a:t>
            </a:r>
            <a:r>
              <a:rPr lang="en-US" sz="1800" b="0" i="0" u="none" strike="noStrike" baseline="0" dirty="0">
                <a:latin typeface="AvenirLTStd-Light"/>
              </a:rPr>
              <a:t>, J., Middleton, C., &amp; </a:t>
            </a:r>
            <a:r>
              <a:rPr lang="en-US" sz="1800" b="0" i="0" u="none" strike="noStrike" baseline="0" dirty="0" err="1">
                <a:latin typeface="AvenirLTStd-Light"/>
              </a:rPr>
              <a:t>Gyawali</a:t>
            </a:r>
            <a:r>
              <a:rPr lang="en-US" sz="1800" b="0" i="0" u="none" strike="noStrike" baseline="0" dirty="0">
                <a:latin typeface="AvenirLTStd-Light"/>
              </a:rPr>
              <a:t>, D. (2015). Technical veil, hidden politics: Interrogating the power linkages behind</a:t>
            </a:r>
          </a:p>
          <a:p>
            <a:pPr algn="l"/>
            <a:r>
              <a:rPr lang="en-US" sz="1800" b="0" i="0" u="none" strike="noStrike" baseline="0" dirty="0">
                <a:latin typeface="AvenirLTStd-Light"/>
              </a:rPr>
              <a:t>the nexus. Water Alternatives, 8(1), 610-626. https://doi.org/https://www.mdpi.com/2071-1050/13/4/1919</a:t>
            </a:r>
            <a:endParaRPr lang="en-GB" sz="1200" b="0" i="0" u="none" strike="noStrike" baseline="0" dirty="0">
              <a:solidFill>
                <a:srgbClr val="211D1E"/>
              </a:solidFill>
              <a:latin typeface="Calibri" panose="020F0502020204030204" pitchFamily="34" charset="0"/>
              <a:cs typeface="Calibri" panose="020F0502020204030204" pitchFamily="34" charset="0"/>
            </a:endParaRPr>
          </a:p>
          <a:p>
            <a:pPr algn="l"/>
            <a:r>
              <a:rPr lang="en-GB" sz="1200" b="0" i="0" u="none" strike="noStrike" baseline="30000" dirty="0">
                <a:solidFill>
                  <a:srgbClr val="211D1E"/>
                </a:solidFill>
                <a:latin typeface="Calibri" panose="020F0502020204030204" pitchFamily="34" charset="0"/>
                <a:cs typeface="Calibri" panose="020F0502020204030204" pitchFamily="34" charset="0"/>
              </a:rPr>
              <a:t>2</a:t>
            </a:r>
            <a:r>
              <a:rPr lang="en-GB" sz="1200" b="0" i="0" u="none" strike="noStrike" baseline="0" dirty="0">
                <a:solidFill>
                  <a:srgbClr val="211D1E"/>
                </a:solidFill>
                <a:latin typeface="Calibri" panose="020F0502020204030204" pitchFamily="34" charset="0"/>
                <a:cs typeface="Calibri" panose="020F0502020204030204" pitchFamily="34" charset="0"/>
              </a:rPr>
              <a:t> </a:t>
            </a:r>
            <a:r>
              <a:rPr lang="en-US" sz="1800" b="0" i="0" u="none" strike="noStrike" baseline="0" dirty="0">
                <a:latin typeface="AvenirLTStd-Light"/>
              </a:rPr>
              <a:t>Natarajan, N., </a:t>
            </a:r>
            <a:r>
              <a:rPr lang="en-US" sz="1800" b="0" i="0" u="none" strike="noStrike" baseline="0" dirty="0" err="1">
                <a:latin typeface="AvenirLTStd-Light"/>
              </a:rPr>
              <a:t>Newsham</a:t>
            </a:r>
            <a:r>
              <a:rPr lang="en-US" sz="1800" b="0" i="0" u="none" strike="noStrike" baseline="0" dirty="0">
                <a:latin typeface="AvenirLTStd-Light"/>
              </a:rPr>
              <a:t>, A., Rigg, J., &amp; </a:t>
            </a:r>
            <a:r>
              <a:rPr lang="en-US" sz="1800" b="0" i="0" u="none" strike="noStrike" baseline="0" dirty="0" err="1">
                <a:latin typeface="AvenirLTStd-Light"/>
              </a:rPr>
              <a:t>Suhardiman</a:t>
            </a:r>
            <a:r>
              <a:rPr lang="en-US" sz="1800" b="0" i="0" u="none" strike="noStrike" baseline="0" dirty="0">
                <a:latin typeface="AvenirLTStd-Light"/>
              </a:rPr>
              <a:t>, D. (2022). A Sustainable Livelihoods Framework for the 21st century.</a:t>
            </a:r>
          </a:p>
          <a:p>
            <a:pPr algn="l"/>
            <a:r>
              <a:rPr lang="en-US" sz="1800" b="0" i="0" u="none" strike="noStrike" baseline="0" dirty="0">
                <a:latin typeface="AvenirLTStd-Light"/>
              </a:rPr>
              <a:t>World Development, 155, 105898. https://doi.org/10.1016/j.worlddev.2022.105898</a:t>
            </a:r>
            <a:endParaRPr lang="en-GB" sz="1200" b="0" i="0" u="none" strike="noStrike" baseline="0" dirty="0">
              <a:solidFill>
                <a:srgbClr val="211D1E"/>
              </a:solidFill>
              <a:latin typeface="Calibri" panose="020F0502020204030204" pitchFamily="34" charset="0"/>
              <a:cs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324326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rgbClr val="211D1E"/>
                </a:solidFill>
                <a:latin typeface="Calibri"/>
                <a:cs typeface="Calibri"/>
              </a:rPr>
              <a:t>The second learning objective was to d</a:t>
            </a:r>
            <a:r>
              <a:rPr lang="en-GB" sz="1200" b="0" dirty="0">
                <a:solidFill>
                  <a:schemeClr val="tx1">
                    <a:lumMod val="85000"/>
                    <a:lumOff val="15000"/>
                  </a:schemeClr>
                </a:solidFill>
                <a:latin typeface="Calibri" panose="020F0502020204030204" pitchFamily="34" charset="0"/>
                <a:cs typeface="Calibri" panose="020F0502020204030204" pitchFamily="34" charset="0"/>
              </a:rPr>
              <a:t>escribe common gender and social inclusion challenges and issues that Nexus projects and programmes face. We </a:t>
            </a:r>
            <a:r>
              <a:rPr lang="en-GB" sz="1200" dirty="0">
                <a:solidFill>
                  <a:srgbClr val="211D1E"/>
                </a:solidFill>
                <a:latin typeface="Calibri"/>
                <a:cs typeface="Calibri"/>
              </a:rPr>
              <a:t>learned that development interventions, including those focused on the WEFE Nexus, have uneven effects on different social groups. </a:t>
            </a:r>
          </a:p>
          <a:p>
            <a:endParaRPr lang="en-GB" sz="1200" b="1" dirty="0">
              <a:solidFill>
                <a:srgbClr val="211D1E"/>
              </a:solidFill>
              <a:latin typeface="Calibri"/>
              <a:cs typeface="Calibri"/>
            </a:endParaRPr>
          </a:p>
          <a:p>
            <a:r>
              <a:rPr lang="en-GB" sz="1200" b="1" dirty="0">
                <a:solidFill>
                  <a:srgbClr val="211D1E"/>
                </a:solidFill>
                <a:latin typeface="Calibri"/>
                <a:cs typeface="Calibri"/>
              </a:rPr>
              <a:t>Influential </a:t>
            </a:r>
            <a:r>
              <a:rPr lang="en-GB" sz="1200" b="1" i="0" u="none" strike="noStrike" baseline="0" dirty="0">
                <a:solidFill>
                  <a:srgbClr val="211D1E"/>
                </a:solidFill>
                <a:latin typeface="Calibri"/>
                <a:cs typeface="Calibri"/>
              </a:rPr>
              <a:t>stakeholders often dominate decisions and capture the bigger share of benefits. </a:t>
            </a:r>
            <a:r>
              <a:rPr lang="en-GB" sz="1200" b="0" i="0" u="none" strike="noStrike" baseline="0" dirty="0">
                <a:solidFill>
                  <a:srgbClr val="211D1E"/>
                </a:solidFill>
                <a:latin typeface="Calibri"/>
                <a:cs typeface="Calibri"/>
              </a:rPr>
              <a:t>In contrast, those with less power may be unable to influence agendas or get substantial benefits from interventions. Marginalised groups may also bear a disproportionate share of the costs and risks of interventions. Others may be excluded altogether. These dynamics, and how they may change over time, should be considered and addressed </a:t>
            </a:r>
            <a:r>
              <a:rPr lang="en-GB" sz="1200" b="1" i="0" u="none" strike="noStrike" baseline="0" dirty="0">
                <a:solidFill>
                  <a:srgbClr val="211D1E"/>
                </a:solidFill>
                <a:latin typeface="Calibri"/>
                <a:cs typeface="Calibri"/>
              </a:rPr>
              <a:t>to ensure that interventions indeed ease power imbalances and reverse resource degradation</a:t>
            </a:r>
            <a:r>
              <a:rPr lang="en-GB" sz="1200" b="0" i="0" u="none" strike="noStrike" baseline="0" dirty="0">
                <a:solidFill>
                  <a:srgbClr val="211D1E"/>
                </a:solidFill>
                <a:latin typeface="Calibri"/>
                <a:cs typeface="Calibri"/>
              </a:rPr>
              <a:t>.</a:t>
            </a:r>
            <a:endParaRPr lang="en-GB" sz="1200" dirty="0">
              <a:latin typeface="Calibri"/>
              <a:cs typeface="Calibri"/>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3504399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Calibri" panose="020F0502020204030204" pitchFamily="34" charset="0"/>
                <a:cs typeface="Calibri" panose="020F0502020204030204" pitchFamily="34" charset="0"/>
              </a:rPr>
              <a:t>The final learning objective was to be able to describe the main steps for better addressing gender and social inclusion considerations in WEFE Nexus initiatives.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Calibri" panose="020F0502020204030204" pitchFamily="34" charset="0"/>
                <a:cs typeface="Calibri" panose="020F0502020204030204" pitchFamily="34" charset="0"/>
              </a:rPr>
              <a:t>We saw how the social equity framework’s principles of recognition, redistribution and representation, together with its overarching concern for participatory parity, can offer entry points to identify and address these gender and inclusion considerations.</a:t>
            </a:r>
            <a:r>
              <a:rPr lang="en-GB" sz="1200" b="0" i="0" u="none" strike="noStrike" baseline="30000" dirty="0">
                <a:solidFill>
                  <a:srgbClr val="211D1E"/>
                </a:solidFill>
                <a:latin typeface="Calibri" panose="020F0502020204030204" pitchFamily="34" charset="0"/>
                <a:cs typeface="Calibri" panose="020F0502020204030204" pitchFamily="34" charset="0"/>
              </a:rPr>
              <a:t>1,2</a:t>
            </a:r>
          </a:p>
          <a:p>
            <a:pPr algn="l"/>
            <a:endParaRPr lang="en-GB" sz="1200" b="0" i="0" u="none" strike="noStrike" baseline="0" dirty="0">
              <a:solidFill>
                <a:srgbClr val="211D1E"/>
              </a:solidFill>
              <a:latin typeface="Calibri" panose="020F0502020204030204" pitchFamily="34" charset="0"/>
              <a:cs typeface="Calibri" panose="020F0502020204030204" pitchFamily="34" charset="0"/>
            </a:endParaRPr>
          </a:p>
          <a:p>
            <a:pPr algn="l"/>
            <a:r>
              <a:rPr lang="en-GB" sz="1200" b="1" i="0" u="none" strike="noStrike" baseline="0" dirty="0">
                <a:solidFill>
                  <a:srgbClr val="211D1E"/>
                </a:solidFill>
                <a:latin typeface="Calibri" panose="020F0502020204030204" pitchFamily="34" charset="0"/>
                <a:cs typeface="Calibri" panose="020F0502020204030204" pitchFamily="34" charset="0"/>
              </a:rPr>
              <a:t>Recognition</a:t>
            </a:r>
            <a:r>
              <a:rPr lang="en-GB" sz="1200" b="0" i="0" u="none" strike="noStrike" baseline="0" dirty="0">
                <a:solidFill>
                  <a:srgbClr val="211D1E"/>
                </a:solidFill>
                <a:latin typeface="Calibri" panose="020F0502020204030204" pitchFamily="34" charset="0"/>
                <a:cs typeface="Calibri" panose="020F0502020204030204" pitchFamily="34" charset="0"/>
              </a:rPr>
              <a:t> is the starting point for enabling participation, accountability and inclusion processes. Stakeholder analysis is a useful tool to identify relevant stakeholders, including those most marginalised, so that they can be engaged in the identification and implementation of solutions. </a:t>
            </a:r>
          </a:p>
          <a:p>
            <a:pPr algn="l"/>
            <a:endParaRPr lang="en-GB" sz="1200" dirty="0">
              <a:solidFill>
                <a:srgbClr val="211D1E"/>
              </a:solidFill>
              <a:latin typeface="Calibri" panose="020F0502020204030204" pitchFamily="34" charset="0"/>
              <a:cs typeface="Calibri" panose="020F0502020204030204" pitchFamily="34" charset="0"/>
            </a:endParaRPr>
          </a:p>
          <a:p>
            <a:pPr algn="l"/>
            <a:r>
              <a:rPr lang="en-GB" sz="1200" b="1" dirty="0">
                <a:latin typeface="Calibri" panose="020F0502020204030204" pitchFamily="34" charset="0"/>
                <a:cs typeface="Calibri" panose="020F0502020204030204" pitchFamily="34" charset="0"/>
              </a:rPr>
              <a:t>Marginalised and other actors should be represented as equals in the governance and management of WEFE resources</a:t>
            </a:r>
            <a:r>
              <a:rPr lang="en-GB" sz="1200" dirty="0">
                <a:latin typeface="Calibri" panose="020F0502020204030204" pitchFamily="34" charset="0"/>
                <a:cs typeface="Calibri" panose="020F0502020204030204" pitchFamily="34" charset="0"/>
              </a:rPr>
              <a:t>, allowing all to express their needs and priorities for resource management. This calls for reflection throughout the implementation of interventions on </a:t>
            </a:r>
            <a:r>
              <a:rPr lang="en-GB" sz="1200" b="1" dirty="0">
                <a:latin typeface="Calibri" panose="020F0502020204030204" pitchFamily="34" charset="0"/>
                <a:cs typeface="Calibri" panose="020F0502020204030204" pitchFamily="34" charset="0"/>
              </a:rPr>
              <a:t>whose voices shape the agenda </a:t>
            </a:r>
            <a:r>
              <a:rPr lang="en-GB" sz="1200" dirty="0">
                <a:latin typeface="Calibri" panose="020F0502020204030204" pitchFamily="34" charset="0"/>
                <a:cs typeface="Calibri" panose="020F0502020204030204" pitchFamily="34" charset="0"/>
              </a:rPr>
              <a:t>and ensuring that there are sufficient resources to enable cycles of reflection, action and learning in favour of more marginalised groups.</a:t>
            </a:r>
          </a:p>
          <a:p>
            <a:pPr algn="l"/>
            <a:endParaRPr lang="en-GB" sz="1200" dirty="0">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Finally, </a:t>
            </a:r>
            <a:r>
              <a:rPr lang="en-GB" sz="1200" b="1" dirty="0">
                <a:latin typeface="Calibri" panose="020F0502020204030204" pitchFamily="34" charset="0"/>
                <a:cs typeface="Calibri" panose="020F0502020204030204" pitchFamily="34" charset="0"/>
              </a:rPr>
              <a:t>the potential benefits, costs and risks of interventions for different stakeholder groups must be assessed. </a:t>
            </a:r>
            <a:r>
              <a:rPr lang="en-GB" sz="1200" dirty="0">
                <a:latin typeface="Calibri" panose="020F0502020204030204" pitchFamily="34" charset="0"/>
                <a:cs typeface="Calibri" panose="020F0502020204030204" pitchFamily="34" charset="0"/>
              </a:rPr>
              <a:t>The Sustainable Livelihood Framework offers a multidimensional perspective on assets to illuminate these potential or actual outcomes. Outcomes will vary for different stakeholders and must be examined for each group to support their equitable distribution. </a:t>
            </a:r>
            <a:r>
              <a:rPr lang="en-GB" sz="1200" b="0" i="0" u="none" strike="noStrike" baseline="0" dirty="0">
                <a:solidFill>
                  <a:srgbClr val="211D1E"/>
                </a:solidFill>
                <a:latin typeface="Calibri" panose="020F0502020204030204" pitchFamily="34" charset="0"/>
                <a:cs typeface="Calibri" panose="020F0502020204030204" pitchFamily="34" charset="0"/>
              </a:rPr>
              <a:t>Gender equity and social inclusion approaches should include systematic monitoring to reduce risks of harm to women and other marginalised social groups that may arise from an intervention. </a:t>
            </a:r>
          </a:p>
          <a:p>
            <a:pPr marL="0" indent="0" algn="l">
              <a:buFont typeface="Arial" panose="020B0604020202020204" pitchFamily="34" charset="0"/>
              <a:buNone/>
            </a:pPr>
            <a:endParaRPr lang="en-GB" sz="1200" b="0" i="0" u="none" strike="noStrike" baseline="0" dirty="0">
              <a:solidFill>
                <a:srgbClr val="211D1E"/>
              </a:solidFill>
              <a:latin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b="0" i="0" u="none" strike="noStrike" baseline="0" dirty="0">
                <a:solidFill>
                  <a:srgbClr val="211D1E"/>
                </a:solidFill>
                <a:latin typeface="Calibri" panose="020F0502020204030204" pitchFamily="34" charset="0"/>
                <a:cs typeface="Calibri" panose="020F0502020204030204" pitchFamily="34" charset="0"/>
              </a:rPr>
              <a:t>References:</a:t>
            </a:r>
          </a:p>
          <a:p>
            <a:pPr algn="l"/>
            <a:r>
              <a:rPr lang="en-GB" sz="1000" b="0" i="0" u="none" strike="noStrike" baseline="30000" dirty="0">
                <a:solidFill>
                  <a:srgbClr val="211D1E"/>
                </a:solidFill>
                <a:latin typeface="Calibri" panose="020F0502020204030204" pitchFamily="34" charset="0"/>
                <a:cs typeface="Calibri" panose="020F0502020204030204" pitchFamily="34" charset="0"/>
              </a:rPr>
              <a:t>1</a:t>
            </a:r>
            <a:r>
              <a:rPr lang="en-GB" sz="1000" b="0" i="0" u="none" strike="noStrike" baseline="0" dirty="0">
                <a:solidFill>
                  <a:srgbClr val="211D1E"/>
                </a:solidFill>
                <a:latin typeface="Calibri" panose="020F0502020204030204" pitchFamily="34" charset="0"/>
                <a:cs typeface="Calibri" panose="020F0502020204030204" pitchFamily="34" charset="0"/>
              </a:rPr>
              <a:t> </a:t>
            </a:r>
            <a:r>
              <a:rPr lang="en-US" sz="1200" b="0" i="0" u="none" strike="noStrike" baseline="0" dirty="0">
                <a:latin typeface="AvenirLTStd-Light"/>
              </a:rPr>
              <a:t>Fraser, N. (1998). Social justice in the age of identity politics: Redistribution, recognition, participation. WZB Discussion </a:t>
            </a:r>
            <a:r>
              <a:rPr lang="de-DE" sz="1200" b="0" i="0" u="none" strike="noStrike" baseline="0" dirty="0">
                <a:latin typeface="AvenirLTStd-Light"/>
              </a:rPr>
              <a:t>Paper, </a:t>
            </a:r>
            <a:r>
              <a:rPr lang="de-DE" sz="1200" b="0" i="0" u="none" strike="noStrike" baseline="0" dirty="0" err="1">
                <a:latin typeface="AvenirLTStd-Light"/>
              </a:rPr>
              <a:t>No</a:t>
            </a:r>
            <a:r>
              <a:rPr lang="de-DE" sz="1200" b="0" i="0" u="none" strike="noStrike" baseline="0" dirty="0">
                <a:latin typeface="AvenirLTStd-Light"/>
              </a:rPr>
              <a:t>. FS I 98-108. Berlin (Germany): Wissenschaftszentrum Berlin für Sozialforschung (WZB).</a:t>
            </a:r>
          </a:p>
          <a:p>
            <a:pPr algn="l"/>
            <a:r>
              <a:rPr lang="de-DE" sz="1200" b="0" i="0" u="none" strike="noStrike" baseline="30000" dirty="0">
                <a:latin typeface="AvenirLTStd-Light"/>
              </a:rPr>
              <a:t>2</a:t>
            </a:r>
            <a:r>
              <a:rPr lang="de-DE" sz="1200" b="0" i="0" u="none" strike="noStrike" baseline="0" dirty="0">
                <a:latin typeface="AvenirLTStd-Light"/>
              </a:rPr>
              <a:t> </a:t>
            </a:r>
            <a:r>
              <a:rPr lang="en-US" sz="1200" b="0" i="0" u="none" strike="noStrike" baseline="0" dirty="0">
                <a:latin typeface="AvenirLTStd-Light"/>
              </a:rPr>
              <a:t>Fraser, N. (2005). Mapping the feminist imagination: From redistribution to recognition to representation. Constellations, 12(3), 295-307. https://doi.org/https://doi.org/10.1111/j.1351-0487.2005.00418.x</a:t>
            </a:r>
            <a:endParaRPr lang="en-GB" sz="1000" b="0" i="0" u="none" strike="noStrike" baseline="0" dirty="0">
              <a:solidFill>
                <a:srgbClr val="211D1E"/>
              </a:solidFill>
              <a:latin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b="0" i="0" u="none" strike="noStrike" baseline="0" dirty="0">
              <a:solidFill>
                <a:srgbClr val="211D1E"/>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2675808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2620719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369737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latin typeface="+mn-lt"/>
              </a:rPr>
              <a:t>This learning module is divided into five chapters. </a:t>
            </a:r>
          </a:p>
          <a:p>
            <a:endParaRPr lang="en-GB" sz="1200" dirty="0">
              <a:solidFill>
                <a:schemeClr val="tx1"/>
              </a:solidFill>
              <a:latin typeface="+mn-lt"/>
            </a:endParaRPr>
          </a:p>
          <a:p>
            <a:pPr marL="171450" indent="-171450">
              <a:buFont typeface="Arial" panose="020B0604020202020204" pitchFamily="34" charset="0"/>
              <a:buChar char="•"/>
            </a:pPr>
            <a:r>
              <a:rPr lang="en-GB" sz="1200" b="1" dirty="0">
                <a:solidFill>
                  <a:schemeClr val="tx1"/>
                </a:solidFill>
                <a:latin typeface="+mn-lt"/>
              </a:rPr>
              <a:t>Chapter 1 </a:t>
            </a:r>
            <a:r>
              <a:rPr lang="en-GB" sz="1200" dirty="0">
                <a:solidFill>
                  <a:schemeClr val="tx1"/>
                </a:solidFill>
                <a:latin typeface="+mn-lt"/>
              </a:rPr>
              <a:t>introduces the module and identifies key terms, such as what is meant with </a:t>
            </a:r>
            <a:r>
              <a:rPr lang="en-US" sz="1200" dirty="0"/>
              <a:t>Water-Energy-Food-Environment Nexus, Gender equity and social inclusion, tradeoffs, compromises, synergies and externalities. Understanding these will help us identify relevant gender considerations in our work and ways to address those.</a:t>
            </a:r>
            <a:endParaRPr lang="en-GB" sz="1200" dirty="0">
              <a:solidFill>
                <a:schemeClr val="tx1"/>
              </a:solidFill>
              <a:latin typeface="+mn-lt"/>
            </a:endParaRPr>
          </a:p>
          <a:p>
            <a:pPr marL="171450" indent="-171450">
              <a:buFont typeface="Arial" panose="020B0604020202020204" pitchFamily="34" charset="0"/>
              <a:buChar char="•"/>
            </a:pPr>
            <a:r>
              <a:rPr lang="en-GB" sz="1200" b="1" dirty="0">
                <a:solidFill>
                  <a:schemeClr val="tx1"/>
                </a:solidFill>
                <a:latin typeface="+mn-lt"/>
              </a:rPr>
              <a:t>Chapter 2 </a:t>
            </a:r>
            <a:r>
              <a:rPr lang="en-GB" sz="1200" dirty="0">
                <a:solidFill>
                  <a:schemeClr val="tx1"/>
                </a:solidFill>
                <a:latin typeface="+mn-lt"/>
              </a:rPr>
              <a:t>provides an o</a:t>
            </a:r>
            <a:r>
              <a:rPr lang="en-GB" sz="1200" b="0" i="0" u="none" strike="noStrike" baseline="0" dirty="0">
                <a:solidFill>
                  <a:schemeClr val="tx1"/>
                </a:solidFill>
                <a:latin typeface="+mn-lt"/>
              </a:rPr>
              <a:t>verview of the social dimensions of resource access.</a:t>
            </a:r>
          </a:p>
          <a:p>
            <a:pPr marL="171450" indent="-171450">
              <a:buFont typeface="Arial" panose="020B0604020202020204" pitchFamily="34" charset="0"/>
              <a:buChar char="•"/>
            </a:pPr>
            <a:r>
              <a:rPr lang="en-GB" sz="1200" b="1" i="0" u="none" strike="noStrike" baseline="0" dirty="0">
                <a:solidFill>
                  <a:schemeClr val="tx1"/>
                </a:solidFill>
                <a:latin typeface="+mn-lt"/>
              </a:rPr>
              <a:t>Chapter 3 </a:t>
            </a:r>
            <a:r>
              <a:rPr lang="en-GB" sz="1200" b="0" i="0" u="none" strike="noStrike" baseline="0" dirty="0">
                <a:solidFill>
                  <a:schemeClr val="tx1"/>
                </a:solidFill>
                <a:latin typeface="+mn-lt"/>
              </a:rPr>
              <a:t>introduces the social equity framework for addressing gender equity and social inclusion in the nexus.</a:t>
            </a:r>
          </a:p>
          <a:p>
            <a:pPr marL="171450" indent="-171450">
              <a:buFont typeface="Arial" panose="020B0604020202020204" pitchFamily="34" charset="0"/>
              <a:buChar char="•"/>
            </a:pPr>
            <a:r>
              <a:rPr lang="en-GB" sz="1200" b="1" i="0" u="none" strike="noStrike" baseline="0" dirty="0">
                <a:solidFill>
                  <a:schemeClr val="tx1"/>
                </a:solidFill>
                <a:latin typeface="+mn-lt"/>
              </a:rPr>
              <a:t>Chapter 4 </a:t>
            </a:r>
            <a:r>
              <a:rPr lang="en-GB" sz="1200" b="0" i="0" u="none" strike="noStrike" baseline="0" dirty="0">
                <a:solidFill>
                  <a:schemeClr val="tx1"/>
                </a:solidFill>
                <a:latin typeface="+mn-lt"/>
              </a:rPr>
              <a:t>uses a case study in Indonesia to understand gender equity and social inclusion considerations in the nexus project cycle.</a:t>
            </a:r>
          </a:p>
          <a:p>
            <a:pPr marL="171450" indent="-171450">
              <a:buFont typeface="Arial" panose="020B0604020202020204" pitchFamily="34" charset="0"/>
              <a:buChar char="•"/>
            </a:pPr>
            <a:r>
              <a:rPr lang="en-GB" sz="1200" b="1" i="0" u="none" strike="noStrike" baseline="0" dirty="0">
                <a:solidFill>
                  <a:schemeClr val="tx1"/>
                </a:solidFill>
                <a:latin typeface="+mn-lt"/>
              </a:rPr>
              <a:t>Chapter 5 </a:t>
            </a:r>
            <a:r>
              <a:rPr lang="en-GB" sz="1200" b="0" i="0" u="none" strike="noStrike" baseline="0" dirty="0">
                <a:solidFill>
                  <a:schemeClr val="tx1"/>
                </a:solidFill>
                <a:latin typeface="+mn-lt"/>
              </a:rPr>
              <a:t>is a summary of the learning objectives.</a:t>
            </a:r>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834496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a:solidFill>
                  <a:srgbClr val="24401A"/>
                </a:solidFill>
                <a:effectLst/>
                <a:latin typeface="HelveticaNeue"/>
              </a:rPr>
              <a:t>How to cite this learning module: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a:solidFill>
                  <a:srgbClr val="24401A"/>
                </a:solidFill>
                <a:effectLst/>
                <a:latin typeface="HelveticaNeue"/>
              </a:rPr>
              <a:t>Jalonen, R., Elias, M., Zaremba, H., Petesch, P., Estrada-Carmona, N., Tsvuura, S., Koirala, S. 2023. Gender equity and social inclusion in the water-energy-food-ecosystems (WEFE) nexus: Frameworks and tools for moving from resource-centric to people-centric WEFE nexus approaches. </a:t>
            </a:r>
            <a:r>
              <a:rPr lang="en-US" b="0" i="1" u="none" strike="noStrike">
                <a:solidFill>
                  <a:srgbClr val="24401A"/>
                </a:solidFill>
                <a:effectLst/>
                <a:latin typeface="HelveticaNeue"/>
              </a:rPr>
              <a:t>Online learning module. </a:t>
            </a:r>
            <a:r>
              <a:rPr lang="en-US" b="0" i="0" u="none" strike="noStrike">
                <a:solidFill>
                  <a:srgbClr val="24401A"/>
                </a:solidFill>
                <a:effectLst/>
                <a:latin typeface="HelveticaNeue"/>
              </a:rPr>
              <a:t>Alliance of Bioversity International and International Center for Tropical Agriculture (CIAT), Rome, Italy.</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40</a:t>
            </a:fld>
            <a:endParaRPr lang="en-GB"/>
          </a:p>
        </p:txBody>
      </p:sp>
    </p:spTree>
    <p:extLst>
      <p:ext uri="{BB962C8B-B14F-4D97-AF65-F5344CB8AC3E}">
        <p14:creationId xmlns:p14="http://schemas.microsoft.com/office/powerpoint/2010/main" val="2832906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285586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the learning objectives for this module, and the key terms.</a:t>
            </a:r>
          </a:p>
          <a:p>
            <a:endParaRPr lang="en-US" dirty="0"/>
          </a:p>
          <a:p>
            <a:r>
              <a:rPr lang="en-US" dirty="0"/>
              <a:t>Pictures - Sources:</a:t>
            </a:r>
          </a:p>
          <a:p>
            <a:r>
              <a:rPr lang="en-US" dirty="0"/>
              <a:t> </a:t>
            </a:r>
            <a:r>
              <a:rPr lang="en-GB" sz="900" b="0" i="0" dirty="0">
                <a:effectLst/>
                <a:latin typeface="Calibri" panose="020F0502020204030204" pitchFamily="34" charset="0"/>
                <a:cs typeface="Calibri" panose="020F0502020204030204" pitchFamily="34" charset="0"/>
              </a:rPr>
              <a:t>Bottom left: © </a:t>
            </a:r>
            <a:r>
              <a:rPr lang="en-GB" sz="900" dirty="0">
                <a:latin typeface="Calibri" panose="020F0502020204030204" pitchFamily="34" charset="0"/>
                <a:cs typeface="Calibri" panose="020F0502020204030204" pitchFamily="34" charset="0"/>
              </a:rPr>
              <a:t>Manon </a:t>
            </a:r>
            <a:r>
              <a:rPr lang="en-GB" sz="900" dirty="0" err="1">
                <a:latin typeface="Calibri" panose="020F0502020204030204" pitchFamily="34" charset="0"/>
                <a:cs typeface="Calibri" panose="020F0502020204030204" pitchFamily="34" charset="0"/>
              </a:rPr>
              <a:t>Koningstein</a:t>
            </a:r>
            <a:r>
              <a:rPr lang="en-GB" sz="900" dirty="0">
                <a:latin typeface="Calibri" panose="020F0502020204030204" pitchFamily="34" charset="0"/>
                <a:cs typeface="Calibri" panose="020F0502020204030204" pitchFamily="34" charset="0"/>
              </a:rPr>
              <a:t> IWMI </a:t>
            </a:r>
          </a:p>
          <a:p>
            <a:r>
              <a:rPr lang="en-GB" sz="900" dirty="0">
                <a:latin typeface="Calibri" panose="020F0502020204030204" pitchFamily="34" charset="0"/>
                <a:cs typeface="Calibri" panose="020F0502020204030204" pitchFamily="34" charset="0"/>
              </a:rPr>
              <a:t>Top left:</a:t>
            </a:r>
            <a:r>
              <a:rPr lang="en-GB" sz="900" b="0" i="0" dirty="0">
                <a:effectLst/>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Subedi</a:t>
            </a:r>
            <a:r>
              <a:rPr lang="en-GB" sz="900" dirty="0">
                <a:latin typeface="Calibri" panose="020F0502020204030204" pitchFamily="34" charset="0"/>
                <a:cs typeface="Calibri" panose="020F0502020204030204" pitchFamily="34" charset="0"/>
              </a:rPr>
              <a:t> LI-BIRD </a:t>
            </a:r>
          </a:p>
          <a:p>
            <a:r>
              <a:rPr lang="en-GB" sz="900" dirty="0">
                <a:latin typeface="Calibri" panose="020F0502020204030204" pitchFamily="34" charset="0"/>
                <a:cs typeface="Calibri" panose="020F0502020204030204" pitchFamily="34" charset="0"/>
              </a:rPr>
              <a:t>Right: </a:t>
            </a:r>
            <a:r>
              <a:rPr lang="en-GB" sz="900" b="0" i="0" dirty="0">
                <a:effectLst/>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David Brazier IWMI</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74022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This learning module shows how</a:t>
            </a:r>
            <a:r>
              <a:rPr lang="en-GB" sz="1200" b="1" dirty="0">
                <a:latin typeface="+mn-lt"/>
              </a:rPr>
              <a:t> gender equity and social inclusion </a:t>
            </a:r>
            <a:r>
              <a:rPr lang="en-GB" sz="1200" dirty="0">
                <a:latin typeface="+mn-lt"/>
              </a:rPr>
              <a:t>(GESI) considerations can be identified and integrated in WEFE approaches. Intentionally focusing on GESI in designing, implementing and monitoring WEFE initiatives is critical to ensure that these initiatives benefit and do not harm women and other marginalised groups and communities.</a:t>
            </a:r>
          </a:p>
          <a:p>
            <a:pPr>
              <a:lnSpc>
                <a:spcPct val="107000"/>
              </a:lnSpc>
              <a:spcAft>
                <a:spcPts val="800"/>
              </a:spcAft>
            </a:pPr>
            <a:endParaRPr lang="en-US" sz="1200" dirty="0">
              <a:latin typeface="+mn-lt"/>
              <a:cs typeface="Calibri"/>
            </a:endParaRPr>
          </a:p>
          <a:p>
            <a:pPr>
              <a:lnSpc>
                <a:spcPct val="107000"/>
              </a:lnSpc>
              <a:spcAft>
                <a:spcPts val="800"/>
              </a:spcAft>
            </a:pPr>
            <a:r>
              <a:rPr lang="en-GB" sz="1200" dirty="0">
                <a:latin typeface="+mn-lt"/>
              </a:rPr>
              <a:t>At the end of this module, learners will be able to:</a:t>
            </a:r>
            <a:endParaRPr lang="en-GB" sz="1200" dirty="0">
              <a:latin typeface="+mn-lt"/>
              <a:cs typeface="Calibri"/>
            </a:endParaRPr>
          </a:p>
          <a:p>
            <a:pPr marL="285750" indent="-285750">
              <a:lnSpc>
                <a:spcPct val="107000"/>
              </a:lnSpc>
              <a:spcAft>
                <a:spcPts val="800"/>
              </a:spcAft>
              <a:buFont typeface="Arial"/>
              <a:buChar char="•"/>
            </a:pPr>
            <a:r>
              <a:rPr lang="en-GB" sz="1200" dirty="0">
                <a:latin typeface="+mn-lt"/>
                <a:cs typeface="Calibri"/>
              </a:rPr>
              <a:t>Explain the importance of gender equity and social inclusion (GESI) for achieving sustainable development outcomes in the WEFE Nexus,</a:t>
            </a:r>
          </a:p>
          <a:p>
            <a:pPr marL="285750" indent="-285750">
              <a:lnSpc>
                <a:spcPct val="107000"/>
              </a:lnSpc>
              <a:spcAft>
                <a:spcPts val="800"/>
              </a:spcAft>
              <a:buFont typeface="Arial"/>
              <a:buChar char="•"/>
            </a:pPr>
            <a:r>
              <a:rPr lang="en-GB" sz="1200" dirty="0">
                <a:latin typeface="+mn-lt"/>
                <a:cs typeface="Calibri"/>
              </a:rPr>
              <a:t>Describe common GESI challenges and issues that WEFE projects face,</a:t>
            </a:r>
          </a:p>
          <a:p>
            <a:pPr marL="285750" indent="-285750">
              <a:lnSpc>
                <a:spcPct val="107000"/>
              </a:lnSpc>
              <a:spcAft>
                <a:spcPts val="800"/>
              </a:spcAft>
              <a:buFont typeface="Arial"/>
              <a:buChar char="•"/>
            </a:pPr>
            <a:r>
              <a:rPr lang="en-GB" sz="1200" dirty="0">
                <a:latin typeface="+mn-lt"/>
                <a:cs typeface="Calibri"/>
              </a:rPr>
              <a:t>Describe the main steps for better addressing GESI considerations.</a:t>
            </a:r>
          </a:p>
          <a:p>
            <a:endParaRPr lang="en-GB" sz="1200" b="1" dirty="0">
              <a:latin typeface="+mn-lt"/>
            </a:endParaRPr>
          </a:p>
          <a:p>
            <a:pPr algn="l"/>
            <a:r>
              <a:rPr lang="en-GB" sz="1200" b="1" i="0" u="none" strike="noStrike" baseline="0" dirty="0">
                <a:solidFill>
                  <a:schemeClr val="tx1"/>
                </a:solidFill>
                <a:latin typeface="+mn-lt"/>
              </a:rPr>
              <a:t>This module is intended for a broad audience </a:t>
            </a:r>
            <a:r>
              <a:rPr lang="en-GB" sz="1200" b="0" i="0" u="none" strike="noStrike" baseline="0" dirty="0">
                <a:solidFill>
                  <a:schemeClr val="tx1"/>
                </a:solidFill>
                <a:latin typeface="+mn-lt"/>
              </a:rPr>
              <a:t>that is working on, or interested in, cross-sectoral issues around sustainable use of water, energy, food and ecosystems, including:</a:t>
            </a:r>
            <a:endParaRPr lang="en-GB" dirty="0"/>
          </a:p>
          <a:p>
            <a:pPr marL="285750" indent="-285750">
              <a:buFont typeface="Arial" panose="020B0604020202020204" pitchFamily="34" charset="0"/>
              <a:buChar char="•"/>
            </a:pPr>
            <a:r>
              <a:rPr lang="en-GB" sz="1200" b="0" i="0" u="none" strike="noStrike" baseline="0" dirty="0">
                <a:solidFill>
                  <a:schemeClr val="tx1"/>
                </a:solidFill>
                <a:latin typeface="+mn-lt"/>
              </a:rPr>
              <a:t>Decision-makers in public and private sectors as well</a:t>
            </a:r>
            <a:r>
              <a:rPr lang="en-GB" sz="1200" dirty="0">
                <a:latin typeface="+mn-lt"/>
              </a:rPr>
              <a:t> </a:t>
            </a:r>
            <a:r>
              <a:rPr lang="en-GB" sz="1200" b="0" i="0" u="none" strike="noStrike" baseline="0" dirty="0">
                <a:solidFill>
                  <a:schemeClr val="tx1"/>
                </a:solidFill>
                <a:latin typeface="+mn-lt"/>
              </a:rPr>
              <a:t>as from civil society</a:t>
            </a:r>
            <a:endParaRPr lang="en-GB" sz="1200" dirty="0">
              <a:latin typeface="Calibri"/>
              <a:cs typeface="Calibri"/>
            </a:endParaRPr>
          </a:p>
          <a:p>
            <a:pPr marL="285750" indent="-285750" algn="l">
              <a:buFont typeface="Arial" panose="020B0604020202020204" pitchFamily="34" charset="0"/>
              <a:buChar char="•"/>
            </a:pPr>
            <a:r>
              <a:rPr lang="en-GB" sz="1200" b="0" i="0" u="none" strike="noStrike" baseline="0" dirty="0">
                <a:solidFill>
                  <a:schemeClr val="tx1"/>
                </a:solidFill>
                <a:latin typeface="+mn-lt"/>
              </a:rPr>
              <a:t>Practitioners and project implementers</a:t>
            </a:r>
          </a:p>
          <a:p>
            <a:pPr marL="285750" indent="-285750" algn="l">
              <a:buFont typeface="Arial" panose="020B0604020202020204" pitchFamily="34" charset="0"/>
              <a:buChar char="•"/>
            </a:pPr>
            <a:r>
              <a:rPr lang="en-GB" sz="1200" b="0" i="0" u="none" strike="noStrike" baseline="0" dirty="0">
                <a:solidFill>
                  <a:schemeClr val="tx1"/>
                </a:solidFill>
                <a:latin typeface="+mn-lt"/>
              </a:rPr>
              <a:t>Graduate students and researchers</a:t>
            </a:r>
          </a:p>
          <a:p>
            <a:pPr marL="285750" indent="-285750" algn="l">
              <a:buFont typeface="Arial" panose="020B0604020202020204" pitchFamily="34" charset="0"/>
              <a:buChar char="•"/>
            </a:pPr>
            <a:r>
              <a:rPr lang="en-GB" sz="1200" b="0" i="0" u="none" strike="noStrike" baseline="0" dirty="0">
                <a:solidFill>
                  <a:schemeClr val="tx1"/>
                </a:solidFill>
                <a:latin typeface="+mn-lt"/>
              </a:rPr>
              <a:t>Donors</a:t>
            </a:r>
          </a:p>
          <a:p>
            <a:pPr algn="l"/>
            <a:endParaRPr lang="en-GB" sz="1200" b="0" i="0" u="none" strike="noStrike" baseline="0" dirty="0">
              <a:solidFill>
                <a:schemeClr val="tx1"/>
              </a:solidFill>
              <a:latin typeface="+mn-lt"/>
            </a:endParaRPr>
          </a:p>
          <a:p>
            <a:pPr algn="l"/>
            <a:r>
              <a:rPr lang="en-GB" sz="1200" b="0" i="0" u="none" strike="noStrike" baseline="0" dirty="0">
                <a:solidFill>
                  <a:schemeClr val="tx1"/>
                </a:solidFill>
                <a:latin typeface="+mn-lt"/>
              </a:rPr>
              <a:t>The module is designed to be accessible to audiences from a variety of disciplinary backgrounds, from water management, agriculture, forestry, ecology and economics to social sciences.</a:t>
            </a:r>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61253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Calibri"/>
                <a:ea typeface="Calibri" panose="020F0502020204030204" pitchFamily="34" charset="0"/>
                <a:cs typeface="Calibri"/>
              </a:rPr>
              <a:t>The </a:t>
            </a:r>
            <a:r>
              <a:rPr lang="en-GB" sz="1200" b="1" kern="1200" dirty="0">
                <a:solidFill>
                  <a:srgbClr val="004B82"/>
                </a:solidFill>
                <a:effectLst/>
                <a:latin typeface="Calibri"/>
                <a:ea typeface="Calibri" panose="020F0502020204030204" pitchFamily="34" charset="0"/>
                <a:cs typeface="Calibri"/>
              </a:rPr>
              <a:t>Water-Energy-Food-Ecosystems </a:t>
            </a:r>
            <a:r>
              <a:rPr lang="en-GB" sz="1200" b="1" dirty="0">
                <a:solidFill>
                  <a:srgbClr val="004B82"/>
                </a:solidFill>
                <a:latin typeface="Calibri"/>
                <a:ea typeface="Calibri" panose="020F0502020204030204" pitchFamily="34" charset="0"/>
                <a:cs typeface="Calibri"/>
              </a:rPr>
              <a:t>Nexus</a:t>
            </a:r>
            <a:r>
              <a:rPr lang="en-GB" sz="1200" b="1" kern="1200" dirty="0">
                <a:solidFill>
                  <a:srgbClr val="004B82"/>
                </a:solidFill>
                <a:effectLst/>
                <a:latin typeface="Calibri"/>
                <a:ea typeface="Calibri" panose="020F0502020204030204" pitchFamily="34" charset="0"/>
                <a:cs typeface="Calibri"/>
              </a:rPr>
              <a:t> (or WEFE Nexus) </a:t>
            </a:r>
            <a:r>
              <a:rPr lang="en-GB" sz="1200" kern="1200" dirty="0">
                <a:solidFill>
                  <a:srgbClr val="000000"/>
                </a:solidFill>
                <a:effectLst/>
                <a:latin typeface="Calibri"/>
                <a:ea typeface="Calibri" panose="020F0502020204030204" pitchFamily="34" charset="0"/>
                <a:cs typeface="Calibri"/>
              </a:rPr>
              <a:t>refers to the interactions between people and ecosystems across the interrelated water, energy, food and environment sectors.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rgbClr val="F4981B"/>
                </a:solidFill>
                <a:latin typeface="Calibri" panose="020F0502020204030204" pitchFamily="34" charset="0"/>
                <a:ea typeface="Calibri" panose="020F0502020204030204" pitchFamily="34" charset="0"/>
                <a:cs typeface="Calibri" panose="020F0502020204030204" pitchFamily="34" charset="0"/>
              </a:rPr>
              <a:t>Gender equity and social inclusion (GESI) </a:t>
            </a:r>
            <a:r>
              <a:rPr lang="en-GB"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aims to foster equal rights, responsibilities and opportunities for men and women, independent of age, ethnicity, social status or other characteristics.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GB" sz="12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GB" sz="1200" b="1" kern="1200" dirty="0">
                <a:solidFill>
                  <a:srgbClr val="F4981B"/>
                </a:solidFill>
                <a:effectLst/>
                <a:latin typeface="Calibri" panose="020F0502020204030204" pitchFamily="34" charset="0"/>
                <a:ea typeface="Calibri" panose="020F0502020204030204" pitchFamily="34" charset="0"/>
                <a:cs typeface="Calibri" panose="020F0502020204030204" pitchFamily="34" charset="0"/>
              </a:rPr>
              <a:t>social equity framework </a:t>
            </a:r>
            <a:r>
              <a:rPr lang="en-GB"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helps to understand equity and ways to promote it across three dimensions: recognition, representation and redistribution. </a:t>
            </a:r>
          </a:p>
          <a:p>
            <a:endParaRPr lang="en-GB" sz="12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‘trade-off’ </a:t>
            </a:r>
            <a:r>
              <a:rPr lang="en-GB"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when one objective is sacrificed in favour of another. A </a:t>
            </a:r>
            <a:r>
              <a:rPr lang="en-GB"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‘compromise’ </a:t>
            </a:r>
            <a:r>
              <a:rPr lang="en-GB"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happens when a less-than-ideal result is accepted for a common good.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rgbClr val="7AA12C"/>
                </a:solidFill>
                <a:effectLst/>
                <a:latin typeface="Calibri"/>
                <a:ea typeface="Calibri" panose="020F0502020204030204" pitchFamily="34" charset="0"/>
                <a:cs typeface="Calibri"/>
              </a:rPr>
              <a:t>Synergies</a:t>
            </a:r>
            <a:r>
              <a:rPr lang="en-GB" sz="1100" kern="1200" dirty="0">
                <a:solidFill>
                  <a:srgbClr val="000000"/>
                </a:solidFill>
                <a:effectLst/>
                <a:latin typeface="Calibri"/>
                <a:ea typeface="Calibri" panose="020F0502020204030204" pitchFamily="34" charset="0"/>
                <a:cs typeface="Calibri"/>
              </a:rPr>
              <a:t> happen when one intervention helps achieve multiple </a:t>
            </a:r>
            <a:r>
              <a:rPr lang="en-GB" sz="1100" dirty="0">
                <a:solidFill>
                  <a:srgbClr val="000000"/>
                </a:solidFill>
                <a:latin typeface="Calibri"/>
                <a:ea typeface="Calibri" panose="020F0502020204030204" pitchFamily="34" charset="0"/>
                <a:cs typeface="Calibri"/>
              </a:rPr>
              <a:t>Nexus</a:t>
            </a:r>
            <a:r>
              <a:rPr lang="en-GB" sz="1100" kern="1200" dirty="0">
                <a:solidFill>
                  <a:srgbClr val="000000"/>
                </a:solidFill>
                <a:effectLst/>
                <a:latin typeface="Calibri"/>
                <a:ea typeface="Calibri" panose="020F0502020204030204" pitchFamily="34" charset="0"/>
                <a:cs typeface="Calibri"/>
              </a:rPr>
              <a:t> objectives in a ‘win–win–win’ for more sustainable, prosperous and equitable development.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kern="1200" dirty="0">
              <a:solidFill>
                <a:srgbClr val="000000"/>
              </a:solidFill>
              <a:effectLst/>
              <a:latin typeface="Calibri"/>
              <a:ea typeface="Calibri" panose="020F0502020204030204" pitchFamily="34" charset="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kern="1200" dirty="0">
                <a:solidFill>
                  <a:srgbClr val="7AA12C"/>
                </a:solidFill>
                <a:effectLst/>
                <a:latin typeface="Calibri" panose="020F0502020204030204" pitchFamily="34" charset="0"/>
                <a:ea typeface="Calibri" panose="020F0502020204030204" pitchFamily="34" charset="0"/>
                <a:cs typeface="Calibri" panose="020F0502020204030204" pitchFamily="34" charset="0"/>
              </a:rPr>
              <a:t>Externalities</a:t>
            </a:r>
            <a:r>
              <a:rPr lang="en-GB"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external costs) happen when the costs of production or consumption of goods and services are not fully reflected in the prices charged, and so outsiders have to bear part of the costs. For example, air or water pollution from unsustainable production affect everyone, not only the producers and the consumers involved in trade.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dirty="0">
              <a:effectLst/>
              <a:latin typeface="Calibri"/>
              <a:ea typeface="Calibri" panose="020F0502020204030204" pitchFamily="34" charset="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latin typeface="+mn-lt"/>
              </a:rPr>
              <a:t>Nexus thinking </a:t>
            </a:r>
            <a:r>
              <a:rPr lang="en-GB" sz="1100" dirty="0">
                <a:latin typeface="+mn-lt"/>
              </a:rPr>
              <a:t>is an integrated approach to describe and address the complex relations and interdependencies among resources and people, including the trade-offs and synergies involved in managing resources to meet the needs of diverse stakeholders across multiple levels (e.g., local to international) and scales (across space and over time).</a:t>
            </a:r>
            <a:r>
              <a:rPr lang="en-GB" sz="1100" baseline="30000" dirty="0">
                <a:latin typeface="+mn-lt"/>
              </a:rPr>
              <a:t>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GB" sz="1200" dirty="0">
              <a:latin typeface="+mn-lt"/>
            </a:endParaRPr>
          </a:p>
          <a:p>
            <a:endParaRPr lang="en-GB" sz="1200" dirty="0">
              <a:latin typeface="+mn-lt"/>
            </a:endParaRPr>
          </a:p>
          <a:p>
            <a:r>
              <a:rPr lang="en-GB" sz="1200" dirty="0">
                <a:latin typeface="+mn-lt"/>
              </a:rPr>
              <a:t>Reference: </a:t>
            </a:r>
          </a:p>
          <a:p>
            <a:pPr algn="l"/>
            <a:r>
              <a:rPr lang="en-GB" sz="1200" baseline="30000" dirty="0">
                <a:latin typeface="+mn-lt"/>
              </a:rPr>
              <a:t>1 </a:t>
            </a:r>
            <a:r>
              <a:rPr lang="en-GB" sz="1200" b="0" i="0" u="none" strike="noStrike" baseline="0" dirty="0">
                <a:latin typeface="+mn-lt"/>
              </a:rPr>
              <a:t>FAO (2014). The water-energy-food nexus: A new approach in support of food security and sustainable agriculture. Rome (Italy): Food and Agriculture Organization of the United Nations. https://www.fao.org/3/bl496e/bl496e.pdf</a:t>
            </a:r>
            <a:endParaRPr lang="en-GB" sz="1200" dirty="0">
              <a:latin typeface="+mn-lt"/>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93444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Let‘s now look at the origins of WEFE Nexus thinking and what it means for considering gender equity and social inclusion in designing and implementing Nexus interventions</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278543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4C82"/>
                </a:solidFill>
                <a:latin typeface="Calibri"/>
                <a:cs typeface="Calibri"/>
              </a:rPr>
              <a:t>WEFE </a:t>
            </a:r>
            <a:r>
              <a:rPr lang="en-GB" sz="1200" dirty="0">
                <a:solidFill>
                  <a:srgbClr val="004C82"/>
                </a:solidFill>
                <a:latin typeface="Calibri"/>
                <a:cs typeface="Calibri"/>
              </a:rPr>
              <a:t>Nexus </a:t>
            </a:r>
            <a:r>
              <a:rPr lang="en-GB" sz="1200" b="0" i="0" u="none" strike="noStrike" baseline="0" dirty="0">
                <a:solidFill>
                  <a:srgbClr val="004C82"/>
                </a:solidFill>
                <a:latin typeface="Calibri"/>
                <a:cs typeface="Calibri"/>
              </a:rPr>
              <a:t>approaches </a:t>
            </a:r>
            <a:r>
              <a:rPr lang="en-GB" sz="1200" b="1" i="0" u="none" strike="noStrike" baseline="0" dirty="0">
                <a:solidFill>
                  <a:srgbClr val="F4971A"/>
                </a:solidFill>
                <a:latin typeface="Calibri"/>
                <a:cs typeface="Calibri"/>
              </a:rPr>
              <a:t>seek to manage trade-offs, reduce inefficiencies and increase synergies at a systems level among water, energy, food, ecosystems and other land use sectors</a:t>
            </a:r>
            <a:r>
              <a:rPr lang="en-GB" sz="1200" dirty="0">
                <a:solidFill>
                  <a:srgbClr val="004C82"/>
                </a:solidFill>
                <a:latin typeface="Calibri"/>
                <a:cs typeface="Calibri"/>
              </a:rPr>
              <a:t>.</a:t>
            </a:r>
            <a:r>
              <a:rPr lang="en-GB" sz="1200" dirty="0">
                <a:solidFill>
                  <a:srgbClr val="211D1E"/>
                </a:solidFill>
                <a:latin typeface="Calibri"/>
                <a:cs typeface="Calibri"/>
              </a:rPr>
              <a:t> </a:t>
            </a:r>
            <a:endParaRPr lang="en-GB" sz="1200" dirty="0">
              <a:solidFill>
                <a:srgbClr val="F4971A"/>
              </a:solidFill>
            </a:endParaRPr>
          </a:p>
          <a:p>
            <a:endParaRPr lang="en-GB" sz="1200" b="1" i="0" u="none" strike="noStrike" baseline="0" dirty="0">
              <a:solidFill>
                <a:schemeClr val="tx1"/>
              </a:solidFill>
              <a:latin typeface="+mn-lt"/>
            </a:endParaRPr>
          </a:p>
          <a:p>
            <a:r>
              <a:rPr lang="en-GB" sz="1200" b="1" i="0" u="none" strike="noStrike" baseline="0" dirty="0">
                <a:solidFill>
                  <a:schemeClr val="tx1"/>
                </a:solidFill>
                <a:latin typeface="+mn-lt"/>
              </a:rPr>
              <a:t>Nexus approaches differ from traditional, sector-specific policies and practices because they do not focus on productivity gains within individual sectors.</a:t>
            </a:r>
            <a:r>
              <a:rPr lang="en-GB" sz="1200" b="0" i="0" u="none" strike="noStrike" baseline="0" dirty="0">
                <a:solidFill>
                  <a:schemeClr val="tx1"/>
                </a:solidFill>
                <a:latin typeface="+mn-lt"/>
              </a:rPr>
              <a:t> By accounting for the interactions between resource use in different sectors, nexus approaches can support the shift towards increased resource use efficiency and more sustainable consumption patterns.</a:t>
            </a:r>
            <a:r>
              <a:rPr lang="en-GB" sz="1200" baseline="30000" dirty="0">
                <a:solidFill>
                  <a:schemeClr val="tx1"/>
                </a:solidFill>
                <a:latin typeface="+mn-lt"/>
              </a:rPr>
              <a:t>1</a:t>
            </a:r>
            <a:endParaRPr lang="en-GB" sz="1200" b="0" i="0" u="none" strike="noStrike" baseline="0" dirty="0">
              <a:solidFill>
                <a:schemeClr val="tx1"/>
              </a:solidFill>
              <a:latin typeface="+mn-lt"/>
            </a:endParaRPr>
          </a:p>
          <a:p>
            <a:endParaRPr lang="en-GB" sz="1200" b="0" i="0" u="none" strike="noStrike" baseline="0" dirty="0">
              <a:solidFill>
                <a:schemeClr val="tx1"/>
              </a:solidFill>
              <a:latin typeface="+mn-lt"/>
            </a:endParaRPr>
          </a:p>
          <a:p>
            <a:r>
              <a:rPr lang="en-GB" sz="1200" b="0" i="0" u="none" strike="noStrike" baseline="0" dirty="0">
                <a:solidFill>
                  <a:schemeClr val="tx1"/>
                </a:solidFill>
                <a:latin typeface="+mn-lt"/>
              </a:rPr>
              <a:t>However, </a:t>
            </a:r>
            <a:r>
              <a:rPr lang="en-GB" sz="1200" b="1" i="0" u="none" strike="noStrike" baseline="0" dirty="0">
                <a:solidFill>
                  <a:schemeClr val="tx1"/>
                </a:solidFill>
                <a:latin typeface="+mn-lt"/>
              </a:rPr>
              <a:t>nexus thinking has traditionally been resource-focused and has overlooked the social, economic, political and cultural dynamics that shape resource use.</a:t>
            </a:r>
          </a:p>
          <a:p>
            <a:endParaRPr lang="en-GB" sz="1200" b="1" i="0" u="none" strike="noStrike" baseline="0" dirty="0">
              <a:solidFill>
                <a:schemeClr val="tx1"/>
              </a:solidFill>
              <a:latin typeface="+mn-lt"/>
            </a:endParaRPr>
          </a:p>
          <a:p>
            <a:r>
              <a:rPr lang="en-GB" sz="1200" b="0" i="0" u="none" strike="noStrike" baseline="0" dirty="0">
                <a:solidFill>
                  <a:schemeClr val="tx1"/>
                </a:solidFill>
                <a:latin typeface="+mn-lt"/>
              </a:rPr>
              <a:t>Reference:</a:t>
            </a:r>
          </a:p>
          <a:p>
            <a:pPr algn="l"/>
            <a:r>
              <a:rPr lang="en-GB" sz="1200" baseline="30000" dirty="0">
                <a:solidFill>
                  <a:schemeClr val="tx1"/>
                </a:solidFill>
                <a:latin typeface="+mn-lt"/>
              </a:rPr>
              <a:t>1</a:t>
            </a:r>
            <a:r>
              <a:rPr lang="en-GB" sz="1200" b="1" baseline="30000" dirty="0">
                <a:solidFill>
                  <a:schemeClr val="tx1"/>
                </a:solidFill>
                <a:latin typeface="+mn-lt"/>
              </a:rPr>
              <a:t> </a:t>
            </a:r>
            <a:r>
              <a:rPr lang="en-GB" sz="1200" b="0" i="0" u="none" strike="noStrike" baseline="0" dirty="0">
                <a:solidFill>
                  <a:schemeClr val="tx1"/>
                </a:solidFill>
                <a:latin typeface="+mn-lt"/>
              </a:rPr>
              <a:t>Hoff, H. (2011) Understanding the nexus. Background Paper for the Bonn 2011 Conference: The Water, Energy and Food Security Nexus. Stockholm (Sweden): Stockholm Environment Institute (SEI).</a:t>
            </a:r>
            <a:endParaRPr lang="de-DE" sz="1200" b="1" dirty="0">
              <a:solidFill>
                <a:schemeClr val="tx1"/>
              </a:solidFill>
              <a:latin typeface="+mn-lt"/>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3282551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Slide Number Placeholder 3">
            <a:extLst>
              <a:ext uri="{FF2B5EF4-FFF2-40B4-BE49-F238E27FC236}">
                <a16:creationId xmlns:a16="http://schemas.microsoft.com/office/drawing/2014/main" id="{94E0A94D-DE1B-2AB4-BF5D-B07375AE554D}"/>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14" name="Picture 13" descr="Logo, icon&#10;&#10;Description automatically generated">
            <a:extLst>
              <a:ext uri="{FF2B5EF4-FFF2-40B4-BE49-F238E27FC236}">
                <a16:creationId xmlns:a16="http://schemas.microsoft.com/office/drawing/2014/main" id="{45B08EC7-473B-4791-9746-98CD5A9C37A7}"/>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62494" y="2126889"/>
            <a:ext cx="710677" cy="710677"/>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pic>
        <p:nvPicPr>
          <p:cNvPr id="5" name="Picture 10">
            <a:extLst>
              <a:ext uri="{FF2B5EF4-FFF2-40B4-BE49-F238E27FC236}">
                <a16:creationId xmlns:a16="http://schemas.microsoft.com/office/drawing/2014/main" id="{9E67781F-DF2B-4369-8508-815906AD32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8"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9" y="1004932"/>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3"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3" y="2126891"/>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39086" y="815510"/>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727245"/>
          </a:xfrm>
          <a:prstGeom prst="rect">
            <a:avLst/>
          </a:prstGeom>
        </p:spPr>
      </p:pic>
      <p:pic>
        <p:nvPicPr>
          <p:cNvPr id="14" name="Picture 13" descr="Logo, icon&#10;&#10;Description automatically generated">
            <a:extLst>
              <a:ext uri="{FF2B5EF4-FFF2-40B4-BE49-F238E27FC236}">
                <a16:creationId xmlns:a16="http://schemas.microsoft.com/office/drawing/2014/main" id="{45B08EC7-473B-4791-9746-98CD5A9C37A7}"/>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62495" y="2126890"/>
            <a:ext cx="710677" cy="710677"/>
          </a:xfrm>
          <a:prstGeom prst="rect">
            <a:avLst/>
          </a:prstGeom>
        </p:spPr>
      </p:pic>
    </p:spTree>
    <p:extLst>
      <p:ext uri="{BB962C8B-B14F-4D97-AF65-F5344CB8AC3E}">
        <p14:creationId xmlns:p14="http://schemas.microsoft.com/office/powerpoint/2010/main" val="41589993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hoto title">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0" y="-10631"/>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1"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8" y="0"/>
            <a:ext cx="9159719" cy="5143500"/>
          </a:xfrm>
          <a:prstGeom prst="rect">
            <a:avLst/>
          </a:prstGeom>
        </p:spPr>
      </p:pic>
    </p:spTree>
    <p:extLst>
      <p:ext uri="{BB962C8B-B14F-4D97-AF65-F5344CB8AC3E}">
        <p14:creationId xmlns:p14="http://schemas.microsoft.com/office/powerpoint/2010/main" val="3151036708"/>
      </p:ext>
    </p:extLst>
  </p:cSld>
  <p:clrMapOvr>
    <a:masterClrMapping/>
  </p:clrMapOvr>
  <p:transition>
    <p:fade/>
  </p:transition>
  <p:extLst>
    <p:ext uri="{DCECCB84-F9BA-43D5-87BE-67443E8EF086}">
      <p15:sldGuideLst xmlns:p15="http://schemas.microsoft.com/office/powerpoint/2012/main">
        <p15:guide id="1" orient="horz" pos="379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7"/>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1"/>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7"/>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3673919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hoto title">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hoto title">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dt="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November 2023</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877" r:id="rId1"/>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4"/>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4"/>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November 2023</a:t>
            </a:fld>
            <a:endParaRPr lang="en-GB"/>
          </a:p>
        </p:txBody>
      </p:sp>
    </p:spTree>
    <p:extLst>
      <p:ext uri="{BB962C8B-B14F-4D97-AF65-F5344CB8AC3E}">
        <p14:creationId xmlns:p14="http://schemas.microsoft.com/office/powerpoint/2010/main" val="406772877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ransition>
    <p:fade/>
  </p:transition>
  <p:hf hdr="0" ftr="0"/>
  <p:txStyles>
    <p:titleStyle>
      <a:lvl1pPr algn="l" defTabSz="514350" rtl="0" eaLnBrk="1" latinLnBrk="0" hangingPunct="1">
        <a:lnSpc>
          <a:spcPct val="90000"/>
        </a:lnSpc>
        <a:spcBef>
          <a:spcPct val="0"/>
        </a:spcBef>
        <a:buNone/>
        <a:defRPr sz="1950" b="1" kern="1200" cap="none" baseline="0">
          <a:solidFill>
            <a:schemeClr val="tx1"/>
          </a:solidFill>
          <a:latin typeface="+mj-lt"/>
          <a:ea typeface="+mj-ea"/>
          <a:cs typeface="+mj-cs"/>
        </a:defRPr>
      </a:lvl1pPr>
    </p:titleStyle>
    <p:bodyStyle>
      <a:lvl1pPr marL="0" indent="0" algn="l" defTabSz="514350" rtl="0" eaLnBrk="1" latinLnBrk="0" hangingPunct="1">
        <a:lnSpc>
          <a:spcPct val="90000"/>
        </a:lnSpc>
        <a:spcBef>
          <a:spcPts val="450"/>
        </a:spcBef>
        <a:buFont typeface="Arial" panose="020B0604020202020204" pitchFamily="34" charset="0"/>
        <a:buNone/>
        <a:defRPr lang="de-DE" sz="1500" kern="1200" dirty="0" smtClean="0">
          <a:solidFill>
            <a:schemeClr val="tx1"/>
          </a:solidFill>
          <a:latin typeface="Calibri" panose="020F0502020204030204" pitchFamily="34" charset="0"/>
          <a:ea typeface="+mn-ea"/>
          <a:cs typeface="Calibri" panose="020F0502020204030204" pitchFamily="34" charset="0"/>
        </a:defRPr>
      </a:lvl1pPr>
      <a:lvl2pPr marL="204788" indent="-204788" algn="l" defTabSz="514350" rtl="0" eaLnBrk="1" latinLnBrk="0" hangingPunct="1">
        <a:lnSpc>
          <a:spcPct val="90000"/>
        </a:lnSpc>
        <a:spcBef>
          <a:spcPts val="450"/>
        </a:spcBef>
        <a:spcAft>
          <a:spcPts val="0"/>
        </a:spcAft>
        <a:buClr>
          <a:srgbClr val="F4971A"/>
        </a:buClr>
        <a:buSzPct val="125000"/>
        <a:buFont typeface="Wingdings" panose="05000000000000000000" pitchFamily="2" charset="2"/>
        <a:buChar char="§"/>
        <a:defRPr lang="de-DE" sz="1500" kern="1200" dirty="0" smtClean="0">
          <a:solidFill>
            <a:schemeClr val="tx1"/>
          </a:solidFill>
          <a:latin typeface="Calibri" panose="020F0502020204030204" pitchFamily="34" charset="0"/>
          <a:ea typeface="+mn-ea"/>
          <a:cs typeface="Calibri" panose="020F0502020204030204" pitchFamily="34" charset="0"/>
        </a:defRPr>
      </a:lvl2pPr>
      <a:lvl3pPr marL="402431" indent="-197644" algn="l" defTabSz="514350" rtl="0" eaLnBrk="1" latinLnBrk="0" hangingPunct="1">
        <a:lnSpc>
          <a:spcPct val="90000"/>
        </a:lnSpc>
        <a:spcBef>
          <a:spcPts val="450"/>
        </a:spcBef>
        <a:spcAft>
          <a:spcPts val="0"/>
        </a:spcAft>
        <a:buClr>
          <a:srgbClr val="F4971A"/>
        </a:buClr>
        <a:buSzPct val="125000"/>
        <a:buFont typeface="Symbol" panose="05050102010706020507" pitchFamily="18" charset="2"/>
        <a:buChar char="-"/>
        <a:defRPr lang="de-DE" sz="1350" kern="1200" dirty="0">
          <a:solidFill>
            <a:schemeClr val="tx1"/>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
          <p15:clr>
            <a:srgbClr val="F26B43"/>
          </p15:clr>
        </p15:guide>
        <p15:guide id="5" orient="horz" pos="4216">
          <p15:clr>
            <a:srgbClr val="F26B43"/>
          </p15:clr>
        </p15:guide>
        <p15:guide id="7" pos="7573">
          <p15:clr>
            <a:srgbClr val="F26B43"/>
          </p15:clr>
        </p15:guide>
        <p15:guide id="8" pos="1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66.jpeg"/><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68.jpe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svg"/><Relationship Id="rId15" Type="http://schemas.openxmlformats.org/officeDocument/2006/relationships/image" Target="../media/image44.png"/><Relationship Id="rId10" Type="http://schemas.openxmlformats.org/officeDocument/2006/relationships/image" Target="../media/image39.sv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svg"/><Relationship Id="rId12"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61.svg"/><Relationship Id="rId10" Type="http://schemas.openxmlformats.org/officeDocument/2006/relationships/image" Target="../media/image94.png"/><Relationship Id="rId4" Type="http://schemas.openxmlformats.org/officeDocument/2006/relationships/image" Target="../media/image60.png"/><Relationship Id="rId9" Type="http://schemas.openxmlformats.org/officeDocument/2006/relationships/image" Target="../media/image93.sv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98.png"/><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png"/><Relationship Id="rId3" Type="http://schemas.openxmlformats.org/officeDocument/2006/relationships/image" Target="../media/image89.png"/><Relationship Id="rId7" Type="http://schemas.openxmlformats.org/officeDocument/2006/relationships/image" Target="../media/image91.svg"/><Relationship Id="rId12"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90.png"/><Relationship Id="rId11" Type="http://schemas.openxmlformats.org/officeDocument/2006/relationships/image" Target="../media/image101.svg"/><Relationship Id="rId5" Type="http://schemas.openxmlformats.org/officeDocument/2006/relationships/image" Target="../media/image61.svg"/><Relationship Id="rId15" Type="http://schemas.openxmlformats.org/officeDocument/2006/relationships/image" Target="../media/image48.png"/><Relationship Id="rId10" Type="http://schemas.openxmlformats.org/officeDocument/2006/relationships/image" Target="../media/image100.png"/><Relationship Id="rId4" Type="http://schemas.openxmlformats.org/officeDocument/2006/relationships/image" Target="../media/image60.png"/><Relationship Id="rId9" Type="http://schemas.openxmlformats.org/officeDocument/2006/relationships/image" Target="../media/image93.svg"/><Relationship Id="rId1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47.sv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106.svg"/><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 Id="rId9" Type="http://schemas.openxmlformats.org/officeDocument/2006/relationships/image" Target="../media/image113.png"/></Relationships>
</file>

<file path=ppt/slides/_rels/slide3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image" Target="../media/image56.png"/><Relationship Id="rId4" Type="http://schemas.openxmlformats.org/officeDocument/2006/relationships/image" Target="../media/image118.sv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29.png"/><Relationship Id="rId7" Type="http://schemas.openxmlformats.org/officeDocument/2006/relationships/image" Target="../media/image120.png"/><Relationship Id="rId2" Type="http://schemas.openxmlformats.org/officeDocument/2006/relationships/notesSlide" Target="../notesSlides/notesSlide39.xml"/><Relationship Id="rId1" Type="http://schemas.openxmlformats.org/officeDocument/2006/relationships/slideLayout" Target="../slideLayouts/slideLayout33.xml"/><Relationship Id="rId6" Type="http://schemas.openxmlformats.org/officeDocument/2006/relationships/image" Target="../media/image31.emf"/><Relationship Id="rId5" Type="http://schemas.openxmlformats.org/officeDocument/2006/relationships/image" Target="../media/image119.png"/><Relationship Id="rId4" Type="http://schemas.openxmlformats.org/officeDocument/2006/relationships/hyperlink" Target="mailto:marlene.elias@cgiar.org" TargetMode="External"/><Relationship Id="rId9"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hdl.handle.net/10568/127383" TargetMode="External"/><Relationship Id="rId2" Type="http://schemas.openxmlformats.org/officeDocument/2006/relationships/notesSlide" Target="../notesSlides/notesSlide40.xml"/><Relationship Id="rId1" Type="http://schemas.openxmlformats.org/officeDocument/2006/relationships/slideLayout" Target="../slideLayouts/slideLayout33.xml"/><Relationship Id="rId5" Type="http://schemas.openxmlformats.org/officeDocument/2006/relationships/image" Target="../media/image124.png"/><Relationship Id="rId4" Type="http://schemas.openxmlformats.org/officeDocument/2006/relationships/image" Target="../media/image123.png"/></Relationships>
</file>

<file path=ppt/slides/_rels/slide41.xml.rels><?xml version="1.0" encoding="UTF-8" standalone="yes"?>
<Relationships xmlns="http://schemas.openxmlformats.org/package/2006/relationships"><Relationship Id="rId3" Type="http://schemas.openxmlformats.org/officeDocument/2006/relationships/hyperlink" Target="https://twitter.com/NEXUSPlatform" TargetMode="External"/><Relationship Id="rId2" Type="http://schemas.openxmlformats.org/officeDocument/2006/relationships/hyperlink" Target="https://www.water-energy-food.org/" TargetMode="External"/><Relationship Id="rId1" Type="http://schemas.openxmlformats.org/officeDocument/2006/relationships/slideLayout" Target="../slideLayouts/slideLayout39.xml"/><Relationship Id="rId5" Type="http://schemas.openxmlformats.org/officeDocument/2006/relationships/image" Target="../media/image122.png"/><Relationship Id="rId4" Type="http://schemas.openxmlformats.org/officeDocument/2006/relationships/hyperlink" Target="https://www.facebook.com/nexusresourceplatfor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7.xml"/><Relationship Id="rId5" Type="http://schemas.openxmlformats.org/officeDocument/2006/relationships/image" Target="../media/image31.emf"/><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3.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42.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een logo with text&#10;&#10;Description automatically generated">
            <a:extLst>
              <a:ext uri="{FF2B5EF4-FFF2-40B4-BE49-F238E27FC236}">
                <a16:creationId xmlns:a16="http://schemas.microsoft.com/office/drawing/2014/main" id="{3ADE0BB0-65B8-BF55-9888-78029C190853}"/>
              </a:ext>
            </a:extLst>
          </p:cNvPr>
          <p:cNvPicPr>
            <a:picLocks noChangeAspect="1"/>
          </p:cNvPicPr>
          <p:nvPr/>
        </p:nvPicPr>
        <p:blipFill>
          <a:blip r:embed="rId3"/>
          <a:stretch>
            <a:fillRect/>
          </a:stretch>
        </p:blipFill>
        <p:spPr>
          <a:xfrm>
            <a:off x="2566111" y="4142235"/>
            <a:ext cx="1473021" cy="540000"/>
          </a:xfrm>
          <a:prstGeom prst="rect">
            <a:avLst/>
          </a:prstGeom>
        </p:spPr>
      </p:pic>
      <p:pic>
        <p:nvPicPr>
          <p:cNvPr id="4" name="Picture 3" descr="A blue and black logo&#10;&#10;Description automatically generated">
            <a:extLst>
              <a:ext uri="{FF2B5EF4-FFF2-40B4-BE49-F238E27FC236}">
                <a16:creationId xmlns:a16="http://schemas.microsoft.com/office/drawing/2014/main" id="{377E0A16-0550-96FE-E1E0-C947D8E72B96}"/>
              </a:ext>
            </a:extLst>
          </p:cNvPr>
          <p:cNvPicPr>
            <a:picLocks noChangeAspect="1"/>
          </p:cNvPicPr>
          <p:nvPr/>
        </p:nvPicPr>
        <p:blipFill>
          <a:blip r:embed="rId4"/>
          <a:stretch>
            <a:fillRect/>
          </a:stretch>
        </p:blipFill>
        <p:spPr>
          <a:xfrm>
            <a:off x="5898789" y="4124158"/>
            <a:ext cx="1089493" cy="571727"/>
          </a:xfrm>
          <a:prstGeom prst="rect">
            <a:avLst/>
          </a:prstGeom>
        </p:spPr>
      </p:pic>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040531"/>
            <a:ext cx="7971711" cy="812530"/>
          </a:xfrm>
        </p:spPr>
        <p:txBody>
          <a:bodyPr/>
          <a:lstStyle/>
          <a:p>
            <a:r>
              <a:rPr lang="en-GB"/>
              <a:t>Gender equity and social inclusion in the </a:t>
            </a:r>
            <a:br>
              <a:rPr lang="en-GB"/>
            </a:br>
            <a:r>
              <a:rPr lang="en-GB"/>
              <a:t>Water-Energy-Food-Ecosystems (WEFE) Nexus</a:t>
            </a:r>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926270"/>
            <a:ext cx="7970837" cy="677108"/>
          </a:xfrm>
        </p:spPr>
        <p:txBody>
          <a:bodyPr vert="horz" lIns="91440" tIns="45720" rIns="91440" bIns="45720" rtlCol="0" anchor="t">
            <a:spAutoFit/>
          </a:bodyPr>
          <a:lstStyle/>
          <a:p>
            <a:r>
              <a:rPr lang="en-GB">
                <a:cs typeface="Calibri"/>
              </a:rPr>
              <a:t>Frameworks and tools for moving from resource-centric to </a:t>
            </a:r>
            <a:br>
              <a:rPr lang="en-GB"/>
            </a:br>
            <a:r>
              <a:rPr lang="en-GB">
                <a:cs typeface="Calibri"/>
              </a:rPr>
              <a:t>people-centric WEFE Nexus approaches</a:t>
            </a:r>
          </a:p>
        </p:txBody>
      </p:sp>
      <p:pic>
        <p:nvPicPr>
          <p:cNvPr id="10" name="Picture 9">
            <a:extLst>
              <a:ext uri="{FF2B5EF4-FFF2-40B4-BE49-F238E27FC236}">
                <a16:creationId xmlns:a16="http://schemas.microsoft.com/office/drawing/2014/main" id="{6D2E0680-A300-BCFD-985B-C375D0AB5365}"/>
              </a:ext>
            </a:extLst>
          </p:cNvPr>
          <p:cNvPicPr>
            <a:picLocks noChangeAspect="1"/>
          </p:cNvPicPr>
          <p:nvPr/>
        </p:nvPicPr>
        <p:blipFill rotWithShape="1">
          <a:blip r:embed="rId5"/>
          <a:srcRect l="15380" t="4448" r="13417" b="21424"/>
          <a:stretch/>
        </p:blipFill>
        <p:spPr>
          <a:xfrm>
            <a:off x="4346936" y="4135318"/>
            <a:ext cx="1089493" cy="540000"/>
          </a:xfrm>
          <a:prstGeom prst="rect">
            <a:avLst/>
          </a:prstGeom>
        </p:spPr>
      </p:pic>
      <p:sp>
        <p:nvSpPr>
          <p:cNvPr id="7" name="Date Placeholder 3">
            <a:extLst>
              <a:ext uri="{FF2B5EF4-FFF2-40B4-BE49-F238E27FC236}">
                <a16:creationId xmlns:a16="http://schemas.microsoft.com/office/drawing/2014/main" id="{C79CC1D0-C2AD-4261-B1D7-9855EB025CE4}"/>
              </a:ext>
            </a:extLst>
          </p:cNvPr>
          <p:cNvSpPr>
            <a:spLocks noGrp="1"/>
          </p:cNvSpPr>
          <p:nvPr>
            <p:ph type="dt" sz="half" idx="13"/>
          </p:nvPr>
        </p:nvSpPr>
        <p:spPr>
          <a:xfrm>
            <a:off x="269261" y="4305706"/>
            <a:ext cx="1834490"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November 2023</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27700" y="1458976"/>
            <a:ext cx="8496064" cy="1189440"/>
          </a:xfrm>
        </p:spPr>
        <p:txBody>
          <a:bodyPr>
            <a:normAutofit/>
          </a:bodyPr>
          <a:lstStyle/>
          <a:p>
            <a:pPr algn="ctr"/>
            <a:r>
              <a:rPr lang="en-GB" sz="1600"/>
              <a:t>Around the world, we see persistent gender inequalities in access to resources and decisions over how to use and manage these.</a:t>
            </a: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29082" y="731235"/>
            <a:ext cx="8567183" cy="540544"/>
          </a:xfrm>
        </p:spPr>
        <p:txBody>
          <a:bodyPr>
            <a:normAutofit fontScale="90000"/>
          </a:bodyPr>
          <a:lstStyle/>
          <a:p>
            <a:r>
              <a:rPr lang="en-GB"/>
              <a:t>Gender equity and social inclusion:</a:t>
            </a:r>
            <a:br>
              <a:rPr lang="en-GB"/>
            </a:br>
            <a:r>
              <a:rPr lang="en-GB"/>
              <a:t>the missing links in WEFE Nexus approaches</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10</a:t>
            </a:fld>
            <a:endParaRPr lang="en-GB"/>
          </a:p>
        </p:txBody>
      </p:sp>
      <p:grpSp>
        <p:nvGrpSpPr>
          <p:cNvPr id="3" name="Group 2">
            <a:extLst>
              <a:ext uri="{FF2B5EF4-FFF2-40B4-BE49-F238E27FC236}">
                <a16:creationId xmlns:a16="http://schemas.microsoft.com/office/drawing/2014/main" id="{F2BE1304-128D-EEDE-3A31-566EC1689AF6}"/>
              </a:ext>
            </a:extLst>
          </p:cNvPr>
          <p:cNvGrpSpPr/>
          <p:nvPr/>
        </p:nvGrpSpPr>
        <p:grpSpPr>
          <a:xfrm>
            <a:off x="394234" y="2150840"/>
            <a:ext cx="2750820" cy="1225622"/>
            <a:chOff x="5853267" y="3161314"/>
            <a:chExt cx="2543577" cy="1743473"/>
          </a:xfrm>
        </p:grpSpPr>
        <p:pic>
          <p:nvPicPr>
            <p:cNvPr id="4" name="Picture 3">
              <a:extLst>
                <a:ext uri="{FF2B5EF4-FFF2-40B4-BE49-F238E27FC236}">
                  <a16:creationId xmlns:a16="http://schemas.microsoft.com/office/drawing/2014/main" id="{0E35C417-F11E-179C-32E0-E5613D05FCA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8627" b="-630"/>
            <a:stretch/>
          </p:blipFill>
          <p:spPr>
            <a:xfrm>
              <a:off x="5853267" y="3172154"/>
              <a:ext cx="1677865" cy="1732633"/>
            </a:xfrm>
            <a:prstGeom prst="rect">
              <a:avLst/>
            </a:prstGeom>
          </p:spPr>
        </p:pic>
        <p:sp>
          <p:nvSpPr>
            <p:cNvPr id="9" name="Rectangle 8">
              <a:extLst>
                <a:ext uri="{FF2B5EF4-FFF2-40B4-BE49-F238E27FC236}">
                  <a16:creationId xmlns:a16="http://schemas.microsoft.com/office/drawing/2014/main" id="{F42332C6-9D4E-CEF3-66FF-FC93FDACE47B}"/>
                </a:ext>
              </a:extLst>
            </p:cNvPr>
            <p:cNvSpPr/>
            <p:nvPr/>
          </p:nvSpPr>
          <p:spPr>
            <a:xfrm>
              <a:off x="6698778" y="3161314"/>
              <a:ext cx="1698066" cy="1732633"/>
            </a:xfrm>
            <a:prstGeom prst="rect">
              <a:avLst/>
            </a:prstGeom>
            <a:solidFill>
              <a:srgbClr val="7BA85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a:latin typeface="Calibri" panose="020F0502020204030204" pitchFamily="34" charset="0"/>
                  <a:cs typeface="Calibri" panose="020F0502020204030204" pitchFamily="34" charset="0"/>
                </a:rPr>
                <a:t>Too often, women</a:t>
              </a:r>
              <a:endParaRPr lang="en-US"/>
            </a:p>
            <a:p>
              <a:pPr algn="ctr"/>
              <a:r>
                <a:rPr lang="en-GB" sz="1100" b="1">
                  <a:latin typeface="Calibri" panose="020F0502020204030204" pitchFamily="34" charset="0"/>
                  <a:cs typeface="Calibri" panose="020F0502020204030204" pitchFamily="34" charset="0"/>
                </a:rPr>
                <a:t>are left out of development and environmental</a:t>
              </a:r>
            </a:p>
            <a:p>
              <a:pPr algn="ctr"/>
              <a:r>
                <a:rPr lang="en-GB" sz="1100" b="1">
                  <a:latin typeface="Calibri" panose="020F0502020204030204" pitchFamily="34" charset="0"/>
                  <a:cs typeface="Calibri" panose="020F0502020204030204" pitchFamily="34" charset="0"/>
                </a:rPr>
                <a:t>initiatives, since they are not seen as legitimate</a:t>
              </a:r>
            </a:p>
            <a:p>
              <a:pPr algn="ctr"/>
              <a:r>
                <a:rPr lang="en-GB" sz="1100" b="1">
                  <a:latin typeface="Calibri" panose="020F0502020204030204" pitchFamily="34" charset="0"/>
                  <a:cs typeface="Calibri" panose="020F0502020204030204" pitchFamily="34" charset="0"/>
                </a:rPr>
                <a:t>stakeholders.</a:t>
              </a:r>
              <a:endParaRPr lang="en-GB" sz="1100" b="1">
                <a:highlight>
                  <a:srgbClr val="FFFF00"/>
                </a:highlight>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F07F47B7-E9E0-21B6-53BA-AB5324B9558C}"/>
              </a:ext>
            </a:extLst>
          </p:cNvPr>
          <p:cNvGrpSpPr/>
          <p:nvPr/>
        </p:nvGrpSpPr>
        <p:grpSpPr>
          <a:xfrm>
            <a:off x="3309922" y="2150840"/>
            <a:ext cx="2754630" cy="1218003"/>
            <a:chOff x="5882324" y="3161313"/>
            <a:chExt cx="2514520" cy="1732634"/>
          </a:xfrm>
          <a:solidFill>
            <a:srgbClr val="668575"/>
          </a:solidFill>
        </p:grpSpPr>
        <p:pic>
          <p:nvPicPr>
            <p:cNvPr id="33" name="Picture 32">
              <a:extLst>
                <a:ext uri="{FF2B5EF4-FFF2-40B4-BE49-F238E27FC236}">
                  <a16:creationId xmlns:a16="http://schemas.microsoft.com/office/drawing/2014/main" id="{A9A71C31-99AD-6BDA-09DE-C2C198ACE07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882324" y="3161314"/>
              <a:ext cx="1611770" cy="1732633"/>
            </a:xfrm>
            <a:prstGeom prst="rect">
              <a:avLst/>
            </a:prstGeom>
            <a:grpFill/>
          </p:spPr>
        </p:pic>
        <p:sp>
          <p:nvSpPr>
            <p:cNvPr id="34" name="Rectangle 33">
              <a:extLst>
                <a:ext uri="{FF2B5EF4-FFF2-40B4-BE49-F238E27FC236}">
                  <a16:creationId xmlns:a16="http://schemas.microsoft.com/office/drawing/2014/main" id="{41EDE397-7746-23B0-4EC3-38B6781143A4}"/>
                </a:ext>
              </a:extLst>
            </p:cNvPr>
            <p:cNvSpPr/>
            <p:nvPr/>
          </p:nvSpPr>
          <p:spPr>
            <a:xfrm>
              <a:off x="6970045" y="3161313"/>
              <a:ext cx="1426799" cy="1732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latin typeface="Calibri" panose="020F0502020204030204" pitchFamily="34" charset="0"/>
                  <a:cs typeface="Calibri" panose="020F0502020204030204" pitchFamily="34" charset="0"/>
                </a:rPr>
                <a:t>Women (and men) are</a:t>
              </a:r>
            </a:p>
            <a:p>
              <a:pPr algn="ctr"/>
              <a:r>
                <a:rPr lang="en-GB" sz="1100" b="1">
                  <a:latin typeface="Calibri" panose="020F0502020204030204" pitchFamily="34" charset="0"/>
                  <a:cs typeface="Calibri" panose="020F0502020204030204" pitchFamily="34" charset="0"/>
                </a:rPr>
                <a:t>heterogeneous groups and may have vastly</a:t>
              </a:r>
            </a:p>
            <a:p>
              <a:pPr algn="ctr"/>
              <a:r>
                <a:rPr lang="en-GB" sz="1100" b="1">
                  <a:latin typeface="Calibri" panose="020F0502020204030204" pitchFamily="34" charset="0"/>
                  <a:cs typeface="Calibri" panose="020F0502020204030204" pitchFamily="34" charset="0"/>
                </a:rPr>
                <a:t>different experiences based on other social factors.</a:t>
              </a:r>
            </a:p>
          </p:txBody>
        </p:sp>
      </p:grpSp>
      <p:grpSp>
        <p:nvGrpSpPr>
          <p:cNvPr id="35" name="Group 34">
            <a:extLst>
              <a:ext uri="{FF2B5EF4-FFF2-40B4-BE49-F238E27FC236}">
                <a16:creationId xmlns:a16="http://schemas.microsoft.com/office/drawing/2014/main" id="{B88EAE6F-D284-D244-640F-C3EA2C5438F6}"/>
              </a:ext>
            </a:extLst>
          </p:cNvPr>
          <p:cNvGrpSpPr/>
          <p:nvPr/>
        </p:nvGrpSpPr>
        <p:grpSpPr>
          <a:xfrm>
            <a:off x="6229420" y="2150838"/>
            <a:ext cx="2712721" cy="1225624"/>
            <a:chOff x="6555845" y="3161314"/>
            <a:chExt cx="1840998" cy="1687968"/>
          </a:xfrm>
          <a:solidFill>
            <a:srgbClr val="ECAF40"/>
          </a:solidFill>
        </p:grpSpPr>
        <p:pic>
          <p:nvPicPr>
            <p:cNvPr id="36" name="Picture 35">
              <a:extLst>
                <a:ext uri="{FF2B5EF4-FFF2-40B4-BE49-F238E27FC236}">
                  <a16:creationId xmlns:a16="http://schemas.microsoft.com/office/drawing/2014/main" id="{F82E0BCB-068E-21C9-D32A-0D247FB4B87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55845" y="3161660"/>
              <a:ext cx="1124462" cy="1687622"/>
            </a:xfrm>
            <a:prstGeom prst="rect">
              <a:avLst/>
            </a:prstGeom>
            <a:grpFill/>
          </p:spPr>
        </p:pic>
        <p:sp>
          <p:nvSpPr>
            <p:cNvPr id="37" name="Rectangle 36">
              <a:extLst>
                <a:ext uri="{FF2B5EF4-FFF2-40B4-BE49-F238E27FC236}">
                  <a16:creationId xmlns:a16="http://schemas.microsoft.com/office/drawing/2014/main" id="{C350EDA2-784D-8993-D5CF-35B6087EF548}"/>
                </a:ext>
              </a:extLst>
            </p:cNvPr>
            <p:cNvSpPr/>
            <p:nvPr/>
          </p:nvSpPr>
          <p:spPr>
            <a:xfrm>
              <a:off x="7331546" y="3161314"/>
              <a:ext cx="1065297" cy="16876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latin typeface="Calibri" panose="020F0502020204030204" pitchFamily="34" charset="0"/>
                  <a:cs typeface="Calibri" panose="020F0502020204030204" pitchFamily="34" charset="0"/>
                </a:rPr>
                <a:t>Many categories of men also experience</a:t>
              </a:r>
            </a:p>
            <a:p>
              <a:pPr algn="ctr"/>
              <a:r>
                <a:rPr lang="en-GB" sz="1100" b="1">
                  <a:latin typeface="Calibri" panose="020F0502020204030204" pitchFamily="34" charset="0"/>
                  <a:cs typeface="Calibri" panose="020F0502020204030204" pitchFamily="34" charset="0"/>
                </a:rPr>
                <a:t>marginalisation.</a:t>
              </a:r>
            </a:p>
          </p:txBody>
        </p:sp>
      </p:grpSp>
      <p:sp>
        <p:nvSpPr>
          <p:cNvPr id="51" name="Textplatzhalter 14">
            <a:extLst>
              <a:ext uri="{FF2B5EF4-FFF2-40B4-BE49-F238E27FC236}">
                <a16:creationId xmlns:a16="http://schemas.microsoft.com/office/drawing/2014/main" id="{3DACC3D2-C4F9-8A2C-F578-44C9FA74CB45}"/>
              </a:ext>
            </a:extLst>
          </p:cNvPr>
          <p:cNvSpPr txBox="1">
            <a:spLocks/>
          </p:cNvSpPr>
          <p:nvPr/>
        </p:nvSpPr>
        <p:spPr bwMode="gray">
          <a:xfrm>
            <a:off x="364793" y="3661694"/>
            <a:ext cx="8574670" cy="750571"/>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800" b="1">
                <a:solidFill>
                  <a:schemeClr val="tx1">
                    <a:lumMod val="85000"/>
                    <a:lumOff val="15000"/>
                  </a:schemeClr>
                </a:solidFill>
                <a:latin typeface="Calibri"/>
                <a:cs typeface="Calibri"/>
              </a:rPr>
              <a:t>By addressing these inequalities across sectors in policy and practice, Nexus approaches can enable more equitable access to WEFE decisions, services and benefits for all.</a:t>
            </a:r>
          </a:p>
        </p:txBody>
      </p:sp>
      <p:sp>
        <p:nvSpPr>
          <p:cNvPr id="6" name="TextBox 5">
            <a:extLst>
              <a:ext uri="{FF2B5EF4-FFF2-40B4-BE49-F238E27FC236}">
                <a16:creationId xmlns:a16="http://schemas.microsoft.com/office/drawing/2014/main" id="{10DF502B-9CDA-D8D8-C966-72727D289BAA}"/>
              </a:ext>
            </a:extLst>
          </p:cNvPr>
          <p:cNvSpPr txBox="1"/>
          <p:nvPr/>
        </p:nvSpPr>
        <p:spPr>
          <a:xfrm>
            <a:off x="5591331" y="4680441"/>
            <a:ext cx="3065489" cy="369332"/>
          </a:xfrm>
          <a:prstGeom prst="rect">
            <a:avLst/>
          </a:prstGeom>
          <a:noFill/>
        </p:spPr>
        <p:txBody>
          <a:bodyPr wrap="square">
            <a:spAutoFit/>
          </a:bodyPr>
          <a:lstStyle/>
          <a:p>
            <a:pPr algn="r"/>
            <a:r>
              <a:rPr lang="en-GB" sz="900" b="0" i="0" dirty="0">
                <a:effectLst/>
                <a:latin typeface="Calibri" panose="020F0502020204030204" pitchFamily="34" charset="0"/>
                <a:cs typeface="Calibri" panose="020F0502020204030204" pitchFamily="34" charset="0"/>
              </a:rPr>
              <a:t>Left: ©</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Subedi</a:t>
            </a:r>
            <a:r>
              <a:rPr lang="en-GB" sz="900" dirty="0">
                <a:latin typeface="Calibri" panose="020F0502020204030204" pitchFamily="34" charset="0"/>
                <a:cs typeface="Calibri" panose="020F0502020204030204" pitchFamily="34" charset="0"/>
              </a:rPr>
              <a:t> LI-BIRD. Middle and right: © CGIAR Research Program on Water, Land and Ecosystems</a:t>
            </a:r>
            <a:endParaRPr lang="en-GB" sz="900" dirty="0"/>
          </a:p>
        </p:txBody>
      </p:sp>
    </p:spTree>
    <p:extLst>
      <p:ext uri="{BB962C8B-B14F-4D97-AF65-F5344CB8AC3E}">
        <p14:creationId xmlns:p14="http://schemas.microsoft.com/office/powerpoint/2010/main" val="42598433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8">
            <a:extLst>
              <a:ext uri="{FF2B5EF4-FFF2-40B4-BE49-F238E27FC236}">
                <a16:creationId xmlns:a16="http://schemas.microsoft.com/office/drawing/2014/main" id="{95723183-544D-6721-504E-FEBB6ECD01ED}"/>
              </a:ext>
            </a:extLst>
          </p:cNvPr>
          <p:cNvGrpSpPr/>
          <p:nvPr/>
        </p:nvGrpSpPr>
        <p:grpSpPr>
          <a:xfrm>
            <a:off x="696371" y="473584"/>
            <a:ext cx="7751258" cy="4196332"/>
            <a:chOff x="882349" y="464244"/>
            <a:chExt cx="7751258" cy="4196332"/>
          </a:xfrm>
        </p:grpSpPr>
        <p:cxnSp>
          <p:nvCxnSpPr>
            <p:cNvPr id="325" name="Straight Connector 324">
              <a:extLst>
                <a:ext uri="{FF2B5EF4-FFF2-40B4-BE49-F238E27FC236}">
                  <a16:creationId xmlns:a16="http://schemas.microsoft.com/office/drawing/2014/main" id="{01F1E4DD-7E33-8F05-D116-531E05CE3735}"/>
                </a:ext>
              </a:extLst>
            </p:cNvPr>
            <p:cNvCxnSpPr>
              <a:cxnSpLocks/>
            </p:cNvCxnSpPr>
            <p:nvPr/>
          </p:nvCxnSpPr>
          <p:spPr>
            <a:xfrm>
              <a:off x="6447053" y="1325903"/>
              <a:ext cx="179842" cy="257040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0E3A929-9629-73EC-4615-DD1100912151}"/>
                </a:ext>
              </a:extLst>
            </p:cNvPr>
            <p:cNvCxnSpPr>
              <a:cxnSpLocks/>
            </p:cNvCxnSpPr>
            <p:nvPr/>
          </p:nvCxnSpPr>
          <p:spPr>
            <a:xfrm>
              <a:off x="5960468" y="2698533"/>
              <a:ext cx="1611098" cy="1007924"/>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F08DCE9-F08B-02E3-C540-4C2E63BDED37}"/>
                </a:ext>
              </a:extLst>
            </p:cNvPr>
            <p:cNvCxnSpPr>
              <a:cxnSpLocks/>
            </p:cNvCxnSpPr>
            <p:nvPr/>
          </p:nvCxnSpPr>
          <p:spPr>
            <a:xfrm>
              <a:off x="6557156" y="1024926"/>
              <a:ext cx="873320" cy="41402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CF9CAA7-77DD-8C54-990B-11EC6011405E}"/>
                </a:ext>
              </a:extLst>
            </p:cNvPr>
            <p:cNvCxnSpPr>
              <a:cxnSpLocks/>
            </p:cNvCxnSpPr>
            <p:nvPr/>
          </p:nvCxnSpPr>
          <p:spPr>
            <a:xfrm flipV="1">
              <a:off x="5514883" y="1290481"/>
              <a:ext cx="641045" cy="946319"/>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9D2B65-72CE-0C38-6839-DEC37E09E2E8}"/>
                </a:ext>
              </a:extLst>
            </p:cNvPr>
            <p:cNvCxnSpPr>
              <a:cxnSpLocks/>
              <a:stCxn id="88" idx="0"/>
            </p:cNvCxnSpPr>
            <p:nvPr/>
          </p:nvCxnSpPr>
          <p:spPr>
            <a:xfrm flipV="1">
              <a:off x="2186066" y="1139908"/>
              <a:ext cx="1611031" cy="2598982"/>
            </a:xfrm>
            <a:prstGeom prst="line">
              <a:avLst/>
            </a:prstGeom>
            <a:ln>
              <a:solidFill>
                <a:srgbClr val="578178">
                  <a:alpha val="57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821967-D59A-52DC-6E6B-E22844329EDD}"/>
                </a:ext>
              </a:extLst>
            </p:cNvPr>
            <p:cNvCxnSpPr>
              <a:cxnSpLocks/>
            </p:cNvCxnSpPr>
            <p:nvPr/>
          </p:nvCxnSpPr>
          <p:spPr>
            <a:xfrm flipV="1">
              <a:off x="1559878" y="1010307"/>
              <a:ext cx="2053769" cy="148124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0A71FBB-F608-8FAD-7FC5-ECDABF66ED9F}"/>
                </a:ext>
              </a:extLst>
            </p:cNvPr>
            <p:cNvCxnSpPr>
              <a:cxnSpLocks/>
              <a:stCxn id="3" idx="7"/>
            </p:cNvCxnSpPr>
            <p:nvPr/>
          </p:nvCxnSpPr>
          <p:spPr>
            <a:xfrm flipV="1">
              <a:off x="2036274" y="980364"/>
              <a:ext cx="322265" cy="2676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9F5B10A-357C-A23B-F68E-971FDF4C4D43}"/>
                </a:ext>
              </a:extLst>
            </p:cNvPr>
            <p:cNvCxnSpPr>
              <a:cxnSpLocks/>
              <a:stCxn id="13" idx="1"/>
            </p:cNvCxnSpPr>
            <p:nvPr/>
          </p:nvCxnSpPr>
          <p:spPr>
            <a:xfrm flipH="1" flipV="1">
              <a:off x="2620009" y="1044025"/>
              <a:ext cx="1482349" cy="1359846"/>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675B85-1530-42CF-BAF2-2D8BFC068107}"/>
                </a:ext>
              </a:extLst>
            </p:cNvPr>
            <p:cNvCxnSpPr>
              <a:cxnSpLocks/>
              <a:endCxn id="52" idx="3"/>
            </p:cNvCxnSpPr>
            <p:nvPr/>
          </p:nvCxnSpPr>
          <p:spPr>
            <a:xfrm flipV="1">
              <a:off x="2306222" y="1338578"/>
              <a:ext cx="2274935" cy="2298075"/>
            </a:xfrm>
            <a:prstGeom prst="line">
              <a:avLst/>
            </a:prstGeom>
            <a:ln>
              <a:solidFill>
                <a:srgbClr val="578178">
                  <a:alpha val="57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4861D8F-7248-D643-9F4D-1D0931DE6491}"/>
                </a:ext>
              </a:extLst>
            </p:cNvPr>
            <p:cNvCxnSpPr>
              <a:cxnSpLocks/>
            </p:cNvCxnSpPr>
            <p:nvPr/>
          </p:nvCxnSpPr>
          <p:spPr>
            <a:xfrm flipV="1">
              <a:off x="2432649" y="1620565"/>
              <a:ext cx="4936393" cy="2247926"/>
            </a:xfrm>
            <a:prstGeom prst="line">
              <a:avLst/>
            </a:prstGeom>
            <a:ln>
              <a:solidFill>
                <a:srgbClr val="578178">
                  <a:alpha val="57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D66A98F-CFF4-5073-C10C-554BE69C1BCD}"/>
                </a:ext>
              </a:extLst>
            </p:cNvPr>
            <p:cNvCxnSpPr>
              <a:cxnSpLocks/>
            </p:cNvCxnSpPr>
            <p:nvPr/>
          </p:nvCxnSpPr>
          <p:spPr>
            <a:xfrm flipV="1">
              <a:off x="2306222" y="1111126"/>
              <a:ext cx="3825122" cy="2627764"/>
            </a:xfrm>
            <a:prstGeom prst="line">
              <a:avLst/>
            </a:prstGeom>
            <a:ln>
              <a:solidFill>
                <a:srgbClr val="578178">
                  <a:alpha val="57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1FA964-E9FE-2525-7514-9B60026D07AF}"/>
                </a:ext>
              </a:extLst>
            </p:cNvPr>
            <p:cNvCxnSpPr>
              <a:cxnSpLocks/>
            </p:cNvCxnSpPr>
            <p:nvPr/>
          </p:nvCxnSpPr>
          <p:spPr>
            <a:xfrm flipV="1">
              <a:off x="5071180" y="1046693"/>
              <a:ext cx="1072255" cy="1970"/>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B42E59-593D-0A83-34E5-F1EEB8736951}"/>
                </a:ext>
              </a:extLst>
            </p:cNvPr>
            <p:cNvCxnSpPr>
              <a:cxnSpLocks/>
            </p:cNvCxnSpPr>
            <p:nvPr/>
          </p:nvCxnSpPr>
          <p:spPr>
            <a:xfrm>
              <a:off x="1377503" y="2572977"/>
              <a:ext cx="2419594" cy="0"/>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D64A95-A9B3-22DF-6E14-AD13CFEF952A}"/>
                </a:ext>
              </a:extLst>
            </p:cNvPr>
            <p:cNvCxnSpPr>
              <a:cxnSpLocks/>
            </p:cNvCxnSpPr>
            <p:nvPr/>
          </p:nvCxnSpPr>
          <p:spPr>
            <a:xfrm flipV="1">
              <a:off x="2399516" y="2912793"/>
              <a:ext cx="1559060" cy="842496"/>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792379E-D423-85A4-AD4E-F63B5CA8D73B}"/>
                </a:ext>
              </a:extLst>
            </p:cNvPr>
            <p:cNvCxnSpPr>
              <a:cxnSpLocks/>
            </p:cNvCxnSpPr>
            <p:nvPr/>
          </p:nvCxnSpPr>
          <p:spPr>
            <a:xfrm flipH="1" flipV="1">
              <a:off x="5164234" y="3031410"/>
              <a:ext cx="218772" cy="625205"/>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E71EE1-E402-3933-CF8A-BAAE10949CF1}"/>
                </a:ext>
              </a:extLst>
            </p:cNvPr>
            <p:cNvCxnSpPr>
              <a:cxnSpLocks/>
            </p:cNvCxnSpPr>
            <p:nvPr/>
          </p:nvCxnSpPr>
          <p:spPr>
            <a:xfrm flipV="1">
              <a:off x="4089114" y="3011894"/>
              <a:ext cx="189485" cy="916268"/>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E877706-B88F-3FA9-C716-F1D6CB5B905A}"/>
                </a:ext>
              </a:extLst>
            </p:cNvPr>
            <p:cNvCxnSpPr>
              <a:cxnSpLocks/>
            </p:cNvCxnSpPr>
            <p:nvPr/>
          </p:nvCxnSpPr>
          <p:spPr>
            <a:xfrm flipH="1" flipV="1">
              <a:off x="3940604" y="1169434"/>
              <a:ext cx="277114" cy="1115231"/>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E76427E-D72B-7CEB-72B3-8ED226478885}"/>
                </a:ext>
              </a:extLst>
            </p:cNvPr>
            <p:cNvCxnSpPr>
              <a:cxnSpLocks/>
              <a:stCxn id="198" idx="7"/>
              <a:endCxn id="111" idx="3"/>
            </p:cNvCxnSpPr>
            <p:nvPr/>
          </p:nvCxnSpPr>
          <p:spPr>
            <a:xfrm flipV="1">
              <a:off x="4244556" y="1814179"/>
              <a:ext cx="3177413" cy="21456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4A7E9E1-9AA9-980B-1FE7-F7F907800E3D}"/>
                </a:ext>
              </a:extLst>
            </p:cNvPr>
            <p:cNvCxnSpPr>
              <a:cxnSpLocks/>
            </p:cNvCxnSpPr>
            <p:nvPr/>
          </p:nvCxnSpPr>
          <p:spPr>
            <a:xfrm>
              <a:off x="5775057" y="2811133"/>
              <a:ext cx="772700" cy="1168934"/>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1DF41A-31C3-A06F-29FC-D7BC6283C993}"/>
                </a:ext>
              </a:extLst>
            </p:cNvPr>
            <p:cNvCxnSpPr>
              <a:cxnSpLocks/>
            </p:cNvCxnSpPr>
            <p:nvPr/>
          </p:nvCxnSpPr>
          <p:spPr>
            <a:xfrm flipV="1">
              <a:off x="6017045" y="1719613"/>
              <a:ext cx="1396135" cy="723408"/>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60DA10-2512-E1BB-2A03-14C580DB3D90}"/>
                </a:ext>
              </a:extLst>
            </p:cNvPr>
            <p:cNvCxnSpPr>
              <a:cxnSpLocks/>
              <a:endCxn id="52" idx="4"/>
            </p:cNvCxnSpPr>
            <p:nvPr/>
          </p:nvCxnSpPr>
          <p:spPr>
            <a:xfrm flipH="1" flipV="1">
              <a:off x="4854029" y="1451605"/>
              <a:ext cx="31976" cy="799266"/>
            </a:xfrm>
            <a:prstGeom prst="line">
              <a:avLst/>
            </a:prstGeom>
            <a:ln>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9268973-A2F1-B159-33BD-898D3F45C10A}"/>
                </a:ext>
              </a:extLst>
            </p:cNvPr>
            <p:cNvCxnSpPr>
              <a:cxnSpLocks/>
            </p:cNvCxnSpPr>
            <p:nvPr/>
          </p:nvCxnSpPr>
          <p:spPr>
            <a:xfrm flipV="1">
              <a:off x="4242927" y="4371872"/>
              <a:ext cx="2300254" cy="14860"/>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98D9EBF-B924-935A-7514-76C643A8D5EF}"/>
                </a:ext>
              </a:extLst>
            </p:cNvPr>
            <p:cNvCxnSpPr>
              <a:cxnSpLocks/>
              <a:stCxn id="157" idx="0"/>
            </p:cNvCxnSpPr>
            <p:nvPr/>
          </p:nvCxnSpPr>
          <p:spPr>
            <a:xfrm flipH="1" flipV="1">
              <a:off x="7608975" y="1833600"/>
              <a:ext cx="207401" cy="1837944"/>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A2C9C78-359F-94EC-485D-E96A20D80F35}"/>
                </a:ext>
              </a:extLst>
            </p:cNvPr>
            <p:cNvCxnSpPr>
              <a:cxnSpLocks/>
            </p:cNvCxnSpPr>
            <p:nvPr/>
          </p:nvCxnSpPr>
          <p:spPr>
            <a:xfrm flipH="1" flipV="1">
              <a:off x="1349012" y="2866315"/>
              <a:ext cx="642182" cy="981465"/>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82F3782-F6DE-920A-7891-8E7D40D223E6}"/>
                </a:ext>
              </a:extLst>
            </p:cNvPr>
            <p:cNvCxnSpPr>
              <a:cxnSpLocks/>
            </p:cNvCxnSpPr>
            <p:nvPr/>
          </p:nvCxnSpPr>
          <p:spPr>
            <a:xfrm flipH="1" flipV="1">
              <a:off x="1614544" y="2764760"/>
              <a:ext cx="5907156" cy="1008655"/>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8B42231-2C5C-0A98-2B09-2CC692BCBE50}"/>
                </a:ext>
              </a:extLst>
            </p:cNvPr>
            <p:cNvCxnSpPr>
              <a:cxnSpLocks/>
            </p:cNvCxnSpPr>
            <p:nvPr/>
          </p:nvCxnSpPr>
          <p:spPr>
            <a:xfrm>
              <a:off x="5647371" y="3772684"/>
              <a:ext cx="1874329" cy="93982"/>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3DE2DA9-FD0A-72FA-089E-1B34D269AE62}"/>
                </a:ext>
              </a:extLst>
            </p:cNvPr>
            <p:cNvCxnSpPr>
              <a:cxnSpLocks/>
            </p:cNvCxnSpPr>
            <p:nvPr/>
          </p:nvCxnSpPr>
          <p:spPr>
            <a:xfrm flipH="1">
              <a:off x="4258366" y="4003309"/>
              <a:ext cx="906565" cy="144687"/>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2CE9F5-217E-39EB-E230-CEBE779D22CF}"/>
                </a:ext>
              </a:extLst>
            </p:cNvPr>
            <p:cNvCxnSpPr>
              <a:cxnSpLocks/>
            </p:cNvCxnSpPr>
            <p:nvPr/>
          </p:nvCxnSpPr>
          <p:spPr>
            <a:xfrm>
              <a:off x="2036274" y="1507151"/>
              <a:ext cx="5485426" cy="7373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AA5B36D-B7FF-3BBC-CDAB-CD38BF0056EF}"/>
                </a:ext>
              </a:extLst>
            </p:cNvPr>
            <p:cNvCxnSpPr>
              <a:cxnSpLocks/>
            </p:cNvCxnSpPr>
            <p:nvPr/>
          </p:nvCxnSpPr>
          <p:spPr>
            <a:xfrm>
              <a:off x="2423276" y="4045531"/>
              <a:ext cx="1299044" cy="217024"/>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57672B-7F28-8339-828E-75187CBCB1A3}"/>
                </a:ext>
              </a:extLst>
            </p:cNvPr>
            <p:cNvCxnSpPr>
              <a:cxnSpLocks/>
            </p:cNvCxnSpPr>
            <p:nvPr/>
          </p:nvCxnSpPr>
          <p:spPr>
            <a:xfrm flipV="1">
              <a:off x="6984907" y="3980067"/>
              <a:ext cx="515462" cy="167929"/>
            </a:xfrm>
            <a:prstGeom prst="line">
              <a:avLst/>
            </a:prstGeom>
            <a:ln>
              <a:solidFill>
                <a:srgbClr val="578178"/>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692A709-6874-B5D8-7384-A9BB0652F362}"/>
                </a:ext>
              </a:extLst>
            </p:cNvPr>
            <p:cNvGrpSpPr/>
            <p:nvPr/>
          </p:nvGrpSpPr>
          <p:grpSpPr>
            <a:xfrm>
              <a:off x="1296991" y="1134967"/>
              <a:ext cx="903798" cy="771798"/>
              <a:chOff x="849492" y="300490"/>
              <a:chExt cx="1070789" cy="914400"/>
            </a:xfrm>
          </p:grpSpPr>
          <p:sp>
            <p:nvSpPr>
              <p:cNvPr id="3" name="Oval 2">
                <a:extLst>
                  <a:ext uri="{FF2B5EF4-FFF2-40B4-BE49-F238E27FC236}">
                    <a16:creationId xmlns:a16="http://schemas.microsoft.com/office/drawing/2014/main" id="{11BF523B-10E8-1EAD-D456-268212E2B93D}"/>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5" name="TextBox 4">
                <a:extLst>
                  <a:ext uri="{FF2B5EF4-FFF2-40B4-BE49-F238E27FC236}">
                    <a16:creationId xmlns:a16="http://schemas.microsoft.com/office/drawing/2014/main" id="{46B4C4E2-519F-EF06-F930-7011529691F2}"/>
                  </a:ext>
                </a:extLst>
              </p:cNvPr>
              <p:cNvSpPr txBox="1"/>
              <p:nvPr/>
            </p:nvSpPr>
            <p:spPr>
              <a:xfrm>
                <a:off x="849492" y="608329"/>
                <a:ext cx="1070789"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Occupation</a:t>
                </a:r>
              </a:p>
            </p:txBody>
          </p:sp>
        </p:grpSp>
        <p:grpSp>
          <p:nvGrpSpPr>
            <p:cNvPr id="50" name="Group 49">
              <a:extLst>
                <a:ext uri="{FF2B5EF4-FFF2-40B4-BE49-F238E27FC236}">
                  <a16:creationId xmlns:a16="http://schemas.microsoft.com/office/drawing/2014/main" id="{E94A876F-34D9-B7C5-C2F6-2CB169E94D56}"/>
                </a:ext>
              </a:extLst>
            </p:cNvPr>
            <p:cNvGrpSpPr/>
            <p:nvPr/>
          </p:nvGrpSpPr>
          <p:grpSpPr>
            <a:xfrm>
              <a:off x="4442922" y="679807"/>
              <a:ext cx="822215" cy="771798"/>
              <a:chOff x="915014" y="300490"/>
              <a:chExt cx="974132" cy="914400"/>
            </a:xfrm>
          </p:grpSpPr>
          <p:sp>
            <p:nvSpPr>
              <p:cNvPr id="52" name="Oval 51">
                <a:extLst>
                  <a:ext uri="{FF2B5EF4-FFF2-40B4-BE49-F238E27FC236}">
                    <a16:creationId xmlns:a16="http://schemas.microsoft.com/office/drawing/2014/main" id="{EF04B295-0A76-8A16-5AAC-E57335ED3EB9}"/>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54" name="TextBox 53">
                <a:extLst>
                  <a:ext uri="{FF2B5EF4-FFF2-40B4-BE49-F238E27FC236}">
                    <a16:creationId xmlns:a16="http://schemas.microsoft.com/office/drawing/2014/main" id="{00118D3F-A2F6-7BBD-448A-68EF51BA9436}"/>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Ethnicity</a:t>
                </a:r>
              </a:p>
            </p:txBody>
          </p:sp>
        </p:grpSp>
        <p:grpSp>
          <p:nvGrpSpPr>
            <p:cNvPr id="67" name="Group 66">
              <a:extLst>
                <a:ext uri="{FF2B5EF4-FFF2-40B4-BE49-F238E27FC236}">
                  <a16:creationId xmlns:a16="http://schemas.microsoft.com/office/drawing/2014/main" id="{94F2438B-EBAE-526E-75A8-05F0F71BC3F9}"/>
                </a:ext>
              </a:extLst>
            </p:cNvPr>
            <p:cNvGrpSpPr/>
            <p:nvPr/>
          </p:nvGrpSpPr>
          <p:grpSpPr>
            <a:xfrm>
              <a:off x="882349" y="2215278"/>
              <a:ext cx="822215" cy="771798"/>
              <a:chOff x="915014" y="300490"/>
              <a:chExt cx="974132" cy="914400"/>
            </a:xfrm>
          </p:grpSpPr>
          <p:sp>
            <p:nvSpPr>
              <p:cNvPr id="70" name="Oval 69">
                <a:extLst>
                  <a:ext uri="{FF2B5EF4-FFF2-40B4-BE49-F238E27FC236}">
                    <a16:creationId xmlns:a16="http://schemas.microsoft.com/office/drawing/2014/main" id="{CB9CED55-024F-ABD0-EA51-72C61E3EF188}"/>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73" name="TextBox 72">
                <a:extLst>
                  <a:ext uri="{FF2B5EF4-FFF2-40B4-BE49-F238E27FC236}">
                    <a16:creationId xmlns:a16="http://schemas.microsoft.com/office/drawing/2014/main" id="{4CDD66FB-7D41-B701-E254-3FD8F424CC93}"/>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Culture</a:t>
                </a:r>
              </a:p>
            </p:txBody>
          </p:sp>
        </p:grpSp>
        <p:grpSp>
          <p:nvGrpSpPr>
            <p:cNvPr id="84" name="Group 83">
              <a:extLst>
                <a:ext uri="{FF2B5EF4-FFF2-40B4-BE49-F238E27FC236}">
                  <a16:creationId xmlns:a16="http://schemas.microsoft.com/office/drawing/2014/main" id="{8EEF5E38-B5E3-332A-E95D-0B8F0AD9E692}"/>
                </a:ext>
              </a:extLst>
            </p:cNvPr>
            <p:cNvGrpSpPr/>
            <p:nvPr/>
          </p:nvGrpSpPr>
          <p:grpSpPr>
            <a:xfrm>
              <a:off x="1774958" y="3596533"/>
              <a:ext cx="822215" cy="771798"/>
              <a:chOff x="934003" y="300490"/>
              <a:chExt cx="974132" cy="914400"/>
            </a:xfrm>
          </p:grpSpPr>
          <p:sp>
            <p:nvSpPr>
              <p:cNvPr id="86" name="Oval 85">
                <a:extLst>
                  <a:ext uri="{FF2B5EF4-FFF2-40B4-BE49-F238E27FC236}">
                    <a16:creationId xmlns:a16="http://schemas.microsoft.com/office/drawing/2014/main" id="{49CB6DA6-C50F-7274-5087-9751FF357B32}"/>
                  </a:ext>
                </a:extLst>
              </p:cNvPr>
              <p:cNvSpPr/>
              <p:nvPr/>
            </p:nvSpPr>
            <p:spPr>
              <a:xfrm>
                <a:off x="963869"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bg1"/>
                  </a:solidFill>
                </a:endParaRPr>
              </a:p>
            </p:txBody>
          </p:sp>
          <p:sp>
            <p:nvSpPr>
              <p:cNvPr id="88" name="TextBox 87">
                <a:extLst>
                  <a:ext uri="{FF2B5EF4-FFF2-40B4-BE49-F238E27FC236}">
                    <a16:creationId xmlns:a16="http://schemas.microsoft.com/office/drawing/2014/main" id="{E7BD0CA4-4DF3-81F8-8588-CA82D63BC135}"/>
                  </a:ext>
                </a:extLst>
              </p:cNvPr>
              <p:cNvSpPr txBox="1"/>
              <p:nvPr/>
            </p:nvSpPr>
            <p:spPr>
              <a:xfrm>
                <a:off x="934003" y="469150"/>
                <a:ext cx="974132" cy="683706"/>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Land ownership status</a:t>
                </a:r>
              </a:p>
            </p:txBody>
          </p:sp>
        </p:grpSp>
        <p:grpSp>
          <p:nvGrpSpPr>
            <p:cNvPr id="104" name="Group 103">
              <a:extLst>
                <a:ext uri="{FF2B5EF4-FFF2-40B4-BE49-F238E27FC236}">
                  <a16:creationId xmlns:a16="http://schemas.microsoft.com/office/drawing/2014/main" id="{A2154FA8-0F9D-39C2-A959-68EBC42CF48B}"/>
                </a:ext>
              </a:extLst>
            </p:cNvPr>
            <p:cNvGrpSpPr/>
            <p:nvPr/>
          </p:nvGrpSpPr>
          <p:grpSpPr>
            <a:xfrm>
              <a:off x="5898606" y="681716"/>
              <a:ext cx="822215" cy="771798"/>
              <a:chOff x="915014" y="300490"/>
              <a:chExt cx="974132" cy="914400"/>
            </a:xfrm>
          </p:grpSpPr>
          <p:sp>
            <p:nvSpPr>
              <p:cNvPr id="105" name="Oval 104">
                <a:extLst>
                  <a:ext uri="{FF2B5EF4-FFF2-40B4-BE49-F238E27FC236}">
                    <a16:creationId xmlns:a16="http://schemas.microsoft.com/office/drawing/2014/main" id="{56FA7E9E-0445-ECFB-F91A-8AB0BEEA03DC}"/>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6" name="TextBox 105">
                <a:extLst>
                  <a:ext uri="{FF2B5EF4-FFF2-40B4-BE49-F238E27FC236}">
                    <a16:creationId xmlns:a16="http://schemas.microsoft.com/office/drawing/2014/main" id="{C59E9EF9-66B0-60D2-50C1-124DAED14155}"/>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dirty="0">
                    <a:solidFill>
                      <a:schemeClr val="bg1"/>
                    </a:solidFill>
                    <a:latin typeface="Calibri" panose="020F0502020204030204" pitchFamily="34" charset="0"/>
                    <a:cs typeface="Calibri" panose="020F0502020204030204" pitchFamily="34" charset="0"/>
                  </a:rPr>
                  <a:t>Caste</a:t>
                </a:r>
              </a:p>
            </p:txBody>
          </p:sp>
        </p:grpSp>
        <p:grpSp>
          <p:nvGrpSpPr>
            <p:cNvPr id="110" name="Group 109">
              <a:extLst>
                <a:ext uri="{FF2B5EF4-FFF2-40B4-BE49-F238E27FC236}">
                  <a16:creationId xmlns:a16="http://schemas.microsoft.com/office/drawing/2014/main" id="{82A0CFED-66DF-215D-359B-C2D97FDAA461}"/>
                </a:ext>
              </a:extLst>
            </p:cNvPr>
            <p:cNvGrpSpPr/>
            <p:nvPr/>
          </p:nvGrpSpPr>
          <p:grpSpPr>
            <a:xfrm>
              <a:off x="7242344" y="1155408"/>
              <a:ext cx="904995" cy="771798"/>
              <a:chOff x="875419" y="300490"/>
              <a:chExt cx="1072207" cy="914400"/>
            </a:xfrm>
          </p:grpSpPr>
          <p:sp>
            <p:nvSpPr>
              <p:cNvPr id="111" name="Oval 110">
                <a:extLst>
                  <a:ext uri="{FF2B5EF4-FFF2-40B4-BE49-F238E27FC236}">
                    <a16:creationId xmlns:a16="http://schemas.microsoft.com/office/drawing/2014/main" id="{38B15686-50AC-97DB-F276-3D30238284A0}"/>
                  </a:ext>
                </a:extLst>
              </p:cNvPr>
              <p:cNvSpPr/>
              <p:nvPr/>
            </p:nvSpPr>
            <p:spPr>
              <a:xfrm>
                <a:off x="954322"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12" name="TextBox 111">
                <a:extLst>
                  <a:ext uri="{FF2B5EF4-FFF2-40B4-BE49-F238E27FC236}">
                    <a16:creationId xmlns:a16="http://schemas.microsoft.com/office/drawing/2014/main" id="{D56738ED-3F5F-4FB2-606F-3F221B81C92F}"/>
                  </a:ext>
                </a:extLst>
              </p:cNvPr>
              <p:cNvSpPr txBox="1"/>
              <p:nvPr/>
            </p:nvSpPr>
            <p:spPr>
              <a:xfrm>
                <a:off x="875419" y="511556"/>
                <a:ext cx="1072207" cy="492268"/>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Community standing</a:t>
                </a:r>
              </a:p>
            </p:txBody>
          </p:sp>
        </p:grpSp>
        <p:sp>
          <p:nvSpPr>
            <p:cNvPr id="129" name="TextBox 128">
              <a:extLst>
                <a:ext uri="{FF2B5EF4-FFF2-40B4-BE49-F238E27FC236}">
                  <a16:creationId xmlns:a16="http://schemas.microsoft.com/office/drawing/2014/main" id="{C616F312-14C0-FA8E-D481-C5B4355067FB}"/>
                </a:ext>
              </a:extLst>
            </p:cNvPr>
            <p:cNvSpPr txBox="1"/>
            <p:nvPr/>
          </p:nvSpPr>
          <p:spPr>
            <a:xfrm>
              <a:off x="7811392" y="2477402"/>
              <a:ext cx="822215" cy="253916"/>
            </a:xfrm>
            <a:prstGeom prst="rect">
              <a:avLst/>
            </a:prstGeom>
            <a:noFill/>
            <a:ln>
              <a:noFill/>
            </a:ln>
          </p:spPr>
          <p:txBody>
            <a:bodyPr wrap="square" rtlCol="0">
              <a:spAutoFit/>
            </a:bodyPr>
            <a:lstStyle/>
            <a:p>
              <a:pPr algn="ctr"/>
              <a:r>
                <a:rPr lang="en-GB" sz="1050" dirty="0">
                  <a:solidFill>
                    <a:schemeClr val="bg1"/>
                  </a:solidFill>
                  <a:latin typeface="Calibri" panose="020F0502020204030204" pitchFamily="34" charset="0"/>
                  <a:cs typeface="Calibri" panose="020F0502020204030204" pitchFamily="34" charset="0"/>
                </a:rPr>
                <a:t>Caste</a:t>
              </a:r>
            </a:p>
          </p:txBody>
        </p:sp>
        <p:grpSp>
          <p:nvGrpSpPr>
            <p:cNvPr id="155" name="Group 154">
              <a:extLst>
                <a:ext uri="{FF2B5EF4-FFF2-40B4-BE49-F238E27FC236}">
                  <a16:creationId xmlns:a16="http://schemas.microsoft.com/office/drawing/2014/main" id="{9E4128D1-D1A2-A0A2-DCAD-BC985BCB1969}"/>
                </a:ext>
              </a:extLst>
            </p:cNvPr>
            <p:cNvGrpSpPr/>
            <p:nvPr/>
          </p:nvGrpSpPr>
          <p:grpSpPr>
            <a:xfrm>
              <a:off x="7405268" y="3449942"/>
              <a:ext cx="822215" cy="771798"/>
              <a:chOff x="915013" y="254420"/>
              <a:chExt cx="974132" cy="914400"/>
            </a:xfrm>
          </p:grpSpPr>
          <p:sp>
            <p:nvSpPr>
              <p:cNvPr id="156" name="Oval 155">
                <a:extLst>
                  <a:ext uri="{FF2B5EF4-FFF2-40B4-BE49-F238E27FC236}">
                    <a16:creationId xmlns:a16="http://schemas.microsoft.com/office/drawing/2014/main" id="{0CA2577B-F1B7-4E26-5663-A7B5C7BDBAF4}"/>
                  </a:ext>
                </a:extLst>
              </p:cNvPr>
              <p:cNvSpPr/>
              <p:nvPr/>
            </p:nvSpPr>
            <p:spPr>
              <a:xfrm>
                <a:off x="944246" y="25442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57" name="TextBox 156">
                <a:extLst>
                  <a:ext uri="{FF2B5EF4-FFF2-40B4-BE49-F238E27FC236}">
                    <a16:creationId xmlns:a16="http://schemas.microsoft.com/office/drawing/2014/main" id="{359FB1B1-0265-2164-E7A2-6322AF3C7DB6}"/>
                  </a:ext>
                </a:extLst>
              </p:cNvPr>
              <p:cNvSpPr txBox="1"/>
              <p:nvPr/>
            </p:nvSpPr>
            <p:spPr>
              <a:xfrm>
                <a:off x="915013" y="516966"/>
                <a:ext cx="974132" cy="492268"/>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Marital status</a:t>
                </a:r>
              </a:p>
            </p:txBody>
          </p:sp>
        </p:grpSp>
        <p:grpSp>
          <p:nvGrpSpPr>
            <p:cNvPr id="163" name="Group 162">
              <a:extLst>
                <a:ext uri="{FF2B5EF4-FFF2-40B4-BE49-F238E27FC236}">
                  <a16:creationId xmlns:a16="http://schemas.microsoft.com/office/drawing/2014/main" id="{1F102A67-DB77-F222-9DE3-BCB03D66C15C}"/>
                </a:ext>
              </a:extLst>
            </p:cNvPr>
            <p:cNvGrpSpPr/>
            <p:nvPr/>
          </p:nvGrpSpPr>
          <p:grpSpPr>
            <a:xfrm>
              <a:off x="6236020" y="3888778"/>
              <a:ext cx="822215" cy="771798"/>
              <a:chOff x="915014" y="300490"/>
              <a:chExt cx="974132" cy="914400"/>
            </a:xfrm>
          </p:grpSpPr>
          <p:sp>
            <p:nvSpPr>
              <p:cNvPr id="164" name="Oval 163">
                <a:extLst>
                  <a:ext uri="{FF2B5EF4-FFF2-40B4-BE49-F238E27FC236}">
                    <a16:creationId xmlns:a16="http://schemas.microsoft.com/office/drawing/2014/main" id="{58D37F04-E5A6-4660-D44D-114C0DF8A538}"/>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65" name="TextBox 164">
                <a:extLst>
                  <a:ext uri="{FF2B5EF4-FFF2-40B4-BE49-F238E27FC236}">
                    <a16:creationId xmlns:a16="http://schemas.microsoft.com/office/drawing/2014/main" id="{CAA39781-3ED4-BDAB-6D21-D6DB71A5EF5A}"/>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Wealth</a:t>
                </a:r>
              </a:p>
            </p:txBody>
          </p:sp>
        </p:grpSp>
        <p:grpSp>
          <p:nvGrpSpPr>
            <p:cNvPr id="180" name="Group 179">
              <a:extLst>
                <a:ext uri="{FF2B5EF4-FFF2-40B4-BE49-F238E27FC236}">
                  <a16:creationId xmlns:a16="http://schemas.microsoft.com/office/drawing/2014/main" id="{C5D2328E-80D2-92C6-3E8A-60B07B48A89A}"/>
                </a:ext>
              </a:extLst>
            </p:cNvPr>
            <p:cNvGrpSpPr/>
            <p:nvPr/>
          </p:nvGrpSpPr>
          <p:grpSpPr>
            <a:xfrm>
              <a:off x="3420712" y="506957"/>
              <a:ext cx="822215" cy="771798"/>
              <a:chOff x="915014" y="300490"/>
              <a:chExt cx="974132" cy="914400"/>
            </a:xfrm>
          </p:grpSpPr>
          <p:sp>
            <p:nvSpPr>
              <p:cNvPr id="181" name="Oval 180">
                <a:extLst>
                  <a:ext uri="{FF2B5EF4-FFF2-40B4-BE49-F238E27FC236}">
                    <a16:creationId xmlns:a16="http://schemas.microsoft.com/office/drawing/2014/main" id="{F6C3C8AE-DCBA-CEBF-E181-FB7B7261FDF2}"/>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82" name="TextBox 181">
                <a:extLst>
                  <a:ext uri="{FF2B5EF4-FFF2-40B4-BE49-F238E27FC236}">
                    <a16:creationId xmlns:a16="http://schemas.microsoft.com/office/drawing/2014/main" id="{5EB9D866-6672-2050-091C-762ACAD79B62}"/>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Location</a:t>
                </a:r>
              </a:p>
            </p:txBody>
          </p:sp>
        </p:grpSp>
        <p:grpSp>
          <p:nvGrpSpPr>
            <p:cNvPr id="183" name="Group 182">
              <a:extLst>
                <a:ext uri="{FF2B5EF4-FFF2-40B4-BE49-F238E27FC236}">
                  <a16:creationId xmlns:a16="http://schemas.microsoft.com/office/drawing/2014/main" id="{BD54CFA7-5503-C056-874F-035D049013AE}"/>
                </a:ext>
              </a:extLst>
            </p:cNvPr>
            <p:cNvGrpSpPr/>
            <p:nvPr/>
          </p:nvGrpSpPr>
          <p:grpSpPr>
            <a:xfrm>
              <a:off x="5016245" y="3531755"/>
              <a:ext cx="889208" cy="771798"/>
              <a:chOff x="873287" y="300490"/>
              <a:chExt cx="1053504" cy="914400"/>
            </a:xfrm>
          </p:grpSpPr>
          <p:sp>
            <p:nvSpPr>
              <p:cNvPr id="184" name="Oval 183">
                <a:extLst>
                  <a:ext uri="{FF2B5EF4-FFF2-40B4-BE49-F238E27FC236}">
                    <a16:creationId xmlns:a16="http://schemas.microsoft.com/office/drawing/2014/main" id="{01A908C8-94A1-E290-7D81-B716178C524E}"/>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85" name="TextBox 184">
                <a:extLst>
                  <a:ext uri="{FF2B5EF4-FFF2-40B4-BE49-F238E27FC236}">
                    <a16:creationId xmlns:a16="http://schemas.microsoft.com/office/drawing/2014/main" id="{39F5CC81-78D2-660B-D622-62DE01FD3153}"/>
                  </a:ext>
                </a:extLst>
              </p:cNvPr>
              <p:cNvSpPr txBox="1"/>
              <p:nvPr/>
            </p:nvSpPr>
            <p:spPr>
              <a:xfrm>
                <a:off x="873287" y="626839"/>
                <a:ext cx="1053504"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Parenthood</a:t>
                </a:r>
              </a:p>
            </p:txBody>
          </p:sp>
        </p:grpSp>
        <p:grpSp>
          <p:nvGrpSpPr>
            <p:cNvPr id="197" name="Group 196">
              <a:extLst>
                <a:ext uri="{FF2B5EF4-FFF2-40B4-BE49-F238E27FC236}">
                  <a16:creationId xmlns:a16="http://schemas.microsoft.com/office/drawing/2014/main" id="{067E6A63-CA71-BCA0-0BD4-BB724C6FC18C}"/>
                </a:ext>
              </a:extLst>
            </p:cNvPr>
            <p:cNvGrpSpPr/>
            <p:nvPr/>
          </p:nvGrpSpPr>
          <p:grpSpPr>
            <a:xfrm>
              <a:off x="3560577" y="3846753"/>
              <a:ext cx="822215" cy="771798"/>
              <a:chOff x="915014" y="300490"/>
              <a:chExt cx="974132" cy="914400"/>
            </a:xfrm>
          </p:grpSpPr>
          <p:sp>
            <p:nvSpPr>
              <p:cNvPr id="198" name="Oval 197">
                <a:extLst>
                  <a:ext uri="{FF2B5EF4-FFF2-40B4-BE49-F238E27FC236}">
                    <a16:creationId xmlns:a16="http://schemas.microsoft.com/office/drawing/2014/main" id="{48DA9E65-17CB-5189-11DE-93546647EDAE}"/>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99" name="TextBox 198">
                <a:extLst>
                  <a:ext uri="{FF2B5EF4-FFF2-40B4-BE49-F238E27FC236}">
                    <a16:creationId xmlns:a16="http://schemas.microsoft.com/office/drawing/2014/main" id="{1529CED6-4037-3124-9C64-A97402A8B91B}"/>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Age</a:t>
                </a:r>
              </a:p>
            </p:txBody>
          </p:sp>
        </p:grpSp>
        <p:grpSp>
          <p:nvGrpSpPr>
            <p:cNvPr id="215" name="Group 214">
              <a:extLst>
                <a:ext uri="{FF2B5EF4-FFF2-40B4-BE49-F238E27FC236}">
                  <a16:creationId xmlns:a16="http://schemas.microsoft.com/office/drawing/2014/main" id="{05B30EC1-5BEA-5A8C-9DDF-B1540538CC16}"/>
                </a:ext>
              </a:extLst>
            </p:cNvPr>
            <p:cNvGrpSpPr/>
            <p:nvPr/>
          </p:nvGrpSpPr>
          <p:grpSpPr>
            <a:xfrm>
              <a:off x="2145300" y="464244"/>
              <a:ext cx="822215" cy="771798"/>
              <a:chOff x="915014" y="300490"/>
              <a:chExt cx="974132" cy="914400"/>
            </a:xfrm>
          </p:grpSpPr>
          <p:sp>
            <p:nvSpPr>
              <p:cNvPr id="216" name="Oval 215">
                <a:extLst>
                  <a:ext uri="{FF2B5EF4-FFF2-40B4-BE49-F238E27FC236}">
                    <a16:creationId xmlns:a16="http://schemas.microsoft.com/office/drawing/2014/main" id="{1285A4FE-A9F0-DB37-D0A7-A728386D4A38}"/>
                  </a:ext>
                </a:extLst>
              </p:cNvPr>
              <p:cNvSpPr/>
              <p:nvPr/>
            </p:nvSpPr>
            <p:spPr>
              <a:xfrm>
                <a:off x="944880" y="300490"/>
                <a:ext cx="914400" cy="914400"/>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17" name="TextBox 216">
                <a:extLst>
                  <a:ext uri="{FF2B5EF4-FFF2-40B4-BE49-F238E27FC236}">
                    <a16:creationId xmlns:a16="http://schemas.microsoft.com/office/drawing/2014/main" id="{6170F64A-3D53-9245-4475-9666796C5B49}"/>
                  </a:ext>
                </a:extLst>
              </p:cNvPr>
              <p:cNvSpPr txBox="1"/>
              <p:nvPr/>
            </p:nvSpPr>
            <p:spPr>
              <a:xfrm>
                <a:off x="915014" y="619191"/>
                <a:ext cx="974132" cy="300831"/>
              </a:xfrm>
              <a:prstGeom prst="rect">
                <a:avLst/>
              </a:prstGeom>
              <a:noFill/>
              <a:ln>
                <a:noFill/>
              </a:ln>
            </p:spPr>
            <p:txBody>
              <a:bodyPr wrap="square" rtlCol="0">
                <a:spAutoFit/>
              </a:bodyPr>
              <a:lstStyle/>
              <a:p>
                <a:pPr algn="ctr"/>
                <a:r>
                  <a:rPr lang="en-GB" sz="1050">
                    <a:solidFill>
                      <a:schemeClr val="bg1"/>
                    </a:solidFill>
                    <a:latin typeface="Calibri" panose="020F0502020204030204" pitchFamily="34" charset="0"/>
                    <a:cs typeface="Calibri" panose="020F0502020204030204" pitchFamily="34" charset="0"/>
                  </a:rPr>
                  <a:t>Disability</a:t>
                </a:r>
              </a:p>
            </p:txBody>
          </p:sp>
        </p:grpSp>
      </p:grpSp>
      <p:sp>
        <p:nvSpPr>
          <p:cNvPr id="13" name="Oval 12">
            <a:extLst>
              <a:ext uri="{FF2B5EF4-FFF2-40B4-BE49-F238E27FC236}">
                <a16:creationId xmlns:a16="http://schemas.microsoft.com/office/drawing/2014/main" id="{87E5183B-8C60-0E23-AF46-CACE2E1DE1D9}"/>
              </a:ext>
            </a:extLst>
          </p:cNvPr>
          <p:cNvSpPr/>
          <p:nvPr/>
        </p:nvSpPr>
        <p:spPr>
          <a:xfrm>
            <a:off x="3661475" y="2294005"/>
            <a:ext cx="1740598" cy="813992"/>
          </a:xfrm>
          <a:prstGeom prst="ellipse">
            <a:avLst/>
          </a:prstGeom>
          <a:solidFill>
            <a:srgbClr val="79A853"/>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400" dirty="0"/>
              <a:t>Social inclusion</a:t>
            </a:r>
          </a:p>
        </p:txBody>
      </p:sp>
      <p:sp>
        <p:nvSpPr>
          <p:cNvPr id="12" name="Oval 11">
            <a:extLst>
              <a:ext uri="{FF2B5EF4-FFF2-40B4-BE49-F238E27FC236}">
                <a16:creationId xmlns:a16="http://schemas.microsoft.com/office/drawing/2014/main" id="{B0C3F25B-222D-3035-CAFE-398C2B552F57}"/>
              </a:ext>
            </a:extLst>
          </p:cNvPr>
          <p:cNvSpPr/>
          <p:nvPr/>
        </p:nvSpPr>
        <p:spPr>
          <a:xfrm>
            <a:off x="4864277" y="2123828"/>
            <a:ext cx="1114104" cy="602246"/>
          </a:xfrm>
          <a:prstGeom prst="ellipse">
            <a:avLst/>
          </a:prstGeom>
          <a:solidFill>
            <a:srgbClr val="E7A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Gender</a:t>
            </a:r>
          </a:p>
        </p:txBody>
      </p:sp>
    </p:spTree>
    <p:extLst>
      <p:ext uri="{BB962C8B-B14F-4D97-AF65-F5344CB8AC3E}">
        <p14:creationId xmlns:p14="http://schemas.microsoft.com/office/powerpoint/2010/main" val="8508114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2FBA3422-0930-4425-A5DA-19CBAD9D36F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5528944" y="576000"/>
            <a:ext cx="3490261" cy="2056988"/>
          </a:xfrm>
        </p:spPr>
      </p:pic>
      <p:pic>
        <p:nvPicPr>
          <p:cNvPr id="13" name="Picture Placeholder 12">
            <a:extLst>
              <a:ext uri="{FF2B5EF4-FFF2-40B4-BE49-F238E27FC236}">
                <a16:creationId xmlns:a16="http://schemas.microsoft.com/office/drawing/2014/main" id="{D9F6B80A-6FFC-4A37-9657-FC466397A5A1}"/>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p:blipFill>
        <p:spPr>
          <a:xfrm>
            <a:off x="5528944" y="2710274"/>
            <a:ext cx="3490261" cy="2056989"/>
          </a:xfrm>
        </p:spPr>
      </p:pic>
      <p:sp>
        <p:nvSpPr>
          <p:cNvPr id="2" name="Slide Number Placeholder 1">
            <a:extLst>
              <a:ext uri="{FF2B5EF4-FFF2-40B4-BE49-F238E27FC236}">
                <a16:creationId xmlns:a16="http://schemas.microsoft.com/office/drawing/2014/main" id="{304D7282-AA9F-42A2-98C9-D1E18F1293A1}"/>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12</a:t>
            </a:fld>
            <a:endParaRPr lang="en-GB"/>
          </a:p>
        </p:txBody>
      </p:sp>
      <p:sp>
        <p:nvSpPr>
          <p:cNvPr id="8" name="Title 5">
            <a:extLst>
              <a:ext uri="{FF2B5EF4-FFF2-40B4-BE49-F238E27FC236}">
                <a16:creationId xmlns:a16="http://schemas.microsoft.com/office/drawing/2014/main" id="{7C0ADB6B-D88D-EE6B-5215-DF252C96BB05}"/>
              </a:ext>
            </a:extLst>
          </p:cNvPr>
          <p:cNvSpPr>
            <a:spLocks noGrp="1"/>
          </p:cNvSpPr>
          <p:nvPr>
            <p:ph type="title"/>
          </p:nvPr>
        </p:nvSpPr>
        <p:spPr>
          <a:xfrm>
            <a:off x="290774" y="1908666"/>
            <a:ext cx="4654937" cy="1558103"/>
          </a:xfrm>
        </p:spPr>
        <p:txBody>
          <a:bodyPr>
            <a:normAutofit/>
          </a:bodyPr>
          <a:lstStyle/>
          <a:p>
            <a:r>
              <a:rPr lang="en-GB"/>
              <a:t>3: A social equity framework for addressing gender equity and social inclusion in the WEFE Nexus</a:t>
            </a:r>
          </a:p>
        </p:txBody>
      </p:sp>
      <p:sp>
        <p:nvSpPr>
          <p:cNvPr id="4" name="TextBox 3">
            <a:extLst>
              <a:ext uri="{FF2B5EF4-FFF2-40B4-BE49-F238E27FC236}">
                <a16:creationId xmlns:a16="http://schemas.microsoft.com/office/drawing/2014/main" id="{47437BBF-03C2-F289-8522-62111CE1BC72}"/>
              </a:ext>
            </a:extLst>
          </p:cNvPr>
          <p:cNvSpPr txBox="1"/>
          <p:nvPr/>
        </p:nvSpPr>
        <p:spPr>
          <a:xfrm>
            <a:off x="5440159" y="342312"/>
            <a:ext cx="4572000" cy="246221"/>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 David Brazier IWMI</a:t>
            </a:r>
            <a:endParaRPr lang="en-GB" sz="1000" dirty="0"/>
          </a:p>
        </p:txBody>
      </p:sp>
      <p:sp>
        <p:nvSpPr>
          <p:cNvPr id="5" name="TextBox 4">
            <a:extLst>
              <a:ext uri="{FF2B5EF4-FFF2-40B4-BE49-F238E27FC236}">
                <a16:creationId xmlns:a16="http://schemas.microsoft.com/office/drawing/2014/main" id="{62606C84-D237-C849-5BAC-5E1E67252BEB}"/>
              </a:ext>
            </a:extLst>
          </p:cNvPr>
          <p:cNvSpPr txBox="1"/>
          <p:nvPr/>
        </p:nvSpPr>
        <p:spPr>
          <a:xfrm>
            <a:off x="5484071" y="4795493"/>
            <a:ext cx="4572000" cy="246221"/>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 Tom van </a:t>
            </a:r>
            <a:r>
              <a:rPr lang="en-GB" sz="1000" dirty="0" err="1">
                <a:latin typeface="Calibri" panose="020F0502020204030204" pitchFamily="34" charset="0"/>
                <a:cs typeface="Calibri" panose="020F0502020204030204" pitchFamily="34" charset="0"/>
              </a:rPr>
              <a:t>Cakenberghe</a:t>
            </a:r>
            <a:r>
              <a:rPr lang="en-GB" sz="1000" dirty="0">
                <a:latin typeface="Calibri" panose="020F0502020204030204" pitchFamily="34" charset="0"/>
                <a:cs typeface="Calibri" panose="020F0502020204030204" pitchFamily="34" charset="0"/>
              </a:rPr>
              <a:t> IWMI</a:t>
            </a:r>
            <a:endParaRPr lang="en-GB" sz="1000" dirty="0"/>
          </a:p>
        </p:txBody>
      </p:sp>
    </p:spTree>
    <p:extLst>
      <p:ext uri="{BB962C8B-B14F-4D97-AF65-F5344CB8AC3E}">
        <p14:creationId xmlns:p14="http://schemas.microsoft.com/office/powerpoint/2010/main" val="38467208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8BC3E9-7CA4-6AE0-5C16-800E88D465A0}"/>
              </a:ext>
            </a:extLst>
          </p:cNvPr>
          <p:cNvPicPr>
            <a:picLocks noChangeAspect="1"/>
          </p:cNvPicPr>
          <p:nvPr/>
        </p:nvPicPr>
        <p:blipFill rotWithShape="1">
          <a:blip r:embed="rId3"/>
          <a:srcRect b="17208"/>
          <a:stretch/>
        </p:blipFill>
        <p:spPr>
          <a:xfrm>
            <a:off x="4015414" y="4295299"/>
            <a:ext cx="1232699" cy="568369"/>
          </a:xfrm>
          <a:prstGeom prst="rect">
            <a:avLst/>
          </a:prstGeom>
        </p:spPr>
      </p:pic>
      <p:pic>
        <p:nvPicPr>
          <p:cNvPr id="16" name="Picture 15">
            <a:extLst>
              <a:ext uri="{FF2B5EF4-FFF2-40B4-BE49-F238E27FC236}">
                <a16:creationId xmlns:a16="http://schemas.microsoft.com/office/drawing/2014/main" id="{5BD41E58-A974-6201-08F2-D27FEE9A2640}"/>
              </a:ext>
            </a:extLst>
          </p:cNvPr>
          <p:cNvPicPr>
            <a:picLocks noChangeAspect="1"/>
          </p:cNvPicPr>
          <p:nvPr/>
        </p:nvPicPr>
        <p:blipFill>
          <a:blip r:embed="rId4"/>
          <a:stretch>
            <a:fillRect/>
          </a:stretch>
        </p:blipFill>
        <p:spPr>
          <a:xfrm>
            <a:off x="5893338" y="1487154"/>
            <a:ext cx="820226" cy="1161617"/>
          </a:xfrm>
          <a:prstGeom prst="rect">
            <a:avLst/>
          </a:prstGeom>
        </p:spPr>
      </p:pic>
      <p:pic>
        <p:nvPicPr>
          <p:cNvPr id="15" name="Picture 14">
            <a:extLst>
              <a:ext uri="{FF2B5EF4-FFF2-40B4-BE49-F238E27FC236}">
                <a16:creationId xmlns:a16="http://schemas.microsoft.com/office/drawing/2014/main" id="{2BD34941-7585-F6DD-10CD-BC71F405501E}"/>
              </a:ext>
            </a:extLst>
          </p:cNvPr>
          <p:cNvPicPr>
            <a:picLocks noChangeAspect="1"/>
          </p:cNvPicPr>
          <p:nvPr/>
        </p:nvPicPr>
        <p:blipFill rotWithShape="1">
          <a:blip r:embed="rId5"/>
          <a:srcRect l="23059" t="6139" r="16671"/>
          <a:stretch/>
        </p:blipFill>
        <p:spPr>
          <a:xfrm rot="21198433">
            <a:off x="2405697" y="1537928"/>
            <a:ext cx="825281" cy="1104901"/>
          </a:xfrm>
          <a:prstGeom prst="rect">
            <a:avLst/>
          </a:prstGeom>
        </p:spPr>
      </p:pic>
      <p:pic>
        <p:nvPicPr>
          <p:cNvPr id="5" name="Picture 4" descr="Icon, circle&#10;&#10;Description automatically generated">
            <a:extLst>
              <a:ext uri="{FF2B5EF4-FFF2-40B4-BE49-F238E27FC236}">
                <a16:creationId xmlns:a16="http://schemas.microsoft.com/office/drawing/2014/main" id="{7EC62AA1-1863-3E4B-6F0F-30DE4A6476F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34442" y="605581"/>
            <a:ext cx="2475115" cy="2256297"/>
          </a:xfrm>
          <a:prstGeom prst="rect">
            <a:avLst/>
          </a:prstGeom>
        </p:spPr>
      </p:pic>
      <p:sp>
        <p:nvSpPr>
          <p:cNvPr id="6" name="TextBox 5">
            <a:extLst>
              <a:ext uri="{FF2B5EF4-FFF2-40B4-BE49-F238E27FC236}">
                <a16:creationId xmlns:a16="http://schemas.microsoft.com/office/drawing/2014/main" id="{2DD94013-6969-AD43-9918-972047365F2B}"/>
              </a:ext>
            </a:extLst>
          </p:cNvPr>
          <p:cNvSpPr txBox="1"/>
          <p:nvPr/>
        </p:nvSpPr>
        <p:spPr>
          <a:xfrm>
            <a:off x="3780037" y="1369987"/>
            <a:ext cx="1542457" cy="646331"/>
          </a:xfrm>
          <a:prstGeom prst="rect">
            <a:avLst/>
          </a:prstGeom>
          <a:noFill/>
        </p:spPr>
        <p:txBody>
          <a:bodyPr wrap="square" lIns="91440" tIns="45720" rIns="91440" bIns="45720" rtlCol="0" anchor="t">
            <a:spAutoFit/>
          </a:bodyPr>
          <a:lstStyle/>
          <a:p>
            <a:pPr algn="ctr"/>
            <a:r>
              <a:rPr lang="en-GB" sz="1200" b="1">
                <a:solidFill>
                  <a:schemeClr val="tx1">
                    <a:lumMod val="85000"/>
                    <a:lumOff val="15000"/>
                  </a:schemeClr>
                </a:solidFill>
                <a:latin typeface="Calibri" panose="020F0502020204030204" pitchFamily="34" charset="0"/>
                <a:cs typeface="Calibri" panose="020F0502020204030204" pitchFamily="34" charset="0"/>
              </a:rPr>
              <a:t>RECOGNITION</a:t>
            </a:r>
            <a:endParaRPr lang="en-GB" sz="1200" b="1">
              <a:solidFill>
                <a:schemeClr val="tx1">
                  <a:lumMod val="75000"/>
                  <a:lumOff val="25000"/>
                </a:schemeClr>
              </a:solidFill>
              <a:latin typeface="Calibri" panose="020F0502020204030204" pitchFamily="34" charset="0"/>
              <a:cs typeface="Calibri" panose="020F0502020204030204" pitchFamily="34" charset="0"/>
            </a:endParaRPr>
          </a:p>
          <a:p>
            <a:pPr algn="ctr"/>
            <a:r>
              <a:rPr lang="en-GB" sz="1200">
                <a:solidFill>
                  <a:schemeClr val="tx1">
                    <a:lumMod val="85000"/>
                    <a:lumOff val="15000"/>
                  </a:schemeClr>
                </a:solidFill>
                <a:latin typeface="Calibri"/>
                <a:cs typeface="Calibri"/>
              </a:rPr>
              <a:t>Who is entitled to dignity and prestige?</a:t>
            </a:r>
          </a:p>
        </p:txBody>
      </p:sp>
      <p:pic>
        <p:nvPicPr>
          <p:cNvPr id="9" name="Picture 8" descr="A picture containing icon&#10;&#10;Description automatically generated">
            <a:extLst>
              <a:ext uri="{FF2B5EF4-FFF2-40B4-BE49-F238E27FC236}">
                <a16:creationId xmlns:a16="http://schemas.microsoft.com/office/drawing/2014/main" id="{62DE3A12-4EE8-4EAC-AD0B-656FC1D18F6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189758" y="2687155"/>
            <a:ext cx="2254374" cy="2147117"/>
          </a:xfrm>
          <a:prstGeom prst="rect">
            <a:avLst/>
          </a:prstGeom>
        </p:spPr>
      </p:pic>
      <p:sp>
        <p:nvSpPr>
          <p:cNvPr id="11" name="TextBox 10">
            <a:extLst>
              <a:ext uri="{FF2B5EF4-FFF2-40B4-BE49-F238E27FC236}">
                <a16:creationId xmlns:a16="http://schemas.microsoft.com/office/drawing/2014/main" id="{9847421E-1A1D-554F-4E70-BD891CEAF0EE}"/>
              </a:ext>
            </a:extLst>
          </p:cNvPr>
          <p:cNvSpPr txBox="1"/>
          <p:nvPr/>
        </p:nvSpPr>
        <p:spPr>
          <a:xfrm>
            <a:off x="5533032" y="3267441"/>
            <a:ext cx="1425054" cy="646331"/>
          </a:xfrm>
          <a:prstGeom prst="rect">
            <a:avLst/>
          </a:prstGeom>
          <a:noFill/>
        </p:spPr>
        <p:txBody>
          <a:bodyPr wrap="square" lIns="91440" tIns="45720" rIns="91440" bIns="45720" rtlCol="0" anchor="t">
            <a:spAutoFit/>
          </a:bodyPr>
          <a:lstStyle/>
          <a:p>
            <a:pPr algn="ctr"/>
            <a:r>
              <a:rPr lang="en-GB" sz="1200" b="1">
                <a:solidFill>
                  <a:schemeClr val="tx1">
                    <a:lumMod val="85000"/>
                    <a:lumOff val="15000"/>
                  </a:schemeClr>
                </a:solidFill>
                <a:latin typeface="Calibri" panose="020F0502020204030204" pitchFamily="34" charset="0"/>
                <a:cs typeface="Calibri" panose="020F0502020204030204" pitchFamily="34" charset="0"/>
              </a:rPr>
              <a:t>REPRESENTATION</a:t>
            </a:r>
            <a:endParaRPr lang="en-GB" sz="1200" b="1">
              <a:solidFill>
                <a:schemeClr val="tx1">
                  <a:lumMod val="75000"/>
                  <a:lumOff val="25000"/>
                </a:schemeClr>
              </a:solidFill>
              <a:latin typeface="Calibri" panose="020F0502020204030204" pitchFamily="34" charset="0"/>
              <a:cs typeface="Calibri" panose="020F0502020204030204" pitchFamily="34" charset="0"/>
            </a:endParaRPr>
          </a:p>
          <a:p>
            <a:pPr algn="ctr"/>
            <a:r>
              <a:rPr lang="en-GB" sz="1200">
                <a:solidFill>
                  <a:schemeClr val="tx1">
                    <a:lumMod val="85000"/>
                    <a:lumOff val="15000"/>
                  </a:schemeClr>
                </a:solidFill>
                <a:latin typeface="Calibri"/>
                <a:cs typeface="Calibri"/>
              </a:rPr>
              <a:t>Who is entitled to claims of injustice?</a:t>
            </a:r>
          </a:p>
        </p:txBody>
      </p:sp>
      <p:pic>
        <p:nvPicPr>
          <p:cNvPr id="13" name="Picture 12" descr="Shape, icon&#10;&#10;Description automatically generated">
            <a:extLst>
              <a:ext uri="{FF2B5EF4-FFF2-40B4-BE49-F238E27FC236}">
                <a16:creationId xmlns:a16="http://schemas.microsoft.com/office/drawing/2014/main" id="{8A5D274A-B5E1-6545-AE5B-E8DFE433B43F}"/>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726067" y="2690110"/>
            <a:ext cx="2347701" cy="2087513"/>
          </a:xfrm>
          <a:prstGeom prst="rect">
            <a:avLst/>
          </a:prstGeom>
        </p:spPr>
      </p:pic>
      <p:sp>
        <p:nvSpPr>
          <p:cNvPr id="14" name="TextBox 13">
            <a:extLst>
              <a:ext uri="{FF2B5EF4-FFF2-40B4-BE49-F238E27FC236}">
                <a16:creationId xmlns:a16="http://schemas.microsoft.com/office/drawing/2014/main" id="{5E73EAD3-DE5C-36EA-AE7C-3AF30522B335}"/>
              </a:ext>
            </a:extLst>
          </p:cNvPr>
          <p:cNvSpPr txBox="1"/>
          <p:nvPr/>
        </p:nvSpPr>
        <p:spPr>
          <a:xfrm>
            <a:off x="1947758" y="3228550"/>
            <a:ext cx="1852368" cy="1015663"/>
          </a:xfrm>
          <a:prstGeom prst="rect">
            <a:avLst/>
          </a:prstGeom>
          <a:noFill/>
        </p:spPr>
        <p:txBody>
          <a:bodyPr wrap="square" lIns="91440" tIns="45720" rIns="91440" bIns="45720" rtlCol="0" anchor="t">
            <a:spAutoFit/>
          </a:bodyPr>
          <a:lstStyle/>
          <a:p>
            <a:pPr algn="ctr"/>
            <a:r>
              <a:rPr lang="en-GB" sz="1200" b="1">
                <a:solidFill>
                  <a:schemeClr val="tx1">
                    <a:lumMod val="85000"/>
                    <a:lumOff val="15000"/>
                  </a:schemeClr>
                </a:solidFill>
                <a:latin typeface="Calibri" panose="020F0502020204030204" pitchFamily="34" charset="0"/>
                <a:cs typeface="Calibri" panose="020F0502020204030204" pitchFamily="34" charset="0"/>
              </a:rPr>
              <a:t>REDISTRIBUTION</a:t>
            </a:r>
            <a:endParaRPr lang="en-GB" sz="1200" b="1">
              <a:solidFill>
                <a:schemeClr val="tx1">
                  <a:lumMod val="75000"/>
                  <a:lumOff val="25000"/>
                </a:schemeClr>
              </a:solidFill>
              <a:latin typeface="Calibri" panose="020F0502020204030204" pitchFamily="34" charset="0"/>
              <a:cs typeface="Calibri" panose="020F0502020204030204" pitchFamily="34" charset="0"/>
            </a:endParaRPr>
          </a:p>
          <a:p>
            <a:pPr algn="ctr"/>
            <a:r>
              <a:rPr lang="en-GB" sz="1200">
                <a:solidFill>
                  <a:schemeClr val="tx1">
                    <a:lumMod val="85000"/>
                    <a:lumOff val="15000"/>
                  </a:schemeClr>
                </a:solidFill>
                <a:latin typeface="Calibri"/>
                <a:cs typeface="Calibri"/>
              </a:rPr>
              <a:t>Who is entitled to capital and assets – natural, physical, human, financial, social?</a:t>
            </a:r>
          </a:p>
        </p:txBody>
      </p:sp>
      <p:sp>
        <p:nvSpPr>
          <p:cNvPr id="18" name="TextBox 17">
            <a:extLst>
              <a:ext uri="{FF2B5EF4-FFF2-40B4-BE49-F238E27FC236}">
                <a16:creationId xmlns:a16="http://schemas.microsoft.com/office/drawing/2014/main" id="{C66DEABE-90F8-8AD0-8896-B0C7B75D14E9}"/>
              </a:ext>
            </a:extLst>
          </p:cNvPr>
          <p:cNvSpPr txBox="1"/>
          <p:nvPr/>
        </p:nvSpPr>
        <p:spPr>
          <a:xfrm>
            <a:off x="163140" y="313300"/>
            <a:ext cx="8686800" cy="800219"/>
          </a:xfrm>
          <a:prstGeom prst="rect">
            <a:avLst/>
          </a:prstGeom>
          <a:noFill/>
        </p:spPr>
        <p:txBody>
          <a:bodyPr wrap="square" lIns="91440" tIns="45720" rIns="91440" bIns="45720" anchor="t">
            <a:spAutoFit/>
          </a:bodyPr>
          <a:lstStyle/>
          <a:p>
            <a:pPr>
              <a:defRPr/>
            </a:pPr>
            <a:r>
              <a:rPr lang="en-GB" sz="2300" b="1">
                <a:solidFill>
                  <a:srgbClr val="004C82"/>
                </a:solidFill>
                <a:latin typeface="+mj-lt"/>
                <a:ea typeface="+mj-ea"/>
                <a:cs typeface="+mj-cs"/>
              </a:rPr>
              <a:t>A social equity framework </a:t>
            </a:r>
            <a:br>
              <a:rPr lang="en-GB" sz="2300" b="1">
                <a:solidFill>
                  <a:srgbClr val="004C82"/>
                </a:solidFill>
                <a:latin typeface="+mj-lt"/>
                <a:ea typeface="+mj-ea"/>
                <a:cs typeface="+mj-cs"/>
              </a:rPr>
            </a:br>
            <a:r>
              <a:rPr lang="en-GB" sz="2300" b="1">
                <a:solidFill>
                  <a:srgbClr val="004C82"/>
                </a:solidFill>
                <a:latin typeface="+mj-lt"/>
                <a:ea typeface="+mj-ea"/>
                <a:cs typeface="+mj-cs"/>
              </a:rPr>
              <a:t>– the three pillars </a:t>
            </a:r>
            <a:endParaRPr lang="en-GB" sz="2300" b="1">
              <a:solidFill>
                <a:srgbClr val="004C82"/>
              </a:solidFill>
              <a:latin typeface="+mj-lt"/>
              <a:ea typeface="+mj-ea"/>
              <a:cs typeface="Arial"/>
            </a:endParaRPr>
          </a:p>
        </p:txBody>
      </p:sp>
    </p:spTree>
    <p:extLst>
      <p:ext uri="{BB962C8B-B14F-4D97-AF65-F5344CB8AC3E}">
        <p14:creationId xmlns:p14="http://schemas.microsoft.com/office/powerpoint/2010/main" val="17928809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994AFDD-83A5-6535-27D2-24504926AA4A}"/>
              </a:ext>
            </a:extLst>
          </p:cNvPr>
          <p:cNvSpPr/>
          <p:nvPr/>
        </p:nvSpPr>
        <p:spPr>
          <a:xfrm>
            <a:off x="5211098" y="1238863"/>
            <a:ext cx="3264310" cy="3333135"/>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7" y="1188000"/>
            <a:ext cx="4363504" cy="3495469"/>
          </a:xfrm>
        </p:spPr>
        <p:txBody>
          <a:bodyPr vert="horz" lIns="91440" tIns="45720" rIns="91440" bIns="45720" rtlCol="0" anchor="t">
            <a:normAutofit/>
          </a:bodyPr>
          <a:lstStyle/>
          <a:p>
            <a:r>
              <a:rPr lang="en-GB">
                <a:solidFill>
                  <a:srgbClr val="004C82"/>
                </a:solidFill>
              </a:rPr>
              <a:t>Recognition refers to </a:t>
            </a:r>
            <a:r>
              <a:rPr lang="en-GB" b="1">
                <a:solidFill>
                  <a:srgbClr val="F4971A"/>
                </a:solidFill>
              </a:rPr>
              <a:t>when people or social groups have equal opportunities to be valued as legitimate, respected and dignified participants in society.</a:t>
            </a:r>
          </a:p>
          <a:p>
            <a:endParaRPr lang="en-GB" sz="1100"/>
          </a:p>
          <a:p>
            <a:r>
              <a:rPr lang="en-GB" b="1">
                <a:solidFill>
                  <a:srgbClr val="004C82"/>
                </a:solidFill>
                <a:latin typeface="Calibri"/>
                <a:cs typeface="Calibri"/>
              </a:rPr>
              <a:t>WEFE Nexus initiatives must identify which social groups can affect, and be affected by, the planned interventions. This helps design interventions so that they enable more equal participation and benefits. </a:t>
            </a:r>
            <a:endParaRPr lang="en-GB" b="1">
              <a:solidFill>
                <a:srgbClr val="004C82"/>
              </a:solidFill>
            </a:endParaRP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normAutofit/>
          </a:bodyPr>
          <a:lstStyle/>
          <a:p>
            <a:r>
              <a:rPr lang="en-GB" sz="2300"/>
              <a:t>Recognition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14</a:t>
            </a:fld>
            <a:endParaRPr lang="en-GB"/>
          </a:p>
        </p:txBody>
      </p:sp>
      <p:pic>
        <p:nvPicPr>
          <p:cNvPr id="17" name="Picture 16" descr="A cartoon of a person holding a clipboard&#10;&#10;Description automatically generated">
            <a:extLst>
              <a:ext uri="{FF2B5EF4-FFF2-40B4-BE49-F238E27FC236}">
                <a16:creationId xmlns:a16="http://schemas.microsoft.com/office/drawing/2014/main" id="{FAE5A153-7E59-17B5-A781-DF3BEA14AE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94787" y="953729"/>
            <a:ext cx="2201461" cy="3323477"/>
          </a:xfrm>
          <a:prstGeom prst="rect">
            <a:avLst/>
          </a:prstGeom>
        </p:spPr>
      </p:pic>
      <p:pic>
        <p:nvPicPr>
          <p:cNvPr id="13" name="Picture 12" descr="A picture containing clothing, footwear, standing, person&#10;&#10;Description automatically generated">
            <a:extLst>
              <a:ext uri="{FF2B5EF4-FFF2-40B4-BE49-F238E27FC236}">
                <a16:creationId xmlns:a16="http://schemas.microsoft.com/office/drawing/2014/main" id="{6FD01A05-1A46-C843-D27C-B7F3844A4B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84663" y="782545"/>
            <a:ext cx="1869089" cy="3631833"/>
          </a:xfrm>
          <a:prstGeom prst="rect">
            <a:avLst/>
          </a:prstGeom>
        </p:spPr>
      </p:pic>
      <p:pic>
        <p:nvPicPr>
          <p:cNvPr id="9" name="Picture 8" descr="A person in a wheelchair&#10;&#10;Description automatically generated with low confidence">
            <a:extLst>
              <a:ext uri="{FF2B5EF4-FFF2-40B4-BE49-F238E27FC236}">
                <a16:creationId xmlns:a16="http://schemas.microsoft.com/office/drawing/2014/main" id="{F6C7004E-83D3-94ED-25CE-CB7024FF22B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flipH="1">
            <a:off x="5843649" y="1445369"/>
            <a:ext cx="2450293" cy="3125571"/>
          </a:xfrm>
          <a:prstGeom prst="rect">
            <a:avLst/>
          </a:prstGeom>
        </p:spPr>
      </p:pic>
    </p:spTree>
    <p:extLst>
      <p:ext uri="{BB962C8B-B14F-4D97-AF65-F5344CB8AC3E}">
        <p14:creationId xmlns:p14="http://schemas.microsoft.com/office/powerpoint/2010/main" val="31447137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7" y="1188000"/>
            <a:ext cx="4259836" cy="3386444"/>
          </a:xfrm>
        </p:spPr>
        <p:txBody>
          <a:bodyPr>
            <a:normAutofit lnSpcReduction="10000"/>
          </a:bodyPr>
          <a:lstStyle/>
          <a:p>
            <a:r>
              <a:rPr lang="en-GB" b="1">
                <a:solidFill>
                  <a:srgbClr val="F4971A"/>
                </a:solidFill>
              </a:rPr>
              <a:t>Among stakeholder groups, there are highly unequal power relations.</a:t>
            </a:r>
            <a:r>
              <a:rPr lang="en-GB"/>
              <a:t> This means that the knowledge and priorities of some may be perceived as having more legitimacy than those of others.</a:t>
            </a:r>
          </a:p>
          <a:p>
            <a:r>
              <a:rPr lang="en-GB"/>
              <a:t>Importantly, from the perspective of social equity, the needs, rights, knowledge systems and priorities of different groups– particularly those most marginalised – must be recognised and legitimised.</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15</a:t>
            </a:fld>
            <a:endParaRPr lang="en-GB"/>
          </a:p>
        </p:txBody>
      </p:sp>
      <p:sp>
        <p:nvSpPr>
          <p:cNvPr id="5" name="Titel 13">
            <a:extLst>
              <a:ext uri="{FF2B5EF4-FFF2-40B4-BE49-F238E27FC236}">
                <a16:creationId xmlns:a16="http://schemas.microsoft.com/office/drawing/2014/main" id="{F883A1BC-A4B8-4657-585C-5C4EB08F8F40}"/>
              </a:ext>
            </a:extLst>
          </p:cNvPr>
          <p:cNvSpPr>
            <a:spLocks noGrp="1"/>
          </p:cNvSpPr>
          <p:nvPr>
            <p:ph type="title"/>
          </p:nvPr>
        </p:nvSpPr>
        <p:spPr bwMode="gray">
          <a:xfrm>
            <a:off x="449816" y="576000"/>
            <a:ext cx="8567183" cy="540544"/>
          </a:xfrm>
        </p:spPr>
        <p:txBody>
          <a:bodyPr>
            <a:normAutofit/>
          </a:bodyPr>
          <a:lstStyle/>
          <a:p>
            <a:r>
              <a:rPr lang="en-GB" sz="2300">
                <a:solidFill>
                  <a:srgbClr val="004B82"/>
                </a:solidFill>
                <a:latin typeface="+mn-lt"/>
              </a:rPr>
              <a:t>Recognition</a:t>
            </a:r>
          </a:p>
        </p:txBody>
      </p:sp>
      <p:sp>
        <p:nvSpPr>
          <p:cNvPr id="3" name="Rectangle: Rounded Corners 2">
            <a:extLst>
              <a:ext uri="{FF2B5EF4-FFF2-40B4-BE49-F238E27FC236}">
                <a16:creationId xmlns:a16="http://schemas.microsoft.com/office/drawing/2014/main" id="{37AB0E49-90EB-13C0-CC63-CE6BA3B0490B}"/>
              </a:ext>
            </a:extLst>
          </p:cNvPr>
          <p:cNvSpPr/>
          <p:nvPr/>
        </p:nvSpPr>
        <p:spPr>
          <a:xfrm>
            <a:off x="5025543" y="1467663"/>
            <a:ext cx="3570590" cy="475488"/>
          </a:xfrm>
          <a:prstGeom prst="roundRect">
            <a:avLst/>
          </a:prstGeom>
          <a:solidFill>
            <a:srgbClr val="F4981B"/>
          </a:solidFill>
          <a:ln>
            <a:solidFill>
              <a:srgbClr val="F49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bg1"/>
                </a:solidFill>
                <a:effectLst/>
              </a:rPr>
              <a:t>LOCAL RIGHTS-HOLDERS</a:t>
            </a:r>
            <a:endParaRPr lang="en-GB">
              <a:solidFill>
                <a:schemeClr val="bg1"/>
              </a:solidFill>
            </a:endParaRPr>
          </a:p>
        </p:txBody>
      </p:sp>
      <p:sp>
        <p:nvSpPr>
          <p:cNvPr id="7" name="Rectangle: Rounded Corners 6">
            <a:extLst>
              <a:ext uri="{FF2B5EF4-FFF2-40B4-BE49-F238E27FC236}">
                <a16:creationId xmlns:a16="http://schemas.microsoft.com/office/drawing/2014/main" id="{2C96BEF0-4451-2F50-E9F2-97C3DAC87AFB}"/>
              </a:ext>
            </a:extLst>
          </p:cNvPr>
          <p:cNvSpPr/>
          <p:nvPr/>
        </p:nvSpPr>
        <p:spPr>
          <a:xfrm>
            <a:off x="5025543" y="2129385"/>
            <a:ext cx="3570590" cy="475488"/>
          </a:xfrm>
          <a:prstGeom prst="roundRect">
            <a:avLst/>
          </a:prstGeom>
          <a:noFill/>
          <a:ln>
            <a:solidFill>
              <a:srgbClr val="F49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effectLst/>
              </a:rPr>
              <a:t>LOCAL STAKEHOLDERS</a:t>
            </a:r>
            <a:endParaRPr lang="en-GB" sz="1200">
              <a:solidFill>
                <a:schemeClr val="tx1">
                  <a:lumMod val="75000"/>
                  <a:lumOff val="25000"/>
                </a:schemeClr>
              </a:solidFill>
            </a:endParaRPr>
          </a:p>
        </p:txBody>
      </p:sp>
      <p:sp>
        <p:nvSpPr>
          <p:cNvPr id="8" name="Rectangle: Rounded Corners 7">
            <a:extLst>
              <a:ext uri="{FF2B5EF4-FFF2-40B4-BE49-F238E27FC236}">
                <a16:creationId xmlns:a16="http://schemas.microsoft.com/office/drawing/2014/main" id="{AC90CA32-9BD4-1363-F173-AF8ABE774F81}"/>
              </a:ext>
            </a:extLst>
          </p:cNvPr>
          <p:cNvSpPr/>
          <p:nvPr/>
        </p:nvSpPr>
        <p:spPr>
          <a:xfrm>
            <a:off x="5025543" y="2791107"/>
            <a:ext cx="3570590" cy="475488"/>
          </a:xfrm>
          <a:prstGeom prst="roundRect">
            <a:avLst/>
          </a:prstGeom>
          <a:noFill/>
          <a:ln>
            <a:solidFill>
              <a:srgbClr val="E7A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65000"/>
                    <a:lumOff val="35000"/>
                  </a:schemeClr>
                </a:solidFill>
                <a:effectLst/>
              </a:rPr>
              <a:t>NATIONAL STAKEHOLDERS</a:t>
            </a:r>
            <a:endParaRPr lang="en-GB" sz="1200">
              <a:solidFill>
                <a:schemeClr val="tx1">
                  <a:lumMod val="65000"/>
                  <a:lumOff val="35000"/>
                </a:schemeClr>
              </a:solidFill>
            </a:endParaRPr>
          </a:p>
        </p:txBody>
      </p:sp>
      <p:sp>
        <p:nvSpPr>
          <p:cNvPr id="9" name="Rectangle: Rounded Corners 8">
            <a:extLst>
              <a:ext uri="{FF2B5EF4-FFF2-40B4-BE49-F238E27FC236}">
                <a16:creationId xmlns:a16="http://schemas.microsoft.com/office/drawing/2014/main" id="{0D1D9B2D-310C-8972-E69C-785FD531D5AB}"/>
              </a:ext>
            </a:extLst>
          </p:cNvPr>
          <p:cNvSpPr/>
          <p:nvPr/>
        </p:nvSpPr>
        <p:spPr>
          <a:xfrm>
            <a:off x="5025543" y="3452829"/>
            <a:ext cx="3570590" cy="475488"/>
          </a:xfrm>
          <a:prstGeom prst="roundRect">
            <a:avLst/>
          </a:prstGeom>
          <a:noFill/>
          <a:ln>
            <a:solidFill>
              <a:srgbClr val="EDD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65000"/>
                    <a:lumOff val="35000"/>
                  </a:schemeClr>
                </a:solidFill>
                <a:effectLst/>
              </a:rPr>
              <a:t>INTERNATIONAL STAKEHOLDERS</a:t>
            </a:r>
            <a:endParaRPr lang="en-GB" sz="1200">
              <a:solidFill>
                <a:schemeClr val="tx1">
                  <a:lumMod val="65000"/>
                  <a:lumOff val="35000"/>
                </a:schemeClr>
              </a:solidFill>
            </a:endParaRPr>
          </a:p>
        </p:txBody>
      </p:sp>
    </p:spTree>
    <p:extLst>
      <p:ext uri="{BB962C8B-B14F-4D97-AF65-F5344CB8AC3E}">
        <p14:creationId xmlns:p14="http://schemas.microsoft.com/office/powerpoint/2010/main" val="1360091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64137" y="1506655"/>
            <a:ext cx="4317928" cy="3015918"/>
          </a:xfrm>
        </p:spPr>
        <p:txBody>
          <a:bodyPr vert="horz" lIns="91440" tIns="45720" rIns="91440" bIns="45720" rtlCol="0" anchor="t">
            <a:normAutofit fontScale="92500" lnSpcReduction="20000"/>
          </a:bodyPr>
          <a:lstStyle/>
          <a:p>
            <a:r>
              <a:rPr lang="en-GB">
                <a:solidFill>
                  <a:srgbClr val="004C82"/>
                </a:solidFill>
                <a:latin typeface="Calibri"/>
                <a:cs typeface="Calibri"/>
              </a:rPr>
              <a:t>To make sure that all relevant groups are included in WEFE Nexus decision-making, intervention planning should begin with a </a:t>
            </a:r>
            <a:r>
              <a:rPr lang="en-GB" b="1">
                <a:solidFill>
                  <a:srgbClr val="004C82"/>
                </a:solidFill>
                <a:latin typeface="Calibri"/>
                <a:cs typeface="Calibri"/>
              </a:rPr>
              <a:t>stakeholder analysis</a:t>
            </a:r>
            <a:r>
              <a:rPr lang="en-GB">
                <a:solidFill>
                  <a:srgbClr val="004C82"/>
                </a:solidFill>
                <a:latin typeface="Calibri"/>
                <a:cs typeface="Calibri"/>
              </a:rPr>
              <a:t>. </a:t>
            </a:r>
            <a:endParaRPr lang="en-GB">
              <a:solidFill>
                <a:srgbClr val="004C82"/>
              </a:solidFill>
            </a:endParaRPr>
          </a:p>
          <a:p>
            <a:pPr algn="l"/>
            <a:endParaRPr lang="en-GB" sz="1100"/>
          </a:p>
          <a:p>
            <a:pPr algn="l"/>
            <a:r>
              <a:rPr lang="en-GB" b="1" i="0" u="none" strike="noStrike" baseline="0">
                <a:solidFill>
                  <a:srgbClr val="F4971A"/>
                </a:solidFill>
                <a:latin typeface="Calibri"/>
                <a:cs typeface="Calibri"/>
              </a:rPr>
              <a:t>Stakeholder analysis = identifying social groups who may affect and be affected by WEFE </a:t>
            </a:r>
            <a:r>
              <a:rPr lang="en-GB" b="1">
                <a:solidFill>
                  <a:srgbClr val="F4971A"/>
                </a:solidFill>
                <a:latin typeface="Calibri"/>
                <a:cs typeface="Calibri"/>
              </a:rPr>
              <a:t>Nexus</a:t>
            </a:r>
            <a:r>
              <a:rPr lang="en-GB" b="1" i="0" u="none" strike="noStrike" baseline="0">
                <a:solidFill>
                  <a:srgbClr val="F4971A"/>
                </a:solidFill>
                <a:latin typeface="Calibri"/>
                <a:cs typeface="Calibri"/>
              </a:rPr>
              <a:t> interventions. </a:t>
            </a:r>
          </a:p>
          <a:p>
            <a:pPr algn="l"/>
            <a:endParaRPr lang="en-GB" b="1" i="0" u="none" strike="noStrike" baseline="0">
              <a:solidFill>
                <a:srgbClr val="F4971A"/>
              </a:solidFill>
              <a:latin typeface="Calibri"/>
              <a:cs typeface="Calibri"/>
            </a:endParaRPr>
          </a:p>
          <a:p>
            <a:pPr algn="l"/>
            <a:r>
              <a:rPr lang="en-GB" b="1" i="0" u="none" strike="noStrike" baseline="0">
                <a:solidFill>
                  <a:srgbClr val="F4971A"/>
                </a:solidFill>
                <a:latin typeface="Calibri"/>
                <a:cs typeface="Calibri"/>
              </a:rPr>
              <a:t>Consider all potential stakeholders, including those who may be affected negatively by the WEFE Nexus plans.</a:t>
            </a:r>
            <a:endParaRPr lang="en-GB" b="0" i="0" u="none" strike="noStrike" baseline="0">
              <a:latin typeface="Calibri"/>
              <a:cs typeface="Calibri"/>
            </a:endParaRP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932698" y="813080"/>
            <a:ext cx="4497741" cy="468561"/>
          </a:xfrm>
        </p:spPr>
        <p:txBody>
          <a:bodyPr>
            <a:normAutofit/>
          </a:bodyPr>
          <a:lstStyle/>
          <a:p>
            <a:r>
              <a:rPr lang="en-GB" sz="2000">
                <a:solidFill>
                  <a:srgbClr val="575756"/>
                </a:solidFill>
                <a:latin typeface="+mn-lt"/>
              </a:rPr>
              <a:t>Recognition – Stakeholder Analysis</a:t>
            </a:r>
            <a:endParaRPr lang="en-GB" sz="2000"/>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16</a:t>
            </a:fld>
            <a:endParaRPr lang="en-GB"/>
          </a:p>
        </p:txBody>
      </p:sp>
      <p:pic>
        <p:nvPicPr>
          <p:cNvPr id="3" name="Picture Placeholder 5">
            <a:extLst>
              <a:ext uri="{FF2B5EF4-FFF2-40B4-BE49-F238E27FC236}">
                <a16:creationId xmlns:a16="http://schemas.microsoft.com/office/drawing/2014/main" id="{E56C27C9-BDA3-19FA-34EF-4A0F9B022A1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748670" y="1281950"/>
            <a:ext cx="2931193" cy="3423835"/>
          </a:xfrm>
          <a:prstGeom prst="rect">
            <a:avLst/>
          </a:prstGeom>
        </p:spPr>
      </p:pic>
      <p:pic>
        <p:nvPicPr>
          <p:cNvPr id="5" name="Picture 4">
            <a:extLst>
              <a:ext uri="{FF2B5EF4-FFF2-40B4-BE49-F238E27FC236}">
                <a16:creationId xmlns:a16="http://schemas.microsoft.com/office/drawing/2014/main" id="{03CFF6BF-5269-50D7-FD22-EBEB1296BE8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64137" y="813080"/>
            <a:ext cx="468561" cy="468561"/>
          </a:xfrm>
          <a:prstGeom prst="rect">
            <a:avLst/>
          </a:prstGeom>
        </p:spPr>
      </p:pic>
      <p:sp>
        <p:nvSpPr>
          <p:cNvPr id="6" name="TextBox 5">
            <a:extLst>
              <a:ext uri="{FF2B5EF4-FFF2-40B4-BE49-F238E27FC236}">
                <a16:creationId xmlns:a16="http://schemas.microsoft.com/office/drawing/2014/main" id="{BE8D82C9-2E6E-3EF3-1E69-F3E8A3C05F97}"/>
              </a:ext>
            </a:extLst>
          </p:cNvPr>
          <p:cNvSpPr txBox="1"/>
          <p:nvPr/>
        </p:nvSpPr>
        <p:spPr>
          <a:xfrm>
            <a:off x="6715594" y="4743390"/>
            <a:ext cx="2016176" cy="400110"/>
          </a:xfrm>
          <a:prstGeom prst="rect">
            <a:avLst/>
          </a:prstGeom>
          <a:noFill/>
        </p:spPr>
        <p:txBody>
          <a:bodyPr wrap="square">
            <a:spAutoFit/>
          </a:bodyPr>
          <a:lstStyle/>
          <a:p>
            <a:pPr algn="r"/>
            <a:r>
              <a:rPr lang="en-GB" sz="1000" dirty="0">
                <a:latin typeface="Calibri" panose="020F0502020204030204" pitchFamily="34" charset="0"/>
                <a:cs typeface="Calibri" panose="020F0502020204030204" pitchFamily="34" charset="0"/>
              </a:rPr>
              <a:t>© CGIAR Research Program on Water, Land and Ecosystems</a:t>
            </a:r>
            <a:endParaRPr lang="en-GB" sz="1000" dirty="0"/>
          </a:p>
        </p:txBody>
      </p:sp>
    </p:spTree>
    <p:extLst>
      <p:ext uri="{BB962C8B-B14F-4D97-AF65-F5344CB8AC3E}">
        <p14:creationId xmlns:p14="http://schemas.microsoft.com/office/powerpoint/2010/main" val="25686484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2ACF661E-63B5-F042-8FFE-290F7A8B2692}"/>
              </a:ext>
            </a:extLst>
          </p:cNvPr>
          <p:cNvSpPr/>
          <p:nvPr/>
        </p:nvSpPr>
        <p:spPr>
          <a:xfrm>
            <a:off x="3345555" y="4631054"/>
            <a:ext cx="1226445" cy="186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4" name="Title 3">
            <a:extLst>
              <a:ext uri="{FF2B5EF4-FFF2-40B4-BE49-F238E27FC236}">
                <a16:creationId xmlns:a16="http://schemas.microsoft.com/office/drawing/2014/main" id="{7CA5A260-9769-8DFF-5679-8E76201B2394}"/>
              </a:ext>
            </a:extLst>
          </p:cNvPr>
          <p:cNvSpPr>
            <a:spLocks noGrp="1"/>
          </p:cNvSpPr>
          <p:nvPr>
            <p:ph type="title"/>
          </p:nvPr>
        </p:nvSpPr>
        <p:spPr/>
        <p:txBody>
          <a:bodyPr/>
          <a:lstStyle/>
          <a:p>
            <a:r>
              <a:rPr lang="en-US" dirty="0"/>
              <a:t>Your turn!</a:t>
            </a:r>
          </a:p>
        </p:txBody>
      </p:sp>
      <p:sp>
        <p:nvSpPr>
          <p:cNvPr id="10" name="Slide Number Placeholder 1">
            <a:extLst>
              <a:ext uri="{FF2B5EF4-FFF2-40B4-BE49-F238E27FC236}">
                <a16:creationId xmlns:a16="http://schemas.microsoft.com/office/drawing/2014/main" id="{A601B151-EA63-9EA0-C4C9-5D3F8F91FEA8}"/>
              </a:ext>
            </a:extLst>
          </p:cNvPr>
          <p:cNvSpPr txBox="1">
            <a:spLocks/>
          </p:cNvSpPr>
          <p:nvPr/>
        </p:nvSpPr>
        <p:spPr>
          <a:xfrm>
            <a:off x="6808932" y="4784854"/>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17</a:t>
            </a:fld>
            <a:endParaRPr lang="en-GB" dirty="0"/>
          </a:p>
        </p:txBody>
      </p:sp>
      <p:sp>
        <p:nvSpPr>
          <p:cNvPr id="12" name="Speech Bubble: Oval 11">
            <a:extLst>
              <a:ext uri="{FF2B5EF4-FFF2-40B4-BE49-F238E27FC236}">
                <a16:creationId xmlns:a16="http://schemas.microsoft.com/office/drawing/2014/main" id="{0E0A3CF0-ED0A-CA8B-FC52-9CFC8E7028D1}"/>
              </a:ext>
            </a:extLst>
          </p:cNvPr>
          <p:cNvSpPr/>
          <p:nvPr/>
        </p:nvSpPr>
        <p:spPr>
          <a:xfrm>
            <a:off x="5042583" y="928104"/>
            <a:ext cx="3741198" cy="3657600"/>
          </a:xfrm>
          <a:prstGeom prst="wedgeEllipseCallout">
            <a:avLst>
              <a:gd name="adj1" fmla="val -62299"/>
              <a:gd name="adj2" fmla="val -36510"/>
            </a:avLst>
          </a:prstGeom>
          <a:solidFill>
            <a:srgbClr val="608574"/>
          </a:solidFill>
          <a:ln>
            <a:noFill/>
          </a:ln>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600" dirty="0">
                <a:latin typeface="Calibri" panose="020F0502020204030204" pitchFamily="34" charset="0"/>
                <a:cs typeface="Calibri" panose="020F0502020204030204" pitchFamily="34" charset="0"/>
              </a:rPr>
              <a:t>In groups, identify </a:t>
            </a:r>
            <a:r>
              <a:rPr lang="en-GB" sz="1600" b="1" dirty="0">
                <a:latin typeface="Calibri" panose="020F0502020204030204" pitchFamily="34" charset="0"/>
                <a:cs typeface="Calibri" panose="020F0502020204030204" pitchFamily="34" charset="0"/>
              </a:rPr>
              <a:t>who are the stakeholders affected by water management decisions </a:t>
            </a:r>
            <a:r>
              <a:rPr lang="en-GB" sz="1600" dirty="0">
                <a:latin typeface="Calibri" panose="020F0502020204030204" pitchFamily="34" charset="0"/>
                <a:cs typeface="Calibri" panose="020F0502020204030204" pitchFamily="34" charset="0"/>
              </a:rPr>
              <a:t>when the city of </a:t>
            </a:r>
            <a:r>
              <a:rPr lang="en-GB" sz="1600" dirty="0" err="1">
                <a:latin typeface="Calibri" panose="020F0502020204030204" pitchFamily="34" charset="0"/>
                <a:cs typeface="Calibri" panose="020F0502020204030204" pitchFamily="34" charset="0"/>
              </a:rPr>
              <a:t>Mostanova</a:t>
            </a:r>
            <a:r>
              <a:rPr lang="en-GB" sz="1600" dirty="0">
                <a:latin typeface="Calibri" panose="020F0502020204030204" pitchFamily="34" charset="0"/>
                <a:cs typeface="Calibri" panose="020F0502020204030204" pitchFamily="34" charset="0"/>
              </a:rPr>
              <a:t> and its surroundings are </a:t>
            </a:r>
            <a:r>
              <a:rPr lang="en-GB" sz="1600" b="1" dirty="0">
                <a:latin typeface="Calibri" panose="020F0502020204030204" pitchFamily="34" charset="0"/>
                <a:cs typeface="Calibri" panose="020F0502020204030204" pitchFamily="34" charset="0"/>
              </a:rPr>
              <a:t>facing prolonged drought</a:t>
            </a:r>
            <a:r>
              <a:rPr lang="en-GB" sz="1600" dirty="0">
                <a:latin typeface="Calibri" panose="020F0502020204030204" pitchFamily="34" charset="0"/>
                <a:cs typeface="Calibri" panose="020F0502020204030204" pitchFamily="34" charset="0"/>
              </a:rPr>
              <a:t>.</a:t>
            </a:r>
          </a:p>
          <a:p>
            <a:pPr algn="ctr"/>
            <a:endParaRPr lang="en-GB" sz="1600" dirty="0">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You can also use a case study from your own country or work context.</a:t>
            </a:r>
          </a:p>
        </p:txBody>
      </p:sp>
      <p:sp>
        <p:nvSpPr>
          <p:cNvPr id="13" name="Thought Bubble: Cloud 12">
            <a:extLst>
              <a:ext uri="{FF2B5EF4-FFF2-40B4-BE49-F238E27FC236}">
                <a16:creationId xmlns:a16="http://schemas.microsoft.com/office/drawing/2014/main" id="{BD5C4D18-A612-77EE-02A5-1FF7D59C9C04}"/>
              </a:ext>
            </a:extLst>
          </p:cNvPr>
          <p:cNvSpPr/>
          <p:nvPr/>
        </p:nvSpPr>
        <p:spPr>
          <a:xfrm>
            <a:off x="450381" y="1293141"/>
            <a:ext cx="2922493" cy="2454234"/>
          </a:xfrm>
          <a:prstGeom prst="cloudCallout">
            <a:avLst>
              <a:gd name="adj1" fmla="val 56787"/>
              <a:gd name="adj2" fmla="val -613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nvGrpSpPr>
          <p:cNvPr id="14" name="Group 13">
            <a:extLst>
              <a:ext uri="{FF2B5EF4-FFF2-40B4-BE49-F238E27FC236}">
                <a16:creationId xmlns:a16="http://schemas.microsoft.com/office/drawing/2014/main" id="{BB2B921D-6DCD-7FB3-B63D-94DDA39050BB}"/>
              </a:ext>
            </a:extLst>
          </p:cNvPr>
          <p:cNvGrpSpPr/>
          <p:nvPr/>
        </p:nvGrpSpPr>
        <p:grpSpPr>
          <a:xfrm>
            <a:off x="896946" y="1526013"/>
            <a:ext cx="2179134" cy="1955783"/>
            <a:chOff x="-189233" y="1002794"/>
            <a:chExt cx="4213969" cy="3782057"/>
          </a:xfrm>
        </p:grpSpPr>
        <p:pic>
          <p:nvPicPr>
            <p:cNvPr id="15" name="Picture 4" descr="River - Free nature icons">
              <a:extLst>
                <a:ext uri="{FF2B5EF4-FFF2-40B4-BE49-F238E27FC236}">
                  <a16:creationId xmlns:a16="http://schemas.microsoft.com/office/drawing/2014/main" id="{188F63BF-1D6E-E299-6782-2D460F52DF54}"/>
                </a:ext>
              </a:extLst>
            </p:cNvPr>
            <p:cNvPicPr>
              <a:picLocks noChangeAspect="1" noChangeArrowheads="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7371" y="1322306"/>
              <a:ext cx="3609118" cy="346254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Agriculture outline">
              <a:extLst>
                <a:ext uri="{FF2B5EF4-FFF2-40B4-BE49-F238E27FC236}">
                  <a16:creationId xmlns:a16="http://schemas.microsoft.com/office/drawing/2014/main" id="{C855AA92-E4AD-01D3-2882-21797978F1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47" y="1771516"/>
              <a:ext cx="1506672" cy="1506669"/>
            </a:xfrm>
            <a:prstGeom prst="rect">
              <a:avLst/>
            </a:prstGeom>
          </p:spPr>
        </p:pic>
        <p:pic>
          <p:nvPicPr>
            <p:cNvPr id="17" name="Graphic 16" descr="Tractor with solid fill">
              <a:extLst>
                <a:ext uri="{FF2B5EF4-FFF2-40B4-BE49-F238E27FC236}">
                  <a16:creationId xmlns:a16="http://schemas.microsoft.com/office/drawing/2014/main" id="{6A35954D-D99A-C637-8090-DCE4DD779D8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233" y="2760745"/>
              <a:ext cx="546944" cy="546942"/>
            </a:xfrm>
            <a:prstGeom prst="rect">
              <a:avLst/>
            </a:prstGeom>
          </p:spPr>
        </p:pic>
        <p:pic>
          <p:nvPicPr>
            <p:cNvPr id="18" name="Picture 2" descr="Illustrated icon for Hydropower Energy.">
              <a:extLst>
                <a:ext uri="{FF2B5EF4-FFF2-40B4-BE49-F238E27FC236}">
                  <a16:creationId xmlns:a16="http://schemas.microsoft.com/office/drawing/2014/main" id="{2C485F9D-6D5A-B311-F006-14F883D32A2F}"/>
                </a:ext>
              </a:extLst>
            </p:cNvPr>
            <p:cNvPicPr>
              <a:picLocks noChangeAspect="1" noChangeArrowheads="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43193" y="1002794"/>
              <a:ext cx="1581543" cy="104342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Tractor with solid fill">
              <a:extLst>
                <a:ext uri="{FF2B5EF4-FFF2-40B4-BE49-F238E27FC236}">
                  <a16:creationId xmlns:a16="http://schemas.microsoft.com/office/drawing/2014/main" id="{08F3FF82-746E-95B2-8BE0-EE903FCFD4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21566" y="2484850"/>
              <a:ext cx="743743" cy="743742"/>
            </a:xfrm>
            <a:prstGeom prst="rect">
              <a:avLst/>
            </a:prstGeom>
          </p:spPr>
        </p:pic>
        <p:pic>
          <p:nvPicPr>
            <p:cNvPr id="27" name="Graphic 26" descr="Cow with solid fill">
              <a:extLst>
                <a:ext uri="{FF2B5EF4-FFF2-40B4-BE49-F238E27FC236}">
                  <a16:creationId xmlns:a16="http://schemas.microsoft.com/office/drawing/2014/main" id="{A684FAB5-6509-C1F7-CC00-4F4ECF994C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014352" y="3584894"/>
              <a:ext cx="846455" cy="846454"/>
            </a:xfrm>
            <a:prstGeom prst="rect">
              <a:avLst/>
            </a:prstGeom>
          </p:spPr>
        </p:pic>
        <p:pic>
          <p:nvPicPr>
            <p:cNvPr id="28" name="Graphic 27" descr="House with solid fill">
              <a:extLst>
                <a:ext uri="{FF2B5EF4-FFF2-40B4-BE49-F238E27FC236}">
                  <a16:creationId xmlns:a16="http://schemas.microsoft.com/office/drawing/2014/main" id="{8CDC424B-5BBB-5CDC-378E-ACAFB88D1108}"/>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00352" y="2820448"/>
              <a:ext cx="548446" cy="548446"/>
            </a:xfrm>
            <a:prstGeom prst="rect">
              <a:avLst/>
            </a:prstGeom>
          </p:spPr>
        </p:pic>
        <p:pic>
          <p:nvPicPr>
            <p:cNvPr id="29" name="Graphic 28" descr="House with solid fill">
              <a:extLst>
                <a:ext uri="{FF2B5EF4-FFF2-40B4-BE49-F238E27FC236}">
                  <a16:creationId xmlns:a16="http://schemas.microsoft.com/office/drawing/2014/main" id="{488ADE95-0B72-5B7B-A187-43BE198A74BA}"/>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0203" y="2129642"/>
              <a:ext cx="758397" cy="758396"/>
            </a:xfrm>
            <a:prstGeom prst="rect">
              <a:avLst/>
            </a:prstGeom>
          </p:spPr>
        </p:pic>
        <p:pic>
          <p:nvPicPr>
            <p:cNvPr id="30" name="Graphic 29" descr="House with solid fill">
              <a:extLst>
                <a:ext uri="{FF2B5EF4-FFF2-40B4-BE49-F238E27FC236}">
                  <a16:creationId xmlns:a16="http://schemas.microsoft.com/office/drawing/2014/main" id="{8988647D-C16B-DF37-D7B3-E7BB8B37CDB0}"/>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70671" y="2451749"/>
              <a:ext cx="507956" cy="507954"/>
            </a:xfrm>
            <a:prstGeom prst="rect">
              <a:avLst/>
            </a:prstGeom>
          </p:spPr>
        </p:pic>
        <p:pic>
          <p:nvPicPr>
            <p:cNvPr id="31" name="Graphic 30" descr="Cow with solid fill">
              <a:extLst>
                <a:ext uri="{FF2B5EF4-FFF2-40B4-BE49-F238E27FC236}">
                  <a16:creationId xmlns:a16="http://schemas.microsoft.com/office/drawing/2014/main" id="{5869EF4B-8C03-C9D7-49AB-D698A2864F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65043" y="4011668"/>
              <a:ext cx="695895" cy="695895"/>
            </a:xfrm>
            <a:prstGeom prst="rect">
              <a:avLst/>
            </a:prstGeom>
          </p:spPr>
        </p:pic>
      </p:grpSp>
      <p:pic>
        <p:nvPicPr>
          <p:cNvPr id="2" name="Picture 1" descr="A person holding a computer&#10;&#10;Description automatically generated">
            <a:extLst>
              <a:ext uri="{FF2B5EF4-FFF2-40B4-BE49-F238E27FC236}">
                <a16:creationId xmlns:a16="http://schemas.microsoft.com/office/drawing/2014/main" id="{9E78D95D-157D-9809-C43A-463AB01CB367}"/>
              </a:ext>
            </a:extLst>
          </p:cNvPr>
          <p:cNvPicPr>
            <a:picLocks noChangeAspect="1"/>
          </p:cNvPicPr>
          <p:nvPr/>
        </p:nvPicPr>
        <p:blipFill rotWithShape="1">
          <a:blip r:embed="rId13">
            <a:clrChange>
              <a:clrFrom>
                <a:srgbClr val="FFFFFF"/>
              </a:clrFrom>
              <a:clrTo>
                <a:srgbClr val="FFFFFF">
                  <a:alpha val="0"/>
                </a:srgbClr>
              </a:clrTo>
            </a:clrChange>
          </a:blip>
          <a:srcRect l="36483" t="8228" r="36402" b="7555"/>
          <a:stretch/>
        </p:blipFill>
        <p:spPr>
          <a:xfrm>
            <a:off x="3303040" y="932105"/>
            <a:ext cx="2265017" cy="3957141"/>
          </a:xfrm>
          <a:prstGeom prst="rect">
            <a:avLst/>
          </a:prstGeom>
        </p:spPr>
      </p:pic>
    </p:spTree>
    <p:extLst>
      <p:ext uri="{BB962C8B-B14F-4D97-AF65-F5344CB8AC3E}">
        <p14:creationId xmlns:p14="http://schemas.microsoft.com/office/powerpoint/2010/main" val="3618422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95E2A45-36C3-4C59-982B-1D7CAFE072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p:blipFill>
        <p:spPr>
          <a:xfrm>
            <a:off x="582930" y="1485121"/>
            <a:ext cx="4129884" cy="2845154"/>
          </a:xfrm>
        </p:spPr>
      </p:pic>
      <p:sp>
        <p:nvSpPr>
          <p:cNvPr id="3" name="Text Placeholder 2">
            <a:extLst>
              <a:ext uri="{FF2B5EF4-FFF2-40B4-BE49-F238E27FC236}">
                <a16:creationId xmlns:a16="http://schemas.microsoft.com/office/drawing/2014/main" id="{1A7642A2-3AB9-49D6-9737-8563DEF1C81F}"/>
              </a:ext>
            </a:extLst>
          </p:cNvPr>
          <p:cNvSpPr>
            <a:spLocks noGrp="1"/>
          </p:cNvSpPr>
          <p:nvPr>
            <p:ph type="body" sz="quarter" idx="11"/>
          </p:nvPr>
        </p:nvSpPr>
        <p:spPr>
          <a:xfrm>
            <a:off x="5182241" y="2055027"/>
            <a:ext cx="3830637" cy="2556945"/>
          </a:xfrm>
        </p:spPr>
        <p:txBody>
          <a:bodyPr>
            <a:noAutofit/>
          </a:bodyPr>
          <a:lstStyle/>
          <a:p>
            <a:r>
              <a:rPr lang="en-GB" dirty="0"/>
              <a:t>Representation relates to how </a:t>
            </a:r>
            <a:r>
              <a:rPr lang="en-GB" b="1" dirty="0">
                <a:solidFill>
                  <a:srgbClr val="F4971A"/>
                </a:solidFill>
              </a:rPr>
              <a:t>different stakeholders can shape agendas and influence the critical decisions that impact their lives.</a:t>
            </a:r>
            <a:endParaRPr lang="en-GB" dirty="0"/>
          </a:p>
        </p:txBody>
      </p:sp>
      <p:sp>
        <p:nvSpPr>
          <p:cNvPr id="6" name="Titel 13">
            <a:extLst>
              <a:ext uri="{FF2B5EF4-FFF2-40B4-BE49-F238E27FC236}">
                <a16:creationId xmlns:a16="http://schemas.microsoft.com/office/drawing/2014/main" id="{57B786EC-9525-4D49-0DDB-3B4BBDD94BEB}"/>
              </a:ext>
            </a:extLst>
          </p:cNvPr>
          <p:cNvSpPr txBox="1">
            <a:spLocks/>
          </p:cNvSpPr>
          <p:nvPr/>
        </p:nvSpPr>
        <p:spPr bwMode="gray">
          <a:xfrm>
            <a:off x="449816" y="576000"/>
            <a:ext cx="8567183" cy="540544"/>
          </a:xfrm>
          <a:prstGeom prst="rect">
            <a:avLst/>
          </a:prstGeom>
        </p:spPr>
        <p:txBody>
          <a:bodyPr anchor="ctr">
            <a:normAutofit/>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r>
              <a:rPr lang="en-GB" sz="2300">
                <a:solidFill>
                  <a:srgbClr val="004B82"/>
                </a:solidFill>
                <a:latin typeface="+mn-lt"/>
              </a:rPr>
              <a:t>Representation</a:t>
            </a:r>
          </a:p>
        </p:txBody>
      </p:sp>
      <p:sp>
        <p:nvSpPr>
          <p:cNvPr id="4" name="TextBox 3">
            <a:extLst>
              <a:ext uri="{FF2B5EF4-FFF2-40B4-BE49-F238E27FC236}">
                <a16:creationId xmlns:a16="http://schemas.microsoft.com/office/drawing/2014/main" id="{6B02768D-23BC-E57A-69CA-0A07FAD3AD52}"/>
              </a:ext>
            </a:extLst>
          </p:cNvPr>
          <p:cNvSpPr txBox="1"/>
          <p:nvPr/>
        </p:nvSpPr>
        <p:spPr>
          <a:xfrm>
            <a:off x="59961" y="4309432"/>
            <a:ext cx="4572000" cy="246221"/>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 Patrick Drown IWMI</a:t>
            </a:r>
            <a:endParaRPr lang="en-GB" sz="1000" dirty="0"/>
          </a:p>
        </p:txBody>
      </p:sp>
    </p:spTree>
    <p:extLst>
      <p:ext uri="{BB962C8B-B14F-4D97-AF65-F5344CB8AC3E}">
        <p14:creationId xmlns:p14="http://schemas.microsoft.com/office/powerpoint/2010/main" val="33670333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ABDE903A-1C9B-7A49-5A61-6D1BA230DD02}"/>
              </a:ext>
            </a:extLst>
          </p:cNvPr>
          <p:cNvSpPr/>
          <p:nvPr/>
        </p:nvSpPr>
        <p:spPr>
          <a:xfrm>
            <a:off x="4924815" y="1068146"/>
            <a:ext cx="3160735" cy="3190703"/>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cartoon of a person with a blue body&#10;&#10;Description automatically generated with low confidence">
            <a:extLst>
              <a:ext uri="{FF2B5EF4-FFF2-40B4-BE49-F238E27FC236}">
                <a16:creationId xmlns:a16="http://schemas.microsoft.com/office/drawing/2014/main" id="{67A1A042-E5E6-43F9-3207-587DBA3D7F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4879903" y="1237611"/>
            <a:ext cx="1736253" cy="2954260"/>
          </a:xfrm>
          <a:prstGeom prst="rect">
            <a:avLst/>
          </a:prstGeom>
        </p:spPr>
      </p:pic>
      <p:pic>
        <p:nvPicPr>
          <p:cNvPr id="29" name="Picture 28" descr="A cartoon of a person pushing a walker&#10;&#10;Description automatically generated with low confidence">
            <a:extLst>
              <a:ext uri="{FF2B5EF4-FFF2-40B4-BE49-F238E27FC236}">
                <a16:creationId xmlns:a16="http://schemas.microsoft.com/office/drawing/2014/main" id="{1CE0BCEC-81B2-68DB-DC8E-7B0ABF9202D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12546" y="1329816"/>
            <a:ext cx="1736253" cy="2903971"/>
          </a:xfrm>
          <a:prstGeom prst="rect">
            <a:avLst/>
          </a:prstGeom>
        </p:spPr>
      </p:pic>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56080" y="1300736"/>
            <a:ext cx="3824472" cy="3004190"/>
          </a:xfrm>
        </p:spPr>
        <p:txBody>
          <a:bodyPr vert="horz" lIns="91440" tIns="45720" rIns="91440" bIns="45720" rtlCol="0" anchor="t">
            <a:normAutofit/>
          </a:bodyPr>
          <a:lstStyle/>
          <a:p>
            <a:r>
              <a:rPr lang="en-GB">
                <a:solidFill>
                  <a:srgbClr val="004C82"/>
                </a:solidFill>
              </a:rPr>
              <a:t>A GESI approach should </a:t>
            </a:r>
            <a:r>
              <a:rPr lang="en-GB" b="1">
                <a:solidFill>
                  <a:srgbClr val="F4971A"/>
                </a:solidFill>
              </a:rPr>
              <a:t>ensure that marginalised groups can have influence in decision-making at different levels.</a:t>
            </a:r>
          </a:p>
          <a:p>
            <a:endParaRPr lang="en-GB" sz="1100"/>
          </a:p>
          <a:p>
            <a:r>
              <a:rPr lang="en-GB">
                <a:solidFill>
                  <a:srgbClr val="004C82"/>
                </a:solidFill>
                <a:latin typeface="Calibri"/>
                <a:cs typeface="Calibri"/>
              </a:rPr>
              <a:t>Those with the most to gain or lose from WEFE Nexus interventions often have the most limited influence.</a:t>
            </a:r>
          </a:p>
          <a:p>
            <a:endParaRPr lang="en-GB"/>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normAutofit/>
          </a:bodyPr>
          <a:lstStyle/>
          <a:p>
            <a:r>
              <a:rPr lang="en-GB" sz="2300">
                <a:solidFill>
                  <a:srgbClr val="004B82"/>
                </a:solidFill>
                <a:latin typeface="+mn-lt"/>
              </a:rPr>
              <a:t>Representation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19</a:t>
            </a:fld>
            <a:endParaRPr lang="en-GB"/>
          </a:p>
        </p:txBody>
      </p:sp>
      <p:pic>
        <p:nvPicPr>
          <p:cNvPr id="13" name="Picture 12" descr="A cartoon of a person holding a stick&#10;&#10;Description automatically generated with low confidence">
            <a:extLst>
              <a:ext uri="{FF2B5EF4-FFF2-40B4-BE49-F238E27FC236}">
                <a16:creationId xmlns:a16="http://schemas.microsoft.com/office/drawing/2014/main" id="{905F64C1-4858-AA5A-6DFA-1A47DAFD04F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20298" y="1329816"/>
            <a:ext cx="1633018" cy="3004190"/>
          </a:xfrm>
          <a:prstGeom prst="rect">
            <a:avLst/>
          </a:prstGeom>
        </p:spPr>
      </p:pic>
    </p:spTree>
    <p:extLst>
      <p:ext uri="{BB962C8B-B14F-4D97-AF65-F5344CB8AC3E}">
        <p14:creationId xmlns:p14="http://schemas.microsoft.com/office/powerpoint/2010/main" val="18800147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2</a:t>
            </a:fld>
            <a:endParaRPr lang="en-GB"/>
          </a:p>
        </p:txBody>
      </p:sp>
      <p:sp>
        <p:nvSpPr>
          <p:cNvPr id="18" name="Titel 1">
            <a:extLst>
              <a:ext uri="{FF2B5EF4-FFF2-40B4-BE49-F238E27FC236}">
                <a16:creationId xmlns:a16="http://schemas.microsoft.com/office/drawing/2014/main" id="{84537C1F-C2AA-0831-7683-B175A4EBEB0D}"/>
              </a:ext>
            </a:extLst>
          </p:cNvPr>
          <p:cNvSpPr txBox="1">
            <a:spLocks/>
          </p:cNvSpPr>
          <p:nvPr/>
        </p:nvSpPr>
        <p:spPr bwMode="gray">
          <a:xfrm>
            <a:off x="396347" y="616901"/>
            <a:ext cx="7472602" cy="4724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en-GB" dirty="0"/>
              <a:t>Let’s get back to the city of </a:t>
            </a:r>
            <a:r>
              <a:rPr lang="en-GB" dirty="0" err="1"/>
              <a:t>Mostanova</a:t>
            </a:r>
            <a:r>
              <a:rPr lang="de-DE" dirty="0"/>
              <a:t>…</a:t>
            </a:r>
          </a:p>
        </p:txBody>
      </p:sp>
      <p:sp>
        <p:nvSpPr>
          <p:cNvPr id="20" name="Oval 19">
            <a:extLst>
              <a:ext uri="{FF2B5EF4-FFF2-40B4-BE49-F238E27FC236}">
                <a16:creationId xmlns:a16="http://schemas.microsoft.com/office/drawing/2014/main" id="{657070B3-E783-E2E6-ABB7-74A1DD720DFD}"/>
              </a:ext>
            </a:extLst>
          </p:cNvPr>
          <p:cNvSpPr/>
          <p:nvPr/>
        </p:nvSpPr>
        <p:spPr>
          <a:xfrm>
            <a:off x="2100853" y="4678597"/>
            <a:ext cx="1307367" cy="186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0" name="Thought Bubble: Cloud 49">
            <a:extLst>
              <a:ext uri="{FF2B5EF4-FFF2-40B4-BE49-F238E27FC236}">
                <a16:creationId xmlns:a16="http://schemas.microsoft.com/office/drawing/2014/main" id="{07A37EDD-EB8A-C9D6-5BFF-82E953FC4DF0}"/>
              </a:ext>
            </a:extLst>
          </p:cNvPr>
          <p:cNvSpPr/>
          <p:nvPr/>
        </p:nvSpPr>
        <p:spPr>
          <a:xfrm>
            <a:off x="4336350" y="1342739"/>
            <a:ext cx="3894624" cy="3311373"/>
          </a:xfrm>
          <a:prstGeom prst="cloudCallout">
            <a:avLst>
              <a:gd name="adj1" fmla="val -74004"/>
              <a:gd name="adj2" fmla="val -517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nvGrpSpPr>
          <p:cNvPr id="51" name="Group 50">
            <a:extLst>
              <a:ext uri="{FF2B5EF4-FFF2-40B4-BE49-F238E27FC236}">
                <a16:creationId xmlns:a16="http://schemas.microsoft.com/office/drawing/2014/main" id="{E209290C-1F7F-54AB-214A-A4F59BD4CB39}"/>
              </a:ext>
            </a:extLst>
          </p:cNvPr>
          <p:cNvGrpSpPr/>
          <p:nvPr/>
        </p:nvGrpSpPr>
        <p:grpSpPr>
          <a:xfrm>
            <a:off x="4853104" y="1606221"/>
            <a:ext cx="2886265" cy="2590437"/>
            <a:chOff x="-189233" y="1002794"/>
            <a:chExt cx="4213969" cy="3782057"/>
          </a:xfrm>
        </p:grpSpPr>
        <p:pic>
          <p:nvPicPr>
            <p:cNvPr id="52" name="Picture 4" descr="River - Free nature icons">
              <a:extLst>
                <a:ext uri="{FF2B5EF4-FFF2-40B4-BE49-F238E27FC236}">
                  <a16:creationId xmlns:a16="http://schemas.microsoft.com/office/drawing/2014/main" id="{CDAFC9E3-E92E-4712-8042-0813C158EB35}"/>
                </a:ext>
              </a:extLst>
            </p:cNvPr>
            <p:cNvPicPr>
              <a:picLocks noChangeAspect="1" noChangeArrowheads="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7371" y="1322306"/>
              <a:ext cx="3609118" cy="3462545"/>
            </a:xfrm>
            <a:prstGeom prst="rect">
              <a:avLst/>
            </a:prstGeom>
            <a:noFill/>
            <a:extLst>
              <a:ext uri="{909E8E84-426E-40DD-AFC4-6F175D3DCCD1}">
                <a14:hiddenFill xmlns:a14="http://schemas.microsoft.com/office/drawing/2010/main">
                  <a:solidFill>
                    <a:srgbClr val="FFFFFF"/>
                  </a:solidFill>
                </a14:hiddenFill>
              </a:ext>
            </a:extLst>
          </p:spPr>
        </p:pic>
        <p:pic>
          <p:nvPicPr>
            <p:cNvPr id="53" name="Graphic 52" descr="Agriculture outline">
              <a:extLst>
                <a:ext uri="{FF2B5EF4-FFF2-40B4-BE49-F238E27FC236}">
                  <a16:creationId xmlns:a16="http://schemas.microsoft.com/office/drawing/2014/main" id="{CB28E2CF-D74D-7026-3A64-9AEB9EB41C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47" y="1771516"/>
              <a:ext cx="1506672" cy="1506669"/>
            </a:xfrm>
            <a:prstGeom prst="rect">
              <a:avLst/>
            </a:prstGeom>
          </p:spPr>
        </p:pic>
        <p:pic>
          <p:nvPicPr>
            <p:cNvPr id="54" name="Graphic 53" descr="Tractor with solid fill">
              <a:extLst>
                <a:ext uri="{FF2B5EF4-FFF2-40B4-BE49-F238E27FC236}">
                  <a16:creationId xmlns:a16="http://schemas.microsoft.com/office/drawing/2014/main" id="{ECFD60CA-ED82-BE2A-0557-1323B262EAF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233" y="2760745"/>
              <a:ext cx="546944" cy="546942"/>
            </a:xfrm>
            <a:prstGeom prst="rect">
              <a:avLst/>
            </a:prstGeom>
          </p:spPr>
        </p:pic>
        <p:pic>
          <p:nvPicPr>
            <p:cNvPr id="55" name="Picture 2" descr="Illustrated icon for Hydropower Energy.">
              <a:extLst>
                <a:ext uri="{FF2B5EF4-FFF2-40B4-BE49-F238E27FC236}">
                  <a16:creationId xmlns:a16="http://schemas.microsoft.com/office/drawing/2014/main" id="{02C48A3C-32C1-76A5-4A5E-30BAAE1FF253}"/>
                </a:ext>
              </a:extLst>
            </p:cNvPr>
            <p:cNvPicPr>
              <a:picLocks noChangeAspect="1" noChangeArrowheads="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43193" y="1002794"/>
              <a:ext cx="1581543" cy="1043422"/>
            </a:xfrm>
            <a:prstGeom prst="rect">
              <a:avLst/>
            </a:prstGeom>
            <a:noFill/>
            <a:extLst>
              <a:ext uri="{909E8E84-426E-40DD-AFC4-6F175D3DCCD1}">
                <a14:hiddenFill xmlns:a14="http://schemas.microsoft.com/office/drawing/2010/main">
                  <a:solidFill>
                    <a:srgbClr val="FFFFFF"/>
                  </a:solidFill>
                </a14:hiddenFill>
              </a:ext>
            </a:extLst>
          </p:spPr>
        </p:pic>
        <p:pic>
          <p:nvPicPr>
            <p:cNvPr id="56" name="Graphic 55" descr="Tractor with solid fill">
              <a:extLst>
                <a:ext uri="{FF2B5EF4-FFF2-40B4-BE49-F238E27FC236}">
                  <a16:creationId xmlns:a16="http://schemas.microsoft.com/office/drawing/2014/main" id="{52C00CE3-0B2F-2E89-BCC8-1E52B5D71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21566" y="2484850"/>
              <a:ext cx="743743" cy="743742"/>
            </a:xfrm>
            <a:prstGeom prst="rect">
              <a:avLst/>
            </a:prstGeom>
          </p:spPr>
        </p:pic>
        <p:pic>
          <p:nvPicPr>
            <p:cNvPr id="57" name="Graphic 56" descr="Cow with solid fill">
              <a:extLst>
                <a:ext uri="{FF2B5EF4-FFF2-40B4-BE49-F238E27FC236}">
                  <a16:creationId xmlns:a16="http://schemas.microsoft.com/office/drawing/2014/main" id="{F1395160-EDEC-18FC-BDF0-263AF1C376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014352" y="3584894"/>
              <a:ext cx="846455" cy="846454"/>
            </a:xfrm>
            <a:prstGeom prst="rect">
              <a:avLst/>
            </a:prstGeom>
          </p:spPr>
        </p:pic>
        <p:pic>
          <p:nvPicPr>
            <p:cNvPr id="58" name="Graphic 57" descr="House with solid fill">
              <a:extLst>
                <a:ext uri="{FF2B5EF4-FFF2-40B4-BE49-F238E27FC236}">
                  <a16:creationId xmlns:a16="http://schemas.microsoft.com/office/drawing/2014/main" id="{C33968DC-F9DC-4FA1-E155-13C7A67FE26A}"/>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00352" y="2820448"/>
              <a:ext cx="548446" cy="548446"/>
            </a:xfrm>
            <a:prstGeom prst="rect">
              <a:avLst/>
            </a:prstGeom>
          </p:spPr>
        </p:pic>
        <p:pic>
          <p:nvPicPr>
            <p:cNvPr id="59" name="Graphic 58" descr="House with solid fill">
              <a:extLst>
                <a:ext uri="{FF2B5EF4-FFF2-40B4-BE49-F238E27FC236}">
                  <a16:creationId xmlns:a16="http://schemas.microsoft.com/office/drawing/2014/main" id="{827FD613-D782-3F0B-10C2-CBEF59547301}"/>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0203" y="2129642"/>
              <a:ext cx="758397" cy="758396"/>
            </a:xfrm>
            <a:prstGeom prst="rect">
              <a:avLst/>
            </a:prstGeom>
          </p:spPr>
        </p:pic>
        <p:pic>
          <p:nvPicPr>
            <p:cNvPr id="60" name="Graphic 59" descr="House with solid fill">
              <a:extLst>
                <a:ext uri="{FF2B5EF4-FFF2-40B4-BE49-F238E27FC236}">
                  <a16:creationId xmlns:a16="http://schemas.microsoft.com/office/drawing/2014/main" id="{032CF0E3-292B-54AE-C011-3CEA87EB0583}"/>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70671" y="2451749"/>
              <a:ext cx="507956" cy="507954"/>
            </a:xfrm>
            <a:prstGeom prst="rect">
              <a:avLst/>
            </a:prstGeom>
          </p:spPr>
        </p:pic>
        <p:pic>
          <p:nvPicPr>
            <p:cNvPr id="61" name="Graphic 60" descr="Cow with solid fill">
              <a:extLst>
                <a:ext uri="{FF2B5EF4-FFF2-40B4-BE49-F238E27FC236}">
                  <a16:creationId xmlns:a16="http://schemas.microsoft.com/office/drawing/2014/main" id="{A305EF8E-CC78-7D80-917B-23E949658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65043" y="4011668"/>
              <a:ext cx="695895" cy="695895"/>
            </a:xfrm>
            <a:prstGeom prst="rect">
              <a:avLst/>
            </a:prstGeom>
          </p:spPr>
        </p:pic>
      </p:grpSp>
      <p:pic>
        <p:nvPicPr>
          <p:cNvPr id="62" name="Picture 61">
            <a:extLst>
              <a:ext uri="{FF2B5EF4-FFF2-40B4-BE49-F238E27FC236}">
                <a16:creationId xmlns:a16="http://schemas.microsoft.com/office/drawing/2014/main" id="{01D152BD-DF87-A67B-5A54-947AEF193CAD}"/>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4881261" y="1231186"/>
            <a:ext cx="521356" cy="533070"/>
          </a:xfrm>
          <a:prstGeom prst="rect">
            <a:avLst/>
          </a:prstGeom>
          <a:noFill/>
          <a:ln>
            <a:noFill/>
          </a:ln>
        </p:spPr>
      </p:pic>
      <p:pic>
        <p:nvPicPr>
          <p:cNvPr id="63" name="Picture 62" descr="Icon&#10;&#10;Description automatically generated">
            <a:extLst>
              <a:ext uri="{FF2B5EF4-FFF2-40B4-BE49-F238E27FC236}">
                <a16:creationId xmlns:a16="http://schemas.microsoft.com/office/drawing/2014/main" id="{B83E5CE4-872C-34A3-3359-A1260CC48E4F}"/>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607736" y="1695926"/>
            <a:ext cx="521356" cy="521341"/>
          </a:xfrm>
          <a:prstGeom prst="rect">
            <a:avLst/>
          </a:prstGeom>
          <a:noFill/>
          <a:ln>
            <a:noFill/>
          </a:ln>
        </p:spPr>
      </p:pic>
      <p:pic>
        <p:nvPicPr>
          <p:cNvPr id="64" name="Picture 63" descr="Icon&#10;&#10;Description automatically generated">
            <a:extLst>
              <a:ext uri="{FF2B5EF4-FFF2-40B4-BE49-F238E27FC236}">
                <a16:creationId xmlns:a16="http://schemas.microsoft.com/office/drawing/2014/main" id="{93156CD2-6854-243E-73FE-B302C482E6E1}"/>
              </a:ext>
            </a:extLst>
          </p:cNvPr>
          <p:cNvPicPr>
            <a:picLocks noChangeAspect="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367637" y="2977040"/>
            <a:ext cx="523059" cy="523073"/>
          </a:xfrm>
          <a:prstGeom prst="rect">
            <a:avLst/>
          </a:prstGeom>
          <a:noFill/>
          <a:ln>
            <a:noFill/>
          </a:ln>
        </p:spPr>
      </p:pic>
      <p:sp>
        <p:nvSpPr>
          <p:cNvPr id="65" name="Ellipse 22">
            <a:extLst>
              <a:ext uri="{FF2B5EF4-FFF2-40B4-BE49-F238E27FC236}">
                <a16:creationId xmlns:a16="http://schemas.microsoft.com/office/drawing/2014/main" id="{5656EF02-3564-3E83-238B-B9CC027ED62A}"/>
              </a:ext>
            </a:extLst>
          </p:cNvPr>
          <p:cNvSpPr/>
          <p:nvPr/>
        </p:nvSpPr>
        <p:spPr>
          <a:xfrm>
            <a:off x="7856688" y="2204775"/>
            <a:ext cx="521356" cy="523073"/>
          </a:xfrm>
          <a:prstGeom prst="ellipse">
            <a:avLst/>
          </a:prstGeom>
          <a:blipFill>
            <a:blip r:embed="rId16">
              <a:duotone>
                <a:prstClr val="black"/>
                <a:schemeClr val="tx2">
                  <a:tint val="45000"/>
                  <a:satMod val="40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nvGrpSpPr>
          <p:cNvPr id="68" name="Group 67">
            <a:extLst>
              <a:ext uri="{FF2B5EF4-FFF2-40B4-BE49-F238E27FC236}">
                <a16:creationId xmlns:a16="http://schemas.microsoft.com/office/drawing/2014/main" id="{C0A5B18F-09D0-789D-D541-E63627825A8D}"/>
              </a:ext>
            </a:extLst>
          </p:cNvPr>
          <p:cNvGrpSpPr/>
          <p:nvPr/>
        </p:nvGrpSpPr>
        <p:grpSpPr>
          <a:xfrm>
            <a:off x="8062762" y="1095799"/>
            <a:ext cx="695246" cy="695246"/>
            <a:chOff x="1033970" y="2557811"/>
            <a:chExt cx="695246" cy="695246"/>
          </a:xfrm>
        </p:grpSpPr>
        <p:sp>
          <p:nvSpPr>
            <p:cNvPr id="66" name="Oval 65">
              <a:extLst>
                <a:ext uri="{FF2B5EF4-FFF2-40B4-BE49-F238E27FC236}">
                  <a16:creationId xmlns:a16="http://schemas.microsoft.com/office/drawing/2014/main" id="{806EBC61-EAA2-D312-D9DF-5895A9D87A71}"/>
                </a:ext>
              </a:extLst>
            </p:cNvPr>
            <p:cNvSpPr/>
            <p:nvPr/>
          </p:nvSpPr>
          <p:spPr>
            <a:xfrm>
              <a:off x="1033970" y="2557811"/>
              <a:ext cx="695246" cy="695246"/>
            </a:xfrm>
            <a:prstGeom prst="ellipse">
              <a:avLst/>
            </a:prstGeom>
            <a:solidFill>
              <a:srgbClr val="92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67" name="Graphic 66" descr="Question Mark with solid fill">
              <a:extLst>
                <a:ext uri="{FF2B5EF4-FFF2-40B4-BE49-F238E27FC236}">
                  <a16:creationId xmlns:a16="http://schemas.microsoft.com/office/drawing/2014/main" id="{1ACD8F17-F7B7-24B3-9AC6-D6DC0FE8FE08}"/>
                </a:ext>
              </a:extLst>
            </p:cNvPr>
            <p:cNvPicPr>
              <a:picLocks noChangeAspect="1"/>
            </p:cNvPicPr>
            <p:nvPr/>
          </p:nvPicPr>
          <p: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5525" y="2621634"/>
              <a:ext cx="528762" cy="567600"/>
            </a:xfrm>
            <a:prstGeom prst="rect">
              <a:avLst/>
            </a:prstGeom>
          </p:spPr>
        </p:pic>
      </p:grpSp>
      <p:pic>
        <p:nvPicPr>
          <p:cNvPr id="4" name="Picture 3" descr="A person holding a computer&#10;&#10;Description automatically generated">
            <a:extLst>
              <a:ext uri="{FF2B5EF4-FFF2-40B4-BE49-F238E27FC236}">
                <a16:creationId xmlns:a16="http://schemas.microsoft.com/office/drawing/2014/main" id="{906A8AA1-037D-5BEA-55A5-5C5A7F8836CE}"/>
              </a:ext>
            </a:extLst>
          </p:cNvPr>
          <p:cNvPicPr>
            <a:picLocks noChangeAspect="1"/>
          </p:cNvPicPr>
          <p:nvPr/>
        </p:nvPicPr>
        <p:blipFill rotWithShape="1">
          <a:blip r:embed="rId19">
            <a:clrChange>
              <a:clrFrom>
                <a:srgbClr val="FFFFFF"/>
              </a:clrFrom>
              <a:clrTo>
                <a:srgbClr val="FFFFFF">
                  <a:alpha val="0"/>
                </a:srgbClr>
              </a:clrTo>
            </a:clrChange>
          </a:blip>
          <a:srcRect l="36483" t="8228" r="36402" b="7555"/>
          <a:stretch/>
        </p:blipFill>
        <p:spPr>
          <a:xfrm>
            <a:off x="2135458" y="1154655"/>
            <a:ext cx="2157156" cy="3768701"/>
          </a:xfrm>
          <a:prstGeom prst="rect">
            <a:avLst/>
          </a:prstGeom>
        </p:spPr>
      </p:pic>
      <p:sp>
        <p:nvSpPr>
          <p:cNvPr id="5" name="TextBox 4">
            <a:extLst>
              <a:ext uri="{FF2B5EF4-FFF2-40B4-BE49-F238E27FC236}">
                <a16:creationId xmlns:a16="http://schemas.microsoft.com/office/drawing/2014/main" id="{12D2016A-6ABD-E29E-1D50-44FE11918505}"/>
              </a:ext>
            </a:extLst>
          </p:cNvPr>
          <p:cNvSpPr txBox="1"/>
          <p:nvPr/>
        </p:nvSpPr>
        <p:spPr>
          <a:xfrm>
            <a:off x="771198" y="3664653"/>
            <a:ext cx="1430640" cy="400110"/>
          </a:xfrm>
          <a:prstGeom prst="rect">
            <a:avLst/>
          </a:prstGeom>
          <a:noFill/>
        </p:spPr>
        <p:txBody>
          <a:bodyPr wrap="square">
            <a:spAutoFit/>
          </a:bodyPr>
          <a:lstStyle/>
          <a:p>
            <a:r>
              <a:rPr lang="en-GB" sz="2000" b="1" dirty="0">
                <a:solidFill>
                  <a:srgbClr val="004B82"/>
                </a:solidFill>
              </a:rPr>
              <a:t>Ms. </a:t>
            </a:r>
            <a:r>
              <a:rPr lang="en-GB" sz="2000" b="1" dirty="0" err="1">
                <a:solidFill>
                  <a:srgbClr val="004B82"/>
                </a:solidFill>
              </a:rPr>
              <a:t>Adila</a:t>
            </a:r>
            <a:endParaRPr lang="en-US" sz="2000" b="1" dirty="0">
              <a:solidFill>
                <a:srgbClr val="004B82"/>
              </a:solidFill>
            </a:endParaRPr>
          </a:p>
        </p:txBody>
      </p:sp>
    </p:spTree>
    <p:extLst>
      <p:ext uri="{BB962C8B-B14F-4D97-AF65-F5344CB8AC3E}">
        <p14:creationId xmlns:p14="http://schemas.microsoft.com/office/powerpoint/2010/main" val="194044066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995781" y="738344"/>
            <a:ext cx="6400020" cy="540544"/>
          </a:xfrm>
        </p:spPr>
        <p:txBody>
          <a:bodyPr>
            <a:noAutofit/>
          </a:bodyPr>
          <a:lstStyle/>
          <a:p>
            <a:r>
              <a:rPr lang="en-GB" sz="2000">
                <a:solidFill>
                  <a:srgbClr val="575756"/>
                </a:solidFill>
                <a:latin typeface="+mn-lt"/>
              </a:rPr>
              <a:t>Representation: Recognising and Fostering Higher Forms of Participation</a:t>
            </a:r>
            <a:endParaRPr lang="en-GB" sz="2000"/>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37729" y="4763006"/>
            <a:ext cx="2057400" cy="274637"/>
          </a:xfrm>
        </p:spPr>
        <p:txBody>
          <a:bodyPr/>
          <a:lstStyle/>
          <a:p>
            <a:fld id="{CF23C0C3-F0EC-4AF0-84C8-08554CFEDD03}" type="slidenum">
              <a:rPr lang="en-GB" smtClean="0"/>
              <a:pPr/>
              <a:t>20</a:t>
            </a:fld>
            <a:endParaRPr lang="en-GB"/>
          </a:p>
        </p:txBody>
      </p:sp>
      <p:sp>
        <p:nvSpPr>
          <p:cNvPr id="4" name="TextBox 3">
            <a:extLst>
              <a:ext uri="{FF2B5EF4-FFF2-40B4-BE49-F238E27FC236}">
                <a16:creationId xmlns:a16="http://schemas.microsoft.com/office/drawing/2014/main" id="{14F05C34-D1F6-CBCF-89C4-D877FDD3A5C1}"/>
              </a:ext>
            </a:extLst>
          </p:cNvPr>
          <p:cNvSpPr txBox="1"/>
          <p:nvPr/>
        </p:nvSpPr>
        <p:spPr>
          <a:xfrm>
            <a:off x="5598399" y="1372197"/>
            <a:ext cx="2964137" cy="507831"/>
          </a:xfrm>
          <a:prstGeom prst="rect">
            <a:avLst/>
          </a:prstGeom>
          <a:noFill/>
        </p:spPr>
        <p:txBody>
          <a:bodyPr wrap="square">
            <a:spAutoFit/>
          </a:bodyPr>
          <a:lstStyle/>
          <a:p>
            <a:pPr algn="ctr"/>
            <a:r>
              <a:rPr lang="en-GB">
                <a:latin typeface="Calibri" panose="020F0502020204030204" pitchFamily="34" charset="0"/>
                <a:cs typeface="Calibri" panose="020F0502020204030204" pitchFamily="34" charset="0"/>
              </a:rPr>
              <a:t>Not all participation is created equal </a:t>
            </a:r>
          </a:p>
          <a:p>
            <a:pPr algn="ctr"/>
            <a:endParaRPr lang="en-GB">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FE8ECE4-5E6F-6368-C73F-F8A97D974D6D}"/>
              </a:ext>
            </a:extLst>
          </p:cNvPr>
          <p:cNvSpPr/>
          <p:nvPr/>
        </p:nvSpPr>
        <p:spPr>
          <a:xfrm>
            <a:off x="3656236" y="2311816"/>
            <a:ext cx="1538868" cy="178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21EBCA36-5EDB-5057-E351-B4D364FA19FD}"/>
              </a:ext>
            </a:extLst>
          </p:cNvPr>
          <p:cNvGrpSpPr/>
          <p:nvPr/>
        </p:nvGrpSpPr>
        <p:grpSpPr>
          <a:xfrm>
            <a:off x="5717243" y="2490235"/>
            <a:ext cx="2726448" cy="2346749"/>
            <a:chOff x="5463759" y="1848463"/>
            <a:chExt cx="3542589" cy="3049231"/>
          </a:xfrm>
        </p:grpSpPr>
        <p:sp>
          <p:nvSpPr>
            <p:cNvPr id="12" name="Oval 11">
              <a:extLst>
                <a:ext uri="{FF2B5EF4-FFF2-40B4-BE49-F238E27FC236}">
                  <a16:creationId xmlns:a16="http://schemas.microsoft.com/office/drawing/2014/main" id="{35574E6E-CC04-6634-EFB4-18572D4F2992}"/>
                </a:ext>
              </a:extLst>
            </p:cNvPr>
            <p:cNvSpPr/>
            <p:nvPr/>
          </p:nvSpPr>
          <p:spPr>
            <a:xfrm>
              <a:off x="5722375" y="1848463"/>
              <a:ext cx="3008671" cy="2900515"/>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artoon of a person&#10;&#10;Description automatically generated with medium confidence">
              <a:extLst>
                <a:ext uri="{FF2B5EF4-FFF2-40B4-BE49-F238E27FC236}">
                  <a16:creationId xmlns:a16="http://schemas.microsoft.com/office/drawing/2014/main" id="{1B6C2363-BE57-3AC3-8F09-C4E77A6BACC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07793" y="1952170"/>
              <a:ext cx="1198555" cy="2730542"/>
            </a:xfrm>
            <a:prstGeom prst="rect">
              <a:avLst/>
            </a:prstGeom>
          </p:spPr>
        </p:pic>
        <p:pic>
          <p:nvPicPr>
            <p:cNvPr id="17" name="Picture 16" descr="A picture containing joint, footwear, elbow, clothing&#10;&#10;Description automatically generated">
              <a:extLst>
                <a:ext uri="{FF2B5EF4-FFF2-40B4-BE49-F238E27FC236}">
                  <a16:creationId xmlns:a16="http://schemas.microsoft.com/office/drawing/2014/main" id="{26080BE2-3D98-8C30-8459-C46ADE54673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63759" y="1946786"/>
              <a:ext cx="1346561" cy="2816170"/>
            </a:xfrm>
            <a:prstGeom prst="rect">
              <a:avLst/>
            </a:prstGeom>
          </p:spPr>
        </p:pic>
        <p:pic>
          <p:nvPicPr>
            <p:cNvPr id="19" name="Picture 18" descr="A person wearing a white shirt and blue pants&#10;&#10;Description automatically generated with low confidence">
              <a:extLst>
                <a:ext uri="{FF2B5EF4-FFF2-40B4-BE49-F238E27FC236}">
                  <a16:creationId xmlns:a16="http://schemas.microsoft.com/office/drawing/2014/main" id="{270A002E-8D78-706A-8C9B-B69A66FC84F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33652" y="2159169"/>
              <a:ext cx="1411129" cy="2738525"/>
            </a:xfrm>
            <a:prstGeom prst="rect">
              <a:avLst/>
            </a:prstGeom>
          </p:spPr>
        </p:pic>
        <p:pic>
          <p:nvPicPr>
            <p:cNvPr id="21" name="Picture 20">
              <a:extLst>
                <a:ext uri="{FF2B5EF4-FFF2-40B4-BE49-F238E27FC236}">
                  <a16:creationId xmlns:a16="http://schemas.microsoft.com/office/drawing/2014/main" id="{4016A3AF-95EF-BE22-F28F-5E7BDB8015F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flipH="1">
              <a:off x="7145312" y="2232347"/>
              <a:ext cx="1274240" cy="2620337"/>
            </a:xfrm>
            <a:prstGeom prst="rect">
              <a:avLst/>
            </a:prstGeom>
          </p:spPr>
        </p:pic>
      </p:grpSp>
      <p:sp>
        <p:nvSpPr>
          <p:cNvPr id="6" name="Not Equal 5">
            <a:extLst>
              <a:ext uri="{FF2B5EF4-FFF2-40B4-BE49-F238E27FC236}">
                <a16:creationId xmlns:a16="http://schemas.microsoft.com/office/drawing/2014/main" id="{BFE8C798-FC06-1687-3667-61D1F40DC722}"/>
              </a:ext>
            </a:extLst>
          </p:cNvPr>
          <p:cNvSpPr/>
          <p:nvPr/>
        </p:nvSpPr>
        <p:spPr>
          <a:xfrm>
            <a:off x="6331501" y="1686175"/>
            <a:ext cx="1497932" cy="625641"/>
          </a:xfrm>
          <a:prstGeom prst="mathNotEqual">
            <a:avLst/>
          </a:prstGeom>
          <a:solidFill>
            <a:srgbClr val="507F79"/>
          </a:solidFill>
          <a:ln>
            <a:solidFill>
              <a:srgbClr val="50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7950E3EC-7E11-8908-A4AA-8BFC6AC9301C}"/>
              </a:ext>
            </a:extLst>
          </p:cNvPr>
          <p:cNvSpPr txBox="1"/>
          <p:nvPr/>
        </p:nvSpPr>
        <p:spPr>
          <a:xfrm>
            <a:off x="449816" y="1428929"/>
            <a:ext cx="2694034" cy="300082"/>
          </a:xfrm>
          <a:prstGeom prst="rect">
            <a:avLst/>
          </a:prstGeom>
          <a:noFill/>
        </p:spPr>
        <p:txBody>
          <a:bodyPr wrap="square">
            <a:spAutoFit/>
          </a:bodyPr>
          <a:lstStyle/>
          <a:p>
            <a:r>
              <a:rPr lang="en-GB" b="1">
                <a:solidFill>
                  <a:schemeClr val="tx1">
                    <a:lumMod val="75000"/>
                    <a:lumOff val="25000"/>
                  </a:schemeClr>
                </a:solidFill>
                <a:latin typeface="+mj-lt"/>
                <a:cs typeface="Calibri" panose="020F0502020204030204" pitchFamily="34" charset="0"/>
              </a:rPr>
              <a:t>Six levels of participation</a:t>
            </a:r>
            <a:endParaRPr lang="en-GB">
              <a:solidFill>
                <a:schemeClr val="tx1">
                  <a:lumMod val="75000"/>
                  <a:lumOff val="25000"/>
                </a:schemeClr>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9A1F89A6-7CDB-9FBC-D28C-68BB89BE965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449816" y="738344"/>
            <a:ext cx="468561" cy="468561"/>
          </a:xfrm>
          <a:prstGeom prst="rect">
            <a:avLst/>
          </a:prstGeom>
        </p:spPr>
      </p:pic>
      <p:graphicFrame>
        <p:nvGraphicFramePr>
          <p:cNvPr id="7" name="Table 10">
            <a:extLst>
              <a:ext uri="{FF2B5EF4-FFF2-40B4-BE49-F238E27FC236}">
                <a16:creationId xmlns:a16="http://schemas.microsoft.com/office/drawing/2014/main" id="{F33E5C4B-A0BF-51F9-B038-EA98F878BB6F}"/>
              </a:ext>
            </a:extLst>
          </p:cNvPr>
          <p:cNvGraphicFramePr>
            <a:graphicFrameLocks noGrp="1"/>
          </p:cNvGraphicFramePr>
          <p:nvPr>
            <p:extLst>
              <p:ext uri="{D42A27DB-BD31-4B8C-83A1-F6EECF244321}">
                <p14:modId xmlns:p14="http://schemas.microsoft.com/office/powerpoint/2010/main" val="1108240929"/>
              </p:ext>
            </p:extLst>
          </p:nvPr>
        </p:nvGraphicFramePr>
        <p:xfrm>
          <a:off x="474280" y="1841624"/>
          <a:ext cx="4740282" cy="2800558"/>
        </p:xfrm>
        <a:graphic>
          <a:graphicData uri="http://schemas.openxmlformats.org/drawingml/2006/table">
            <a:tbl>
              <a:tblPr firstRow="1" bandRow="1"/>
              <a:tblGrid>
                <a:gridCol w="1594654">
                  <a:extLst>
                    <a:ext uri="{9D8B030D-6E8A-4147-A177-3AD203B41FA5}">
                      <a16:colId xmlns:a16="http://schemas.microsoft.com/office/drawing/2014/main" val="1336938619"/>
                    </a:ext>
                  </a:extLst>
                </a:gridCol>
                <a:gridCol w="3145628">
                  <a:extLst>
                    <a:ext uri="{9D8B030D-6E8A-4147-A177-3AD203B41FA5}">
                      <a16:colId xmlns:a16="http://schemas.microsoft.com/office/drawing/2014/main" val="226548204"/>
                    </a:ext>
                  </a:extLst>
                </a:gridCol>
              </a:tblGrid>
              <a:tr h="258173">
                <a:tc>
                  <a:txBody>
                    <a:bodyPr/>
                    <a:lstStyle/>
                    <a:p>
                      <a:r>
                        <a:rPr lang="en-GB" sz="1200" b="1">
                          <a:solidFill>
                            <a:srgbClr val="004B82"/>
                          </a:solidFill>
                          <a:latin typeface="Calibri" panose="020F0502020204030204" pitchFamily="34" charset="0"/>
                          <a:cs typeface="Calibri" panose="020F0502020204030204" pitchFamily="34" charset="0"/>
                        </a:rPr>
                        <a:t>Form of participation</a:t>
                      </a:r>
                    </a:p>
                  </a:txBody>
                  <a:tcPr anchor="ctr">
                    <a:lnL w="12700" cmpd="sng">
                      <a:noFill/>
                      <a:prstDash val="solid"/>
                    </a:lnL>
                    <a:lnR w="12700" cmpd="sng">
                      <a:noFill/>
                      <a:prstDash val="solid"/>
                    </a:lnR>
                    <a:lnT w="12700" cmpd="sng">
                      <a:noFill/>
                      <a:prstDash val="soli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a:solidFill>
                            <a:srgbClr val="004B82"/>
                          </a:solidFill>
                          <a:latin typeface="Calibri" panose="020F0502020204030204" pitchFamily="34" charset="0"/>
                          <a:cs typeface="Calibri" panose="020F0502020204030204" pitchFamily="34" charset="0"/>
                        </a:rPr>
                        <a:t>Characteristic features</a:t>
                      </a:r>
                    </a:p>
                  </a:txBody>
                  <a:tcPr anchor="ctr">
                    <a:lnL w="12700" cmpd="sng">
                      <a:noFill/>
                      <a:prstDash val="solid"/>
                    </a:lnL>
                    <a:lnR w="12700" cmpd="sng">
                      <a:noFill/>
                      <a:prstDash val="solid"/>
                    </a:lnR>
                    <a:lnT w="12700" cmpd="sng">
                      <a:noFill/>
                      <a:prstDash val="soli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222683"/>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Interactive (empowering)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Having voice and influence in the group’s decisions</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1745245"/>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Active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Expressing opinions, whether or not solicited, or taking initiatives of other sorts</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5829533"/>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Activity-specific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Being asked to (or volunteering to) undertake specific tasks</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3766327"/>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Consultative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Being asked an opinion in specific matters without guarantee of influencing decisions</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68256"/>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Passive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Being informed of decisions ex post facto; or attending meetings and listening in on decision-making, without speaking up</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566607"/>
                  </a:ext>
                </a:extLst>
              </a:tr>
              <a:tr h="392638">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Nominal participation</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GB"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Membership in the group</a:t>
                      </a:r>
                    </a:p>
                  </a:txBody>
                  <a:tcPr>
                    <a:lnL w="12700" cmpd="sng">
                      <a:noFill/>
                      <a:prstDash val="solid"/>
                    </a:lnL>
                    <a:lnR w="12700" cmpd="sng">
                      <a:noFill/>
                      <a:prstDash val="solid"/>
                    </a:lnR>
                    <a:lnT w="12700" cap="flat" cmpd="sng" algn="ctr">
                      <a:solidFill>
                        <a:srgbClr val="7AA12C"/>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70557987"/>
                  </a:ext>
                </a:extLst>
              </a:tr>
            </a:tbl>
          </a:graphicData>
        </a:graphic>
      </p:graphicFrame>
    </p:spTree>
    <p:extLst>
      <p:ext uri="{BB962C8B-B14F-4D97-AF65-F5344CB8AC3E}">
        <p14:creationId xmlns:p14="http://schemas.microsoft.com/office/powerpoint/2010/main" val="391289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6" y="1289356"/>
            <a:ext cx="7460927" cy="922158"/>
          </a:xfrm>
        </p:spPr>
        <p:txBody>
          <a:bodyPr>
            <a:normAutofit lnSpcReduction="10000"/>
          </a:bodyPr>
          <a:lstStyle/>
          <a:p>
            <a:endParaRPr lang="en-GB" b="1">
              <a:solidFill>
                <a:srgbClr val="F4971A"/>
              </a:solidFill>
            </a:endParaRPr>
          </a:p>
          <a:p>
            <a:r>
              <a:rPr lang="en-GB" b="1">
                <a:solidFill>
                  <a:srgbClr val="F4971A"/>
                </a:solidFill>
              </a:rPr>
              <a:t>Meaningful participation requires addressing context-specific barriers.</a:t>
            </a:r>
            <a:endParaRPr lang="en-GB" sz="1800" b="1" i="0" u="none" strike="noStrike" baseline="0">
              <a:solidFill>
                <a:srgbClr val="F4971A"/>
              </a:solidFill>
            </a:endParaRP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21</a:t>
            </a:fld>
            <a:endParaRPr lang="en-GB"/>
          </a:p>
        </p:txBody>
      </p:sp>
      <p:sp>
        <p:nvSpPr>
          <p:cNvPr id="8" name="TextBox 7">
            <a:extLst>
              <a:ext uri="{FF2B5EF4-FFF2-40B4-BE49-F238E27FC236}">
                <a16:creationId xmlns:a16="http://schemas.microsoft.com/office/drawing/2014/main" id="{622D850B-8172-318B-7215-FBC63DC3CEBA}"/>
              </a:ext>
            </a:extLst>
          </p:cNvPr>
          <p:cNvSpPr txBox="1"/>
          <p:nvPr/>
        </p:nvSpPr>
        <p:spPr>
          <a:xfrm>
            <a:off x="449816" y="2314973"/>
            <a:ext cx="4325384" cy="1015663"/>
          </a:xfrm>
          <a:prstGeom prst="rect">
            <a:avLst/>
          </a:prstGeom>
          <a:noFill/>
        </p:spPr>
        <p:txBody>
          <a:bodyPr wrap="square">
            <a:spAutoFit/>
          </a:bodyPr>
          <a:lstStyle/>
          <a:p>
            <a:r>
              <a:rPr lang="en-GB" sz="2000">
                <a:solidFill>
                  <a:schemeClr val="tx1">
                    <a:lumMod val="85000"/>
                    <a:lumOff val="15000"/>
                  </a:schemeClr>
                </a:solidFill>
                <a:latin typeface="Calibri" panose="020F0502020204030204" pitchFamily="34" charset="0"/>
                <a:cs typeface="Calibri" panose="020F0502020204030204" pitchFamily="34" charset="0"/>
              </a:rPr>
              <a:t>Empowering participation and bottom-up learning requires continuously asking: </a:t>
            </a:r>
          </a:p>
        </p:txBody>
      </p:sp>
      <p:sp>
        <p:nvSpPr>
          <p:cNvPr id="10" name="Speech Bubble: Oval 9">
            <a:extLst>
              <a:ext uri="{FF2B5EF4-FFF2-40B4-BE49-F238E27FC236}">
                <a16:creationId xmlns:a16="http://schemas.microsoft.com/office/drawing/2014/main" id="{213DE45F-199D-9C76-741C-42FB8F59C8BE}"/>
              </a:ext>
            </a:extLst>
          </p:cNvPr>
          <p:cNvSpPr/>
          <p:nvPr/>
        </p:nvSpPr>
        <p:spPr>
          <a:xfrm>
            <a:off x="4277276" y="2768602"/>
            <a:ext cx="2455392" cy="1986323"/>
          </a:xfrm>
          <a:prstGeom prst="wedgeEllipseCallout">
            <a:avLst>
              <a:gd name="adj1" fmla="val 68430"/>
              <a:gd name="adj2" fmla="val -69719"/>
            </a:avLst>
          </a:prstGeom>
          <a:solidFill>
            <a:srgbClr val="608574"/>
          </a:solidFill>
          <a:ln>
            <a:noFill/>
          </a:ln>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400">
                <a:latin typeface="Calibri" panose="020F0502020204030204" pitchFamily="34" charset="0"/>
                <a:cs typeface="Calibri" panose="020F0502020204030204" pitchFamily="34" charset="0"/>
              </a:rPr>
              <a:t>What voices are being heard at the different stages of decision-making processes, and what is the weight and legitimacy given to diverse voices? </a:t>
            </a:r>
          </a:p>
        </p:txBody>
      </p:sp>
      <p:pic>
        <p:nvPicPr>
          <p:cNvPr id="4" name="Picture 3">
            <a:extLst>
              <a:ext uri="{FF2B5EF4-FFF2-40B4-BE49-F238E27FC236}">
                <a16:creationId xmlns:a16="http://schemas.microsoft.com/office/drawing/2014/main" id="{4ECF67CA-D756-4185-E5BA-AFC49A79B14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7001529" y="1747779"/>
            <a:ext cx="1462342" cy="3007146"/>
          </a:xfrm>
          <a:prstGeom prst="rect">
            <a:avLst/>
          </a:prstGeom>
        </p:spPr>
      </p:pic>
      <p:sp>
        <p:nvSpPr>
          <p:cNvPr id="7" name="Titel 13">
            <a:extLst>
              <a:ext uri="{FF2B5EF4-FFF2-40B4-BE49-F238E27FC236}">
                <a16:creationId xmlns:a16="http://schemas.microsoft.com/office/drawing/2014/main" id="{FF2CFE15-4EBE-C26A-9322-641661246D5E}"/>
              </a:ext>
            </a:extLst>
          </p:cNvPr>
          <p:cNvSpPr txBox="1">
            <a:spLocks/>
          </p:cNvSpPr>
          <p:nvPr/>
        </p:nvSpPr>
        <p:spPr bwMode="gray">
          <a:xfrm>
            <a:off x="995781" y="738344"/>
            <a:ext cx="6400020" cy="540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en-GB" sz="2000">
                <a:solidFill>
                  <a:srgbClr val="575756"/>
                </a:solidFill>
                <a:latin typeface="+mn-lt"/>
              </a:rPr>
              <a:t>Representation: Recognising and Fostering Higher Forms of Participation</a:t>
            </a:r>
            <a:endParaRPr lang="en-GB" sz="2000"/>
          </a:p>
        </p:txBody>
      </p:sp>
      <p:pic>
        <p:nvPicPr>
          <p:cNvPr id="9" name="Picture 8">
            <a:extLst>
              <a:ext uri="{FF2B5EF4-FFF2-40B4-BE49-F238E27FC236}">
                <a16:creationId xmlns:a16="http://schemas.microsoft.com/office/drawing/2014/main" id="{1B6FC1AB-3D23-D276-0618-9F40764DBBE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49816" y="738344"/>
            <a:ext cx="468561" cy="468561"/>
          </a:xfrm>
          <a:prstGeom prst="rect">
            <a:avLst/>
          </a:prstGeom>
        </p:spPr>
      </p:pic>
    </p:spTree>
    <p:extLst>
      <p:ext uri="{BB962C8B-B14F-4D97-AF65-F5344CB8AC3E}">
        <p14:creationId xmlns:p14="http://schemas.microsoft.com/office/powerpoint/2010/main" val="776054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55831" y="1302300"/>
            <a:ext cx="8475518" cy="1192807"/>
          </a:xfrm>
        </p:spPr>
        <p:txBody>
          <a:bodyPr>
            <a:normAutofit/>
          </a:bodyPr>
          <a:lstStyle/>
          <a:p>
            <a:r>
              <a:rPr lang="en-GB"/>
              <a:t>Redistribution refers to </a:t>
            </a:r>
            <a:r>
              <a:rPr lang="en-GB" b="1">
                <a:solidFill>
                  <a:srgbClr val="F4971A"/>
                </a:solidFill>
              </a:rPr>
              <a:t>an intentional effort to bring more equity to how rights and goods, as well as costs, risks and responsibilities, are distributed in a society. </a:t>
            </a:r>
            <a:r>
              <a:rPr lang="en-GB"/>
              <a:t>These rights and goods give power (including power over others) to those who control them.</a:t>
            </a:r>
          </a:p>
          <a:p>
            <a:endParaRPr lang="en-GB" sz="1600"/>
          </a:p>
          <a:p>
            <a:endParaRPr lang="en-GB" sz="1600"/>
          </a:p>
          <a:p>
            <a:endParaRPr lang="en-GB" sz="1600"/>
          </a:p>
          <a:p>
            <a:endParaRPr lang="en-GB" sz="1600" i="1"/>
          </a:p>
          <a:p>
            <a:endParaRPr lang="en-GB" sz="160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lstStyle/>
          <a:p>
            <a:r>
              <a:rPr lang="en-GB"/>
              <a:t>Redistribution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22</a:t>
            </a:fld>
            <a:endParaRPr lang="en-GB"/>
          </a:p>
        </p:txBody>
      </p:sp>
      <p:sp>
        <p:nvSpPr>
          <p:cNvPr id="7" name="TextBox 6">
            <a:extLst>
              <a:ext uri="{FF2B5EF4-FFF2-40B4-BE49-F238E27FC236}">
                <a16:creationId xmlns:a16="http://schemas.microsoft.com/office/drawing/2014/main" id="{83405F13-5F50-ECAC-A873-9C458E013108}"/>
              </a:ext>
            </a:extLst>
          </p:cNvPr>
          <p:cNvSpPr txBox="1"/>
          <p:nvPr/>
        </p:nvSpPr>
        <p:spPr>
          <a:xfrm>
            <a:off x="2520234" y="3132780"/>
            <a:ext cx="1010653" cy="669414"/>
          </a:xfrm>
          <a:prstGeom prst="rect">
            <a:avLst/>
          </a:prstGeom>
          <a:noFill/>
        </p:spPr>
        <p:txBody>
          <a:bodyPr wrap="square" rtlCol="0">
            <a:spAutoFit/>
          </a:bodyPr>
          <a:lstStyle/>
          <a:p>
            <a:pPr algn="ctr"/>
            <a:r>
              <a:rPr lang="en-GB" sz="1250">
                <a:solidFill>
                  <a:schemeClr val="tx1">
                    <a:lumMod val="85000"/>
                    <a:lumOff val="15000"/>
                  </a:schemeClr>
                </a:solidFill>
                <a:latin typeface="Calibri" panose="020F0502020204030204" pitchFamily="34" charset="0"/>
                <a:cs typeface="Calibri" panose="020F0502020204030204" pitchFamily="34" charset="0"/>
              </a:rPr>
              <a:t>Resource access and control</a:t>
            </a:r>
          </a:p>
        </p:txBody>
      </p:sp>
      <p:sp>
        <p:nvSpPr>
          <p:cNvPr id="8" name="TextBox 7">
            <a:extLst>
              <a:ext uri="{FF2B5EF4-FFF2-40B4-BE49-F238E27FC236}">
                <a16:creationId xmlns:a16="http://schemas.microsoft.com/office/drawing/2014/main" id="{96154495-E7C6-BB27-0462-89AA61B298E7}"/>
              </a:ext>
            </a:extLst>
          </p:cNvPr>
          <p:cNvSpPr txBox="1"/>
          <p:nvPr/>
        </p:nvSpPr>
        <p:spPr>
          <a:xfrm>
            <a:off x="5725852" y="2915164"/>
            <a:ext cx="1098815" cy="1246495"/>
          </a:xfrm>
          <a:prstGeom prst="rect">
            <a:avLst/>
          </a:prstGeom>
          <a:noFill/>
        </p:spPr>
        <p:txBody>
          <a:bodyPr wrap="square" rtlCol="0">
            <a:spAutoFit/>
          </a:bodyPr>
          <a:lstStyle/>
          <a:p>
            <a:pPr algn="ctr"/>
            <a:r>
              <a:rPr lang="en-GB" sz="1250">
                <a:solidFill>
                  <a:schemeClr val="tx1">
                    <a:lumMod val="85000"/>
                    <a:lumOff val="15000"/>
                  </a:schemeClr>
                </a:solidFill>
                <a:latin typeface="Calibri" panose="020F0502020204030204" pitchFamily="34" charset="0"/>
                <a:cs typeface="Calibri" panose="020F0502020204030204" pitchFamily="34" charset="0"/>
              </a:rPr>
              <a:t>Gender,</a:t>
            </a:r>
          </a:p>
          <a:p>
            <a:pPr algn="ctr"/>
            <a:r>
              <a:rPr lang="en-GB" sz="1250">
                <a:solidFill>
                  <a:schemeClr val="tx1">
                    <a:lumMod val="85000"/>
                    <a:lumOff val="15000"/>
                  </a:schemeClr>
                </a:solidFill>
                <a:latin typeface="Calibri" panose="020F0502020204030204" pitchFamily="34" charset="0"/>
                <a:cs typeface="Calibri" panose="020F0502020204030204" pitchFamily="34" charset="0"/>
              </a:rPr>
              <a:t>class structures &amp; other social differences &amp; inequalities</a:t>
            </a:r>
          </a:p>
        </p:txBody>
      </p:sp>
      <p:grpSp>
        <p:nvGrpSpPr>
          <p:cNvPr id="24" name="Group 23">
            <a:extLst>
              <a:ext uri="{FF2B5EF4-FFF2-40B4-BE49-F238E27FC236}">
                <a16:creationId xmlns:a16="http://schemas.microsoft.com/office/drawing/2014/main" id="{7E9E265E-2217-D872-0888-BFA482E010D1}"/>
              </a:ext>
            </a:extLst>
          </p:cNvPr>
          <p:cNvGrpSpPr/>
          <p:nvPr/>
        </p:nvGrpSpPr>
        <p:grpSpPr>
          <a:xfrm>
            <a:off x="3526786" y="2909521"/>
            <a:ext cx="2203167" cy="884321"/>
            <a:chOff x="3706977" y="2827050"/>
            <a:chExt cx="2203167" cy="884321"/>
          </a:xfrm>
        </p:grpSpPr>
        <p:sp>
          <p:nvSpPr>
            <p:cNvPr id="3" name="Arrow: Left-Right 2">
              <a:extLst>
                <a:ext uri="{FF2B5EF4-FFF2-40B4-BE49-F238E27FC236}">
                  <a16:creationId xmlns:a16="http://schemas.microsoft.com/office/drawing/2014/main" id="{B0BC94ED-C5AC-78B3-E357-2FC88021D90F}"/>
                </a:ext>
              </a:extLst>
            </p:cNvPr>
            <p:cNvSpPr/>
            <p:nvPr/>
          </p:nvSpPr>
          <p:spPr>
            <a:xfrm>
              <a:off x="3706977" y="2827050"/>
              <a:ext cx="2203167" cy="884321"/>
            </a:xfrm>
            <a:prstGeom prst="leftRightArrow">
              <a:avLst/>
            </a:prstGeom>
            <a:solidFill>
              <a:srgbClr val="92B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5B68D95-DBA0-0108-C496-926A8F845969}"/>
                </a:ext>
              </a:extLst>
            </p:cNvPr>
            <p:cNvSpPr txBox="1"/>
            <p:nvPr/>
          </p:nvSpPr>
          <p:spPr>
            <a:xfrm>
              <a:off x="4165677" y="3013350"/>
              <a:ext cx="1285373" cy="477054"/>
            </a:xfrm>
            <a:prstGeom prst="rect">
              <a:avLst/>
            </a:prstGeom>
            <a:noFill/>
          </p:spPr>
          <p:txBody>
            <a:bodyPr wrap="square" rtlCol="0">
              <a:spAutoFit/>
            </a:bodyPr>
            <a:lstStyle/>
            <a:p>
              <a:pPr algn="ctr"/>
              <a:r>
                <a:rPr lang="en-GB" sz="1250" b="1" dirty="0">
                  <a:solidFill>
                    <a:schemeClr val="bg1"/>
                  </a:solidFill>
                  <a:latin typeface="Calibri" panose="020F0502020204030204" pitchFamily="34" charset="0"/>
                  <a:cs typeface="Calibri" panose="020F0502020204030204" pitchFamily="34" charset="0"/>
                </a:rPr>
                <a:t>Empower or marginalise</a:t>
              </a:r>
            </a:p>
          </p:txBody>
        </p:sp>
      </p:grpSp>
      <p:grpSp>
        <p:nvGrpSpPr>
          <p:cNvPr id="23" name="Group 22">
            <a:extLst>
              <a:ext uri="{FF2B5EF4-FFF2-40B4-BE49-F238E27FC236}">
                <a16:creationId xmlns:a16="http://schemas.microsoft.com/office/drawing/2014/main" id="{9C10A427-23BA-7625-50DE-815E5CFA1977}"/>
              </a:ext>
            </a:extLst>
          </p:cNvPr>
          <p:cNvGrpSpPr/>
          <p:nvPr/>
        </p:nvGrpSpPr>
        <p:grpSpPr>
          <a:xfrm>
            <a:off x="264003" y="2654221"/>
            <a:ext cx="2260332" cy="1688362"/>
            <a:chOff x="498269" y="2532954"/>
            <a:chExt cx="2312271" cy="1727158"/>
          </a:xfrm>
        </p:grpSpPr>
        <p:pic>
          <p:nvPicPr>
            <p:cNvPr id="4" name="Picture 4" descr="River - Free nature icons">
              <a:extLst>
                <a:ext uri="{FF2B5EF4-FFF2-40B4-BE49-F238E27FC236}">
                  <a16:creationId xmlns:a16="http://schemas.microsoft.com/office/drawing/2014/main" id="{2DBA81A8-BBC3-9938-5F2F-5A466A0DD05C}"/>
                </a:ext>
              </a:extLst>
            </p:cNvPr>
            <p:cNvPicPr>
              <a:picLocks noChangeAspect="1" noChangeArrowheads="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93263" y="2532954"/>
              <a:ext cx="1727158" cy="172715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Grain with solid fill">
              <a:extLst>
                <a:ext uri="{FF2B5EF4-FFF2-40B4-BE49-F238E27FC236}">
                  <a16:creationId xmlns:a16="http://schemas.microsoft.com/office/drawing/2014/main" id="{321AC27F-4EEF-2721-F481-B8BA823BAE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74922" y="3021069"/>
              <a:ext cx="1248945" cy="1202251"/>
            </a:xfrm>
            <a:prstGeom prst="rect">
              <a:avLst/>
            </a:prstGeom>
          </p:spPr>
        </p:pic>
        <p:pic>
          <p:nvPicPr>
            <p:cNvPr id="10" name="Graphic 9" descr="Money with solid fill">
              <a:extLst>
                <a:ext uri="{FF2B5EF4-FFF2-40B4-BE49-F238E27FC236}">
                  <a16:creationId xmlns:a16="http://schemas.microsoft.com/office/drawing/2014/main" id="{8F325C55-D878-6587-9B4C-2710B6C47B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8308" y="2646177"/>
              <a:ext cx="742065" cy="742065"/>
            </a:xfrm>
            <a:prstGeom prst="rect">
              <a:avLst/>
            </a:prstGeom>
          </p:spPr>
        </p:pic>
        <p:pic>
          <p:nvPicPr>
            <p:cNvPr id="12" name="Graphic 11" descr="Cow with solid fill">
              <a:extLst>
                <a:ext uri="{FF2B5EF4-FFF2-40B4-BE49-F238E27FC236}">
                  <a16:creationId xmlns:a16="http://schemas.microsoft.com/office/drawing/2014/main" id="{F7217E4F-C826-B23E-FC32-62F6ECAD0C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6140" y="3213248"/>
              <a:ext cx="914400" cy="914400"/>
            </a:xfrm>
            <a:prstGeom prst="rect">
              <a:avLst/>
            </a:prstGeom>
          </p:spPr>
        </p:pic>
      </p:grpSp>
      <p:grpSp>
        <p:nvGrpSpPr>
          <p:cNvPr id="11" name="Group 10">
            <a:extLst>
              <a:ext uri="{FF2B5EF4-FFF2-40B4-BE49-F238E27FC236}">
                <a16:creationId xmlns:a16="http://schemas.microsoft.com/office/drawing/2014/main" id="{58A83A57-EB68-D925-CFCB-B66EFA3DC0B8}"/>
              </a:ext>
            </a:extLst>
          </p:cNvPr>
          <p:cNvGrpSpPr/>
          <p:nvPr/>
        </p:nvGrpSpPr>
        <p:grpSpPr>
          <a:xfrm>
            <a:off x="6820565" y="2571750"/>
            <a:ext cx="1816863" cy="1878554"/>
            <a:chOff x="2127020" y="1203605"/>
            <a:chExt cx="2969317" cy="3070138"/>
          </a:xfrm>
        </p:grpSpPr>
        <p:sp>
          <p:nvSpPr>
            <p:cNvPr id="16" name="Oval 15">
              <a:extLst>
                <a:ext uri="{FF2B5EF4-FFF2-40B4-BE49-F238E27FC236}">
                  <a16:creationId xmlns:a16="http://schemas.microsoft.com/office/drawing/2014/main" id="{1A280B03-761A-E730-A661-FCC3EE2F32F3}"/>
                </a:ext>
              </a:extLst>
            </p:cNvPr>
            <p:cNvSpPr/>
            <p:nvPr/>
          </p:nvSpPr>
          <p:spPr>
            <a:xfrm>
              <a:off x="2239014" y="1203605"/>
              <a:ext cx="2857323" cy="2829159"/>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artoon of a person wearing a blue robe&#10;&#10;Description automatically generated with medium confidence">
              <a:extLst>
                <a:ext uri="{FF2B5EF4-FFF2-40B4-BE49-F238E27FC236}">
                  <a16:creationId xmlns:a16="http://schemas.microsoft.com/office/drawing/2014/main" id="{00D92B3F-EFF5-9D05-6D3E-6FF5B289B79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383040" y="1238316"/>
              <a:ext cx="1608846" cy="2794447"/>
            </a:xfrm>
            <a:prstGeom prst="rect">
              <a:avLst/>
            </a:prstGeom>
          </p:spPr>
        </p:pic>
        <p:pic>
          <p:nvPicPr>
            <p:cNvPr id="20" name="Picture 19" descr="A cartoon of a person&#10;&#10;Description automatically generated with medium confidence">
              <a:extLst>
                <a:ext uri="{FF2B5EF4-FFF2-40B4-BE49-F238E27FC236}">
                  <a16:creationId xmlns:a16="http://schemas.microsoft.com/office/drawing/2014/main" id="{3F07C258-E1E5-2E8B-1F3F-5A4429D29ED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2127020" y="1263588"/>
              <a:ext cx="1448291" cy="2829160"/>
            </a:xfrm>
            <a:prstGeom prst="rect">
              <a:avLst/>
            </a:prstGeom>
          </p:spPr>
        </p:pic>
        <p:pic>
          <p:nvPicPr>
            <p:cNvPr id="22" name="Picture 21" descr="A cartoon of a person holding a stick&#10;&#10;Description automatically generated with low confidence">
              <a:extLst>
                <a:ext uri="{FF2B5EF4-FFF2-40B4-BE49-F238E27FC236}">
                  <a16:creationId xmlns:a16="http://schemas.microsoft.com/office/drawing/2014/main" id="{2D70CFDA-CA91-AEC8-D10D-B74573E733F8}"/>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851166" y="1269553"/>
              <a:ext cx="1633018" cy="3004190"/>
            </a:xfrm>
            <a:prstGeom prst="rect">
              <a:avLst/>
            </a:prstGeom>
          </p:spPr>
        </p:pic>
      </p:grpSp>
    </p:spTree>
    <p:extLst>
      <p:ext uri="{BB962C8B-B14F-4D97-AF65-F5344CB8AC3E}">
        <p14:creationId xmlns:p14="http://schemas.microsoft.com/office/powerpoint/2010/main" val="35275282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01344" y="1794581"/>
            <a:ext cx="3529674" cy="2323344"/>
          </a:xfrm>
        </p:spPr>
        <p:txBody>
          <a:bodyPr vert="horz" lIns="91440" tIns="45720" rIns="91440" bIns="45720" rtlCol="0" anchor="t">
            <a:normAutofit/>
          </a:bodyPr>
          <a:lstStyle/>
          <a:p>
            <a:r>
              <a:rPr lang="en-GB">
                <a:latin typeface="Calibri"/>
                <a:cs typeface="Calibri"/>
              </a:rPr>
              <a:t>A </a:t>
            </a:r>
            <a:r>
              <a:rPr lang="en-GB" b="1">
                <a:solidFill>
                  <a:srgbClr val="F4971A"/>
                </a:solidFill>
                <a:latin typeface="Calibri"/>
                <a:cs typeface="Calibri"/>
              </a:rPr>
              <a:t>Sustainable Livelihoods Framework </a:t>
            </a:r>
            <a:r>
              <a:rPr lang="en-GB">
                <a:latin typeface="Calibri"/>
                <a:cs typeface="Calibri"/>
              </a:rPr>
              <a:t>can be used to examine the distribution of costs, benefits and risks in WEFE Nexus interventions, and help identify ways to achieve a more equal distribution.</a:t>
            </a: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995426" y="729564"/>
            <a:ext cx="6964254" cy="681793"/>
          </a:xfrm>
        </p:spPr>
        <p:txBody>
          <a:bodyPr>
            <a:normAutofit/>
          </a:bodyPr>
          <a:lstStyle/>
          <a:p>
            <a:r>
              <a:rPr lang="en-GB" sz="2000">
                <a:solidFill>
                  <a:srgbClr val="575756"/>
                </a:solidFill>
                <a:latin typeface="+mn-lt"/>
              </a:rPr>
              <a:t>Redistribution: Understanding Different Types of Livelihood Assets</a:t>
            </a:r>
            <a:endParaRPr lang="en-GB" sz="2000"/>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23</a:t>
            </a:fld>
            <a:endParaRPr lang="en-GB"/>
          </a:p>
        </p:txBody>
      </p:sp>
      <p:grpSp>
        <p:nvGrpSpPr>
          <p:cNvPr id="42" name="Group 41">
            <a:extLst>
              <a:ext uri="{FF2B5EF4-FFF2-40B4-BE49-F238E27FC236}">
                <a16:creationId xmlns:a16="http://schemas.microsoft.com/office/drawing/2014/main" id="{C0E6F9BD-9942-B6FA-EBB1-CA25ABDE202C}"/>
              </a:ext>
            </a:extLst>
          </p:cNvPr>
          <p:cNvGrpSpPr/>
          <p:nvPr/>
        </p:nvGrpSpPr>
        <p:grpSpPr>
          <a:xfrm>
            <a:off x="3940656" y="1824028"/>
            <a:ext cx="4684888" cy="2635190"/>
            <a:chOff x="2578206" y="2373625"/>
            <a:chExt cx="4310149" cy="2424404"/>
          </a:xfrm>
        </p:grpSpPr>
        <p:sp>
          <p:nvSpPr>
            <p:cNvPr id="7" name="TextBox 6">
              <a:extLst>
                <a:ext uri="{FF2B5EF4-FFF2-40B4-BE49-F238E27FC236}">
                  <a16:creationId xmlns:a16="http://schemas.microsoft.com/office/drawing/2014/main" id="{F3138D32-749B-D34E-1C4A-5060DFCBA282}"/>
                </a:ext>
              </a:extLst>
            </p:cNvPr>
            <p:cNvSpPr txBox="1"/>
            <p:nvPr/>
          </p:nvSpPr>
          <p:spPr>
            <a:xfrm>
              <a:off x="4084739" y="3285907"/>
              <a:ext cx="1302526" cy="424737"/>
            </a:xfrm>
            <a:prstGeom prst="rect">
              <a:avLst/>
            </a:prstGeom>
            <a:noFill/>
          </p:spPr>
          <p:txBody>
            <a:bodyPr wrap="none" rtlCol="0">
              <a:spAutoFit/>
            </a:bodyPr>
            <a:lstStyle/>
            <a:p>
              <a:pPr algn="ctr"/>
              <a:r>
                <a:rPr lang="en-GB" sz="2400" b="1">
                  <a:solidFill>
                    <a:srgbClr val="004B82"/>
                  </a:solidFill>
                </a:rPr>
                <a:t>ASSETS</a:t>
              </a:r>
            </a:p>
          </p:txBody>
        </p:sp>
        <p:grpSp>
          <p:nvGrpSpPr>
            <p:cNvPr id="38" name="Group 37">
              <a:extLst>
                <a:ext uri="{FF2B5EF4-FFF2-40B4-BE49-F238E27FC236}">
                  <a16:creationId xmlns:a16="http://schemas.microsoft.com/office/drawing/2014/main" id="{8D20F24B-BD31-9170-F180-90E59F7B4841}"/>
                </a:ext>
              </a:extLst>
            </p:cNvPr>
            <p:cNvGrpSpPr/>
            <p:nvPr/>
          </p:nvGrpSpPr>
          <p:grpSpPr>
            <a:xfrm>
              <a:off x="3518243" y="2433252"/>
              <a:ext cx="933010" cy="888620"/>
              <a:chOff x="5461678" y="2852915"/>
              <a:chExt cx="933010" cy="888620"/>
            </a:xfrm>
          </p:grpSpPr>
          <p:pic>
            <p:nvPicPr>
              <p:cNvPr id="27" name="Picture 26" descr="A picture containing icon&#10;&#10;Description automatically generated">
                <a:extLst>
                  <a:ext uri="{FF2B5EF4-FFF2-40B4-BE49-F238E27FC236}">
                    <a16:creationId xmlns:a16="http://schemas.microsoft.com/office/drawing/2014/main" id="{FEE69DD3-F1EC-ABF2-4453-7A42B9C0C3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61678" y="2852915"/>
                <a:ext cx="933010" cy="888620"/>
              </a:xfrm>
              <a:prstGeom prst="rect">
                <a:avLst/>
              </a:prstGeom>
            </p:spPr>
          </p:pic>
          <p:sp>
            <p:nvSpPr>
              <p:cNvPr id="9" name="TextBox 8">
                <a:extLst>
                  <a:ext uri="{FF2B5EF4-FFF2-40B4-BE49-F238E27FC236}">
                    <a16:creationId xmlns:a16="http://schemas.microsoft.com/office/drawing/2014/main" id="{1A7685E3-2448-094D-A92B-4D0769F2D961}"/>
                  </a:ext>
                </a:extLst>
              </p:cNvPr>
              <p:cNvSpPr txBox="1"/>
              <p:nvPr/>
            </p:nvSpPr>
            <p:spPr>
              <a:xfrm>
                <a:off x="5497259" y="3096372"/>
                <a:ext cx="810431" cy="311473"/>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Natural</a:t>
                </a:r>
                <a:r>
                  <a:rPr lang="en-GB" sz="1600" b="1" i="0" u="none" strike="noStrike" baseline="0">
                    <a:solidFill>
                      <a:schemeClr val="tx1">
                        <a:lumMod val="75000"/>
                        <a:lumOff val="25000"/>
                      </a:schemeClr>
                    </a:solidFill>
                    <a:latin typeface="Calibri" panose="020F0502020204030204" pitchFamily="34" charset="0"/>
                    <a:cs typeface="Calibri" panose="020F0502020204030204" pitchFamily="34" charset="0"/>
                  </a:rPr>
                  <a:t> </a:t>
                </a:r>
                <a:endParaRPr lang="en-GB" sz="140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0F60ED5-1429-B932-D965-131BC239C242}"/>
                </a:ext>
              </a:extLst>
            </p:cNvPr>
            <p:cNvGrpSpPr/>
            <p:nvPr/>
          </p:nvGrpSpPr>
          <p:grpSpPr>
            <a:xfrm>
              <a:off x="2578206" y="3272651"/>
              <a:ext cx="997762" cy="863952"/>
              <a:chOff x="958772" y="2543023"/>
              <a:chExt cx="997762" cy="863952"/>
            </a:xfrm>
          </p:grpSpPr>
          <p:pic>
            <p:nvPicPr>
              <p:cNvPr id="30" name="Picture 29" descr="Shape, icon&#10;&#10;Description automatically generated">
                <a:extLst>
                  <a:ext uri="{FF2B5EF4-FFF2-40B4-BE49-F238E27FC236}">
                    <a16:creationId xmlns:a16="http://schemas.microsoft.com/office/drawing/2014/main" id="{912D4D7C-E759-C63A-AC07-E6EA03AE84F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84899" y="2543023"/>
                <a:ext cx="971635" cy="863952"/>
              </a:xfrm>
              <a:prstGeom prst="rect">
                <a:avLst/>
              </a:prstGeom>
            </p:spPr>
          </p:pic>
          <p:sp>
            <p:nvSpPr>
              <p:cNvPr id="13" name="TextBox 12">
                <a:extLst>
                  <a:ext uri="{FF2B5EF4-FFF2-40B4-BE49-F238E27FC236}">
                    <a16:creationId xmlns:a16="http://schemas.microsoft.com/office/drawing/2014/main" id="{EEF8BF67-BBB2-8D4B-AF6C-8D83A6144E2D}"/>
                  </a:ext>
                </a:extLst>
              </p:cNvPr>
              <p:cNvSpPr txBox="1"/>
              <p:nvPr/>
            </p:nvSpPr>
            <p:spPr>
              <a:xfrm>
                <a:off x="958772" y="2821111"/>
                <a:ext cx="971635" cy="311473"/>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Financial</a:t>
                </a:r>
                <a:endParaRPr lang="en-GB" sz="1400">
                  <a:solidFill>
                    <a:schemeClr val="tx1">
                      <a:lumMod val="85000"/>
                      <a:lumOff val="15000"/>
                    </a:schemeClr>
                  </a:solidFill>
                  <a:latin typeface="Calibri" panose="020F0502020204030204" pitchFamily="34" charset="0"/>
                  <a:cs typeface="Calibri" panose="020F0502020204030204" pitchFamily="34" charset="0"/>
                </a:endParaRPr>
              </a:p>
            </p:txBody>
          </p:sp>
        </p:grpSp>
        <p:grpSp>
          <p:nvGrpSpPr>
            <p:cNvPr id="40" name="Group 39">
              <a:extLst>
                <a:ext uri="{FF2B5EF4-FFF2-40B4-BE49-F238E27FC236}">
                  <a16:creationId xmlns:a16="http://schemas.microsoft.com/office/drawing/2014/main" id="{2A492193-11B2-3DB7-84C9-F6E8F74AF190}"/>
                </a:ext>
              </a:extLst>
            </p:cNvPr>
            <p:cNvGrpSpPr/>
            <p:nvPr/>
          </p:nvGrpSpPr>
          <p:grpSpPr>
            <a:xfrm>
              <a:off x="5863988" y="3130946"/>
              <a:ext cx="1024367" cy="933806"/>
              <a:chOff x="6512545" y="3785406"/>
              <a:chExt cx="1024367" cy="933806"/>
            </a:xfrm>
          </p:grpSpPr>
          <p:pic>
            <p:nvPicPr>
              <p:cNvPr id="34" name="Picture 33" descr="Icon, circle&#10;&#10;Description automatically generated">
                <a:extLst>
                  <a:ext uri="{FF2B5EF4-FFF2-40B4-BE49-F238E27FC236}">
                    <a16:creationId xmlns:a16="http://schemas.microsoft.com/office/drawing/2014/main" id="{01247D7A-0E04-E73F-7FDF-9106FC94C1C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12545" y="3785406"/>
                <a:ext cx="1024367" cy="933806"/>
              </a:xfrm>
              <a:prstGeom prst="rect">
                <a:avLst/>
              </a:prstGeom>
            </p:spPr>
          </p:pic>
          <p:sp>
            <p:nvSpPr>
              <p:cNvPr id="17" name="TextBox 16">
                <a:extLst>
                  <a:ext uri="{FF2B5EF4-FFF2-40B4-BE49-F238E27FC236}">
                    <a16:creationId xmlns:a16="http://schemas.microsoft.com/office/drawing/2014/main" id="{5E0E97EB-10C6-AF67-200B-1127B26279D3}"/>
                  </a:ext>
                </a:extLst>
              </p:cNvPr>
              <p:cNvSpPr txBox="1"/>
              <p:nvPr/>
            </p:nvSpPr>
            <p:spPr>
              <a:xfrm>
                <a:off x="6596280" y="4106741"/>
                <a:ext cx="856896" cy="311474"/>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Human</a:t>
                </a:r>
                <a:endParaRPr lang="en-GB" sz="1400">
                  <a:solidFill>
                    <a:schemeClr val="tx1">
                      <a:lumMod val="85000"/>
                      <a:lumOff val="1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DA18DEE3-F534-901C-BE8E-A3F16E4E99E0}"/>
                </a:ext>
              </a:extLst>
            </p:cNvPr>
            <p:cNvGrpSpPr/>
            <p:nvPr/>
          </p:nvGrpSpPr>
          <p:grpSpPr>
            <a:xfrm>
              <a:off x="3633436" y="3864223"/>
              <a:ext cx="1024367" cy="933806"/>
              <a:chOff x="7058298" y="2942279"/>
              <a:chExt cx="1024367" cy="933806"/>
            </a:xfrm>
          </p:grpSpPr>
          <p:pic>
            <p:nvPicPr>
              <p:cNvPr id="24" name="Picture 23" descr="Icon, circle&#10;&#10;Description automatically generated">
                <a:extLst>
                  <a:ext uri="{FF2B5EF4-FFF2-40B4-BE49-F238E27FC236}">
                    <a16:creationId xmlns:a16="http://schemas.microsoft.com/office/drawing/2014/main" id="{16107C62-1AC4-3A3E-D953-93D245E0481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58298" y="2942279"/>
                <a:ext cx="1024367" cy="933806"/>
              </a:xfrm>
              <a:prstGeom prst="rect">
                <a:avLst/>
              </a:prstGeom>
            </p:spPr>
          </p:pic>
          <p:sp>
            <p:nvSpPr>
              <p:cNvPr id="20" name="TextBox 19">
                <a:extLst>
                  <a:ext uri="{FF2B5EF4-FFF2-40B4-BE49-F238E27FC236}">
                    <a16:creationId xmlns:a16="http://schemas.microsoft.com/office/drawing/2014/main" id="{8E928FB8-ADF2-7F1C-6F2F-9EDDE8A882CF}"/>
                  </a:ext>
                </a:extLst>
              </p:cNvPr>
              <p:cNvSpPr txBox="1"/>
              <p:nvPr/>
            </p:nvSpPr>
            <p:spPr>
              <a:xfrm>
                <a:off x="7212306" y="3255294"/>
                <a:ext cx="716350" cy="311474"/>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Social</a:t>
                </a:r>
                <a:endParaRPr lang="en-GB" sz="1400">
                  <a:solidFill>
                    <a:schemeClr val="tx1">
                      <a:lumMod val="85000"/>
                      <a:lumOff val="15000"/>
                    </a:schemeClr>
                  </a:solidFill>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763C525-4754-3CDA-4D51-07F4E3229BD2}"/>
                </a:ext>
              </a:extLst>
            </p:cNvPr>
            <p:cNvGrpSpPr/>
            <p:nvPr/>
          </p:nvGrpSpPr>
          <p:grpSpPr>
            <a:xfrm>
              <a:off x="5063745" y="2373625"/>
              <a:ext cx="971635" cy="863952"/>
              <a:chOff x="3246056" y="3574708"/>
              <a:chExt cx="971635" cy="863952"/>
            </a:xfrm>
          </p:grpSpPr>
          <p:pic>
            <p:nvPicPr>
              <p:cNvPr id="32" name="Picture 31" descr="Shape, icon&#10;&#10;Description automatically generated">
                <a:extLst>
                  <a:ext uri="{FF2B5EF4-FFF2-40B4-BE49-F238E27FC236}">
                    <a16:creationId xmlns:a16="http://schemas.microsoft.com/office/drawing/2014/main" id="{6F1F245D-A474-7348-BA0B-15477F6FFA2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46056" y="3574708"/>
                <a:ext cx="971635" cy="863952"/>
              </a:xfrm>
              <a:prstGeom prst="rect">
                <a:avLst/>
              </a:prstGeom>
            </p:spPr>
          </p:pic>
          <p:sp>
            <p:nvSpPr>
              <p:cNvPr id="22" name="TextBox 21">
                <a:extLst>
                  <a:ext uri="{FF2B5EF4-FFF2-40B4-BE49-F238E27FC236}">
                    <a16:creationId xmlns:a16="http://schemas.microsoft.com/office/drawing/2014/main" id="{86A46504-B5ED-326E-E2EF-DA9ADDD26880}"/>
                  </a:ext>
                </a:extLst>
              </p:cNvPr>
              <p:cNvSpPr txBox="1"/>
              <p:nvPr/>
            </p:nvSpPr>
            <p:spPr>
              <a:xfrm>
                <a:off x="3281209" y="3873616"/>
                <a:ext cx="901329" cy="311473"/>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Political</a:t>
                </a:r>
                <a:endParaRPr lang="en-GB" sz="1400">
                  <a:solidFill>
                    <a:schemeClr val="tx1">
                      <a:lumMod val="85000"/>
                      <a:lumOff val="15000"/>
                    </a:schemeClr>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F2CCE892-98BF-FBF6-9C5F-2002D830C233}"/>
                </a:ext>
              </a:extLst>
            </p:cNvPr>
            <p:cNvGrpSpPr/>
            <p:nvPr/>
          </p:nvGrpSpPr>
          <p:grpSpPr>
            <a:xfrm>
              <a:off x="4967330" y="3909409"/>
              <a:ext cx="960708" cy="888620"/>
              <a:chOff x="4898613" y="3948656"/>
              <a:chExt cx="960708" cy="888620"/>
            </a:xfrm>
          </p:grpSpPr>
          <p:pic>
            <p:nvPicPr>
              <p:cNvPr id="33" name="Picture 32" descr="A picture containing icon&#10;&#10;Description automatically generated">
                <a:extLst>
                  <a:ext uri="{FF2B5EF4-FFF2-40B4-BE49-F238E27FC236}">
                    <a16:creationId xmlns:a16="http://schemas.microsoft.com/office/drawing/2014/main" id="{14F02BE8-60A2-D5DF-75EE-F1267E51491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26311" y="3948656"/>
                <a:ext cx="933010" cy="888620"/>
              </a:xfrm>
              <a:prstGeom prst="rect">
                <a:avLst/>
              </a:prstGeom>
            </p:spPr>
          </p:pic>
          <p:sp>
            <p:nvSpPr>
              <p:cNvPr id="11" name="TextBox 10">
                <a:extLst>
                  <a:ext uri="{FF2B5EF4-FFF2-40B4-BE49-F238E27FC236}">
                    <a16:creationId xmlns:a16="http://schemas.microsoft.com/office/drawing/2014/main" id="{9C8AB84D-FC42-9194-0EA9-CCA3692B75E5}"/>
                  </a:ext>
                </a:extLst>
              </p:cNvPr>
              <p:cNvSpPr txBox="1"/>
              <p:nvPr/>
            </p:nvSpPr>
            <p:spPr>
              <a:xfrm>
                <a:off x="4898613" y="4184609"/>
                <a:ext cx="933010" cy="311473"/>
              </a:xfrm>
              <a:prstGeom prst="rect">
                <a:avLst/>
              </a:prstGeom>
              <a:noFill/>
            </p:spPr>
            <p:txBody>
              <a:bodyPr wrap="square">
                <a:spAutoFit/>
              </a:bodyPr>
              <a:lstStyle/>
              <a:p>
                <a:pPr algn="ctr"/>
                <a:r>
                  <a:rPr lang="en-GB" sz="1600" b="1" i="0" u="none" strike="noStrike" baseline="0">
                    <a:solidFill>
                      <a:schemeClr val="tx1">
                        <a:lumMod val="85000"/>
                        <a:lumOff val="15000"/>
                      </a:schemeClr>
                    </a:solidFill>
                    <a:latin typeface="Calibri" panose="020F0502020204030204" pitchFamily="34" charset="0"/>
                    <a:cs typeface="Calibri" panose="020F0502020204030204" pitchFamily="34" charset="0"/>
                  </a:rPr>
                  <a:t>Physical</a:t>
                </a:r>
                <a:endParaRPr lang="en-GB" sz="1400">
                  <a:solidFill>
                    <a:schemeClr val="tx1">
                      <a:lumMod val="85000"/>
                      <a:lumOff val="15000"/>
                    </a:schemeClr>
                  </a:solidFill>
                  <a:latin typeface="Calibri" panose="020F0502020204030204" pitchFamily="34" charset="0"/>
                  <a:cs typeface="Calibri" panose="020F0502020204030204" pitchFamily="34" charset="0"/>
                </a:endParaRPr>
              </a:p>
            </p:txBody>
          </p:sp>
        </p:grpSp>
      </p:grpSp>
      <p:pic>
        <p:nvPicPr>
          <p:cNvPr id="8" name="Picture 7">
            <a:extLst>
              <a:ext uri="{FF2B5EF4-FFF2-40B4-BE49-F238E27FC236}">
                <a16:creationId xmlns:a16="http://schemas.microsoft.com/office/drawing/2014/main" id="{7F831255-D298-B233-ECE2-598A26C11F6B}"/>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464137" y="816311"/>
            <a:ext cx="468561" cy="468561"/>
          </a:xfrm>
          <a:prstGeom prst="rect">
            <a:avLst/>
          </a:prstGeom>
        </p:spPr>
      </p:pic>
    </p:spTree>
    <p:extLst>
      <p:ext uri="{BB962C8B-B14F-4D97-AF65-F5344CB8AC3E}">
        <p14:creationId xmlns:p14="http://schemas.microsoft.com/office/powerpoint/2010/main" val="834797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4">
            <a:extLst>
              <a:ext uri="{FF2B5EF4-FFF2-40B4-BE49-F238E27FC236}">
                <a16:creationId xmlns:a16="http://schemas.microsoft.com/office/drawing/2014/main" id="{248E1422-1AD0-6FF6-71C3-E97E4CCAF3FA}"/>
              </a:ext>
            </a:extLst>
          </p:cNvPr>
          <p:cNvSpPr txBox="1">
            <a:spLocks/>
          </p:cNvSpPr>
          <p:nvPr/>
        </p:nvSpPr>
        <p:spPr bwMode="gray">
          <a:xfrm>
            <a:off x="200374" y="1024032"/>
            <a:ext cx="3673796" cy="1580805"/>
          </a:xfrm>
          <a:prstGeom prst="rect">
            <a:avLst/>
          </a:prstGeom>
        </p:spPr>
        <p:txBody>
          <a:bodyPr>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GB"/>
          </a:p>
        </p:txBody>
      </p:sp>
      <p:sp>
        <p:nvSpPr>
          <p:cNvPr id="7" name="TextBox 6">
            <a:extLst>
              <a:ext uri="{FF2B5EF4-FFF2-40B4-BE49-F238E27FC236}">
                <a16:creationId xmlns:a16="http://schemas.microsoft.com/office/drawing/2014/main" id="{2C4B6D8F-D0F6-D493-AEEF-6EE6CF90CCB2}"/>
              </a:ext>
            </a:extLst>
          </p:cNvPr>
          <p:cNvSpPr txBox="1"/>
          <p:nvPr/>
        </p:nvSpPr>
        <p:spPr>
          <a:xfrm>
            <a:off x="3188046" y="2307796"/>
            <a:ext cx="2672067" cy="1754326"/>
          </a:xfrm>
          <a:prstGeom prst="rect">
            <a:avLst/>
          </a:prstGeom>
          <a:noFill/>
        </p:spPr>
        <p:txBody>
          <a:bodyPr wrap="square" lIns="91440" tIns="45720" rIns="91440" bIns="45720" anchor="t">
            <a:spAutoFit/>
          </a:bodyPr>
          <a:lstStyle/>
          <a:p>
            <a:pPr algn="ctr"/>
            <a:r>
              <a:rPr lang="en-GB" sz="1800" i="0" u="none" strike="noStrike" baseline="0">
                <a:solidFill>
                  <a:schemeClr val="tx1">
                    <a:lumMod val="85000"/>
                    <a:lumOff val="15000"/>
                  </a:schemeClr>
                </a:solidFill>
                <a:latin typeface="Calibri"/>
                <a:cs typeface="Calibri"/>
              </a:rPr>
              <a:t>To identify </a:t>
            </a:r>
            <a:r>
              <a:rPr lang="en-GB" sz="1800" b="1" i="0" u="none" strike="noStrike" baseline="0">
                <a:solidFill>
                  <a:schemeClr val="tx1">
                    <a:lumMod val="85000"/>
                    <a:lumOff val="15000"/>
                  </a:schemeClr>
                </a:solidFill>
                <a:latin typeface="Calibri"/>
                <a:cs typeface="Calibri"/>
              </a:rPr>
              <a:t>how WEFE </a:t>
            </a:r>
            <a:r>
              <a:rPr lang="en-GB" sz="1800" b="1">
                <a:solidFill>
                  <a:schemeClr val="tx1">
                    <a:lumMod val="85000"/>
                    <a:lumOff val="15000"/>
                  </a:schemeClr>
                </a:solidFill>
                <a:latin typeface="Calibri"/>
                <a:cs typeface="Calibri"/>
              </a:rPr>
              <a:t>Nexus</a:t>
            </a:r>
            <a:r>
              <a:rPr lang="en-GB" sz="1800" b="1" i="0" u="none" strike="noStrike" baseline="0">
                <a:solidFill>
                  <a:schemeClr val="tx1">
                    <a:lumMod val="85000"/>
                    <a:lumOff val="15000"/>
                  </a:schemeClr>
                </a:solidFill>
                <a:latin typeface="Calibri"/>
                <a:cs typeface="Calibri"/>
              </a:rPr>
              <a:t> interventions</a:t>
            </a:r>
            <a:r>
              <a:rPr lang="en-GB" sz="1800" i="0" u="none" strike="noStrike" baseline="0">
                <a:solidFill>
                  <a:schemeClr val="tx1">
                    <a:lumMod val="85000"/>
                    <a:lumOff val="15000"/>
                  </a:schemeClr>
                </a:solidFill>
                <a:latin typeface="Calibri"/>
                <a:cs typeface="Calibri"/>
              </a:rPr>
              <a:t> may </a:t>
            </a:r>
            <a:r>
              <a:rPr lang="en-GB" sz="1800" b="1" i="0" u="none" strike="noStrike" baseline="0">
                <a:solidFill>
                  <a:schemeClr val="tx1">
                    <a:lumMod val="85000"/>
                    <a:lumOff val="15000"/>
                  </a:schemeClr>
                </a:solidFill>
                <a:latin typeface="Calibri"/>
                <a:cs typeface="Calibri"/>
              </a:rPr>
              <a:t>affect the distribution of costs </a:t>
            </a:r>
            <a:r>
              <a:rPr lang="en-GB" sz="1800" i="0" u="none" strike="noStrike" baseline="0">
                <a:solidFill>
                  <a:schemeClr val="tx1">
                    <a:lumMod val="85000"/>
                    <a:lumOff val="15000"/>
                  </a:schemeClr>
                </a:solidFill>
                <a:latin typeface="Calibri"/>
                <a:cs typeface="Calibri"/>
              </a:rPr>
              <a:t>and </a:t>
            </a:r>
            <a:r>
              <a:rPr lang="en-GB" sz="1800" b="1" i="0" u="none" strike="noStrike" baseline="0">
                <a:solidFill>
                  <a:schemeClr val="tx1">
                    <a:lumMod val="85000"/>
                    <a:lumOff val="15000"/>
                  </a:schemeClr>
                </a:solidFill>
                <a:latin typeface="Calibri"/>
                <a:cs typeface="Calibri"/>
              </a:rPr>
              <a:t>benefits</a:t>
            </a:r>
            <a:r>
              <a:rPr lang="en-GB" sz="1800" i="0" u="none" strike="noStrike" baseline="0">
                <a:solidFill>
                  <a:schemeClr val="tx1">
                    <a:lumMod val="85000"/>
                    <a:lumOff val="15000"/>
                  </a:schemeClr>
                </a:solidFill>
                <a:latin typeface="Calibri"/>
                <a:cs typeface="Calibri"/>
              </a:rPr>
              <a:t> among </a:t>
            </a:r>
            <a:r>
              <a:rPr lang="en-GB" sz="1800" b="1" i="0" u="none" strike="noStrike" baseline="0">
                <a:solidFill>
                  <a:schemeClr val="tx1">
                    <a:lumMod val="85000"/>
                    <a:lumOff val="15000"/>
                  </a:schemeClr>
                </a:solidFill>
                <a:latin typeface="Calibri"/>
                <a:cs typeface="Calibri"/>
              </a:rPr>
              <a:t>different social groups</a:t>
            </a:r>
            <a:r>
              <a:rPr lang="en-GB" sz="1800" i="0" u="none" strike="noStrike" baseline="0">
                <a:solidFill>
                  <a:schemeClr val="tx1">
                    <a:lumMod val="85000"/>
                    <a:lumOff val="15000"/>
                  </a:schemeClr>
                </a:solidFill>
                <a:latin typeface="Calibri"/>
                <a:cs typeface="Calibri"/>
              </a:rPr>
              <a:t>, key questions include:</a:t>
            </a:r>
          </a:p>
        </p:txBody>
      </p:sp>
      <p:sp>
        <p:nvSpPr>
          <p:cNvPr id="2" name="Speech Bubble: Oval 1">
            <a:extLst>
              <a:ext uri="{FF2B5EF4-FFF2-40B4-BE49-F238E27FC236}">
                <a16:creationId xmlns:a16="http://schemas.microsoft.com/office/drawing/2014/main" id="{4B379066-7182-EF70-5964-B3E9B30FA28B}"/>
              </a:ext>
            </a:extLst>
          </p:cNvPr>
          <p:cNvSpPr/>
          <p:nvPr/>
        </p:nvSpPr>
        <p:spPr>
          <a:xfrm>
            <a:off x="724614" y="2793431"/>
            <a:ext cx="2175035" cy="1864242"/>
          </a:xfrm>
          <a:prstGeom prst="wedgeEllipseCallout">
            <a:avLst>
              <a:gd name="adj1" fmla="val 62542"/>
              <a:gd name="adj2" fmla="val -26475"/>
            </a:avLst>
          </a:prstGeom>
          <a:solidFill>
            <a:srgbClr val="7FAA50"/>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bg1"/>
                </a:solidFill>
                <a:latin typeface="Calibri" panose="020F0502020204030204" pitchFamily="34" charset="0"/>
                <a:cs typeface="Calibri" panose="020F0502020204030204" pitchFamily="34" charset="0"/>
              </a:rPr>
              <a:t>What structures, processes, checks and balances are needed to level the playing field and improve opportunities for women and marginalised social groups?</a:t>
            </a:r>
            <a:endParaRPr lang="en-GB" sz="1100">
              <a:solidFill>
                <a:schemeClr val="bg1"/>
              </a:solidFill>
              <a:latin typeface="Calibri" panose="020F0502020204030204" pitchFamily="34" charset="0"/>
              <a:cs typeface="Calibri" panose="020F0502020204030204" pitchFamily="34" charset="0"/>
            </a:endParaRPr>
          </a:p>
        </p:txBody>
      </p:sp>
      <p:sp>
        <p:nvSpPr>
          <p:cNvPr id="4" name="Speech Bubble: Oval 3">
            <a:extLst>
              <a:ext uri="{FF2B5EF4-FFF2-40B4-BE49-F238E27FC236}">
                <a16:creationId xmlns:a16="http://schemas.microsoft.com/office/drawing/2014/main" id="{F8623F9E-4D94-013A-030B-B4223FFFC552}"/>
              </a:ext>
            </a:extLst>
          </p:cNvPr>
          <p:cNvSpPr/>
          <p:nvPr/>
        </p:nvSpPr>
        <p:spPr>
          <a:xfrm>
            <a:off x="914667" y="1114884"/>
            <a:ext cx="1919691" cy="1584250"/>
          </a:xfrm>
          <a:prstGeom prst="wedgeEllipseCallout">
            <a:avLst>
              <a:gd name="adj1" fmla="val 66542"/>
              <a:gd name="adj2" fmla="val 38146"/>
            </a:avLst>
          </a:prstGeom>
          <a:solidFill>
            <a:srgbClr val="EDD95D"/>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tx1">
                    <a:lumMod val="85000"/>
                    <a:lumOff val="15000"/>
                  </a:schemeClr>
                </a:solidFill>
                <a:latin typeface="Calibri" panose="020F0502020204030204" pitchFamily="34" charset="0"/>
                <a:cs typeface="Calibri" panose="020F0502020204030204" pitchFamily="34" charset="0"/>
              </a:rPr>
              <a:t>How do the planned interventions affect the availability, flows and distribution of different </a:t>
            </a:r>
            <a:r>
              <a:rPr lang="en-GB" sz="1100">
                <a:solidFill>
                  <a:schemeClr val="tx1">
                    <a:lumMod val="85000"/>
                    <a:lumOff val="15000"/>
                  </a:schemeClr>
                </a:solidFill>
                <a:latin typeface="Calibri" panose="020F0502020204030204" pitchFamily="34" charset="0"/>
                <a:cs typeface="Calibri" panose="020F0502020204030204" pitchFamily="34" charset="0"/>
              </a:rPr>
              <a:t>types of </a:t>
            </a:r>
            <a:r>
              <a:rPr lang="en-GB" sz="1100" b="0" i="0" u="none" strike="noStrike" baseline="0">
                <a:solidFill>
                  <a:schemeClr val="tx1">
                    <a:lumMod val="85000"/>
                    <a:lumOff val="15000"/>
                  </a:schemeClr>
                </a:solidFill>
                <a:latin typeface="Calibri" panose="020F0502020204030204" pitchFamily="34" charset="0"/>
                <a:cs typeface="Calibri" panose="020F0502020204030204" pitchFamily="34" charset="0"/>
              </a:rPr>
              <a:t>assets among diverse social groups? </a:t>
            </a:r>
          </a:p>
          <a:p>
            <a:pPr algn="ctr"/>
            <a:endParaRPr lang="en-GB" sz="1100">
              <a:solidFill>
                <a:schemeClr val="bg1"/>
              </a:solidFill>
              <a:latin typeface="Calibri" panose="020F0502020204030204" pitchFamily="34" charset="0"/>
              <a:cs typeface="Calibri" panose="020F0502020204030204" pitchFamily="34" charset="0"/>
            </a:endParaRPr>
          </a:p>
        </p:txBody>
      </p:sp>
      <p:sp>
        <p:nvSpPr>
          <p:cNvPr id="6" name="Speech Bubble: Oval 5">
            <a:extLst>
              <a:ext uri="{FF2B5EF4-FFF2-40B4-BE49-F238E27FC236}">
                <a16:creationId xmlns:a16="http://schemas.microsoft.com/office/drawing/2014/main" id="{0129850D-1C79-9395-59DF-379D8E5B6AC6}"/>
              </a:ext>
            </a:extLst>
          </p:cNvPr>
          <p:cNvSpPr/>
          <p:nvPr/>
        </p:nvSpPr>
        <p:spPr>
          <a:xfrm>
            <a:off x="3174448" y="536243"/>
            <a:ext cx="1717671" cy="1453117"/>
          </a:xfrm>
          <a:prstGeom prst="wedgeEllipseCallout">
            <a:avLst>
              <a:gd name="adj1" fmla="val 16293"/>
              <a:gd name="adj2" fmla="val 61580"/>
            </a:avLst>
          </a:prstGeom>
          <a:solidFill>
            <a:srgbClr val="608574"/>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bg1"/>
                </a:solidFill>
                <a:latin typeface="Calibri" panose="020F0502020204030204" pitchFamily="34" charset="0"/>
                <a:cs typeface="Calibri" panose="020F0502020204030204" pitchFamily="34" charset="0"/>
              </a:rPr>
              <a:t>Which groups would gain which types of assets or resources? </a:t>
            </a:r>
          </a:p>
        </p:txBody>
      </p:sp>
      <p:sp>
        <p:nvSpPr>
          <p:cNvPr id="8" name="Speech Bubble: Oval 7">
            <a:extLst>
              <a:ext uri="{FF2B5EF4-FFF2-40B4-BE49-F238E27FC236}">
                <a16:creationId xmlns:a16="http://schemas.microsoft.com/office/drawing/2014/main" id="{A457A82D-13B5-1D76-509F-0A8BCA2140ED}"/>
              </a:ext>
            </a:extLst>
          </p:cNvPr>
          <p:cNvSpPr/>
          <p:nvPr/>
        </p:nvSpPr>
        <p:spPr>
          <a:xfrm>
            <a:off x="6102224" y="849276"/>
            <a:ext cx="2050826" cy="1722474"/>
          </a:xfrm>
          <a:prstGeom prst="wedgeEllipseCallout">
            <a:avLst>
              <a:gd name="adj1" fmla="val -64572"/>
              <a:gd name="adj2" fmla="val 43743"/>
            </a:avLst>
          </a:prstGeom>
          <a:solidFill>
            <a:srgbClr val="E7AD40"/>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bg1"/>
                </a:solidFill>
                <a:latin typeface="Calibri" panose="020F0502020204030204" pitchFamily="34" charset="0"/>
                <a:cs typeface="Calibri" panose="020F0502020204030204" pitchFamily="34" charset="0"/>
              </a:rPr>
              <a:t>Which groups would lose access to and control over assets or resources as a result of interventions? </a:t>
            </a:r>
          </a:p>
        </p:txBody>
      </p:sp>
      <p:sp>
        <p:nvSpPr>
          <p:cNvPr id="9" name="Speech Bubble: Oval 8">
            <a:extLst>
              <a:ext uri="{FF2B5EF4-FFF2-40B4-BE49-F238E27FC236}">
                <a16:creationId xmlns:a16="http://schemas.microsoft.com/office/drawing/2014/main" id="{BCD1E128-17CE-4EF1-1B38-AFBE4D87EF56}"/>
              </a:ext>
            </a:extLst>
          </p:cNvPr>
          <p:cNvSpPr/>
          <p:nvPr/>
        </p:nvSpPr>
        <p:spPr>
          <a:xfrm>
            <a:off x="6102224" y="2961585"/>
            <a:ext cx="2270875" cy="2005800"/>
          </a:xfrm>
          <a:prstGeom prst="wedgeEllipseCallout">
            <a:avLst>
              <a:gd name="adj1" fmla="val -59515"/>
              <a:gd name="adj2" fmla="val -32385"/>
            </a:avLst>
          </a:prstGeom>
          <a:solidFill>
            <a:srgbClr val="CACB65"/>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tx1">
                    <a:lumMod val="85000"/>
                    <a:lumOff val="15000"/>
                  </a:schemeClr>
                </a:solidFill>
                <a:latin typeface="Calibri" panose="020F0502020204030204" pitchFamily="34" charset="0"/>
                <a:cs typeface="Calibri" panose="020F0502020204030204" pitchFamily="34" charset="0"/>
              </a:rPr>
              <a:t>How do history and context (policies, norms, other institutions and markets) influence the distribution of costs, risks and benefits among social groups?</a:t>
            </a:r>
          </a:p>
        </p:txBody>
      </p:sp>
      <p:sp>
        <p:nvSpPr>
          <p:cNvPr id="5" name="Titel 13">
            <a:extLst>
              <a:ext uri="{FF2B5EF4-FFF2-40B4-BE49-F238E27FC236}">
                <a16:creationId xmlns:a16="http://schemas.microsoft.com/office/drawing/2014/main" id="{3323E6E4-D0D7-EE2D-7AA0-E3DC39B913F3}"/>
              </a:ext>
            </a:extLst>
          </p:cNvPr>
          <p:cNvSpPr txBox="1">
            <a:spLocks/>
          </p:cNvSpPr>
          <p:nvPr/>
        </p:nvSpPr>
        <p:spPr bwMode="gray">
          <a:xfrm>
            <a:off x="449816" y="294894"/>
            <a:ext cx="8567183" cy="540544"/>
          </a:xfrm>
          <a:prstGeom prst="rect">
            <a:avLst/>
          </a:prstGeom>
        </p:spPr>
        <p:txBody>
          <a:bodyPr vert="horz" wrap="square" lIns="91440" tIns="45720" rIns="91440" bIns="45720" rtlCol="0" anchor="ctr">
            <a:norm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en-GB" sz="2400" b="1">
                <a:solidFill>
                  <a:srgbClr val="575756"/>
                </a:solidFill>
                <a:latin typeface="+mn-lt"/>
              </a:rPr>
              <a:t>Redistribution</a:t>
            </a:r>
            <a:endParaRPr lang="en-GB" sz="2000">
              <a:solidFill>
                <a:srgbClr val="575756"/>
              </a:solidFill>
              <a:latin typeface="+mn-lt"/>
            </a:endParaRPr>
          </a:p>
        </p:txBody>
      </p:sp>
    </p:spTree>
    <p:extLst>
      <p:ext uri="{BB962C8B-B14F-4D97-AF65-F5344CB8AC3E}">
        <p14:creationId xmlns:p14="http://schemas.microsoft.com/office/powerpoint/2010/main" val="25319526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Oval 9">
            <a:extLst>
              <a:ext uri="{FF2B5EF4-FFF2-40B4-BE49-F238E27FC236}">
                <a16:creationId xmlns:a16="http://schemas.microsoft.com/office/drawing/2014/main" id="{8887960D-46C8-A91D-2F87-B63CCF9D4405}"/>
              </a:ext>
            </a:extLst>
          </p:cNvPr>
          <p:cNvSpPr/>
          <p:nvPr/>
        </p:nvSpPr>
        <p:spPr>
          <a:xfrm>
            <a:off x="3154187" y="524170"/>
            <a:ext cx="1990665" cy="1088307"/>
          </a:xfrm>
          <a:prstGeom prst="wedgeEllipseCallout">
            <a:avLst>
              <a:gd name="adj1" fmla="val 55126"/>
              <a:gd name="adj2" fmla="val 34329"/>
            </a:avLst>
          </a:prstGeom>
          <a:solidFill>
            <a:srgbClr val="EDD95D"/>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marR="0" lvl="0" algn="ctr" defTabSz="685800" rtl="0" eaLnBrk="1" fontAlgn="auto" latinLnBrk="0" hangingPunct="1">
              <a:lnSpc>
                <a:spcPct val="100000"/>
              </a:lnSpc>
              <a:spcBef>
                <a:spcPts val="0"/>
              </a:spcBef>
              <a:spcAft>
                <a:spcPts val="0"/>
              </a:spcAft>
              <a:buClrTx/>
              <a:buSzTx/>
              <a:tabLst/>
              <a:defRPr/>
            </a:pPr>
            <a:r>
              <a:rPr lang="en-GB" sz="1100" b="0" i="0" u="none" strike="noStrike" baseline="0">
                <a:solidFill>
                  <a:schemeClr val="tx1">
                    <a:lumMod val="85000"/>
                    <a:lumOff val="15000"/>
                  </a:schemeClr>
                </a:solidFill>
                <a:latin typeface="Calibri" panose="020F0502020204030204" pitchFamily="34" charset="0"/>
                <a:cs typeface="Calibri" panose="020F0502020204030204" pitchFamily="34" charset="0"/>
              </a:rPr>
              <a:t>What indicators can help understand the effects of interventions on gender equity and social inclusion?</a:t>
            </a:r>
          </a:p>
        </p:txBody>
      </p:sp>
      <p:sp>
        <p:nvSpPr>
          <p:cNvPr id="12" name="Speech Bubble: Oval 11">
            <a:extLst>
              <a:ext uri="{FF2B5EF4-FFF2-40B4-BE49-F238E27FC236}">
                <a16:creationId xmlns:a16="http://schemas.microsoft.com/office/drawing/2014/main" id="{9CC294E5-EBEE-8F34-124E-BB5CB5A4869E}"/>
              </a:ext>
            </a:extLst>
          </p:cNvPr>
          <p:cNvSpPr/>
          <p:nvPr/>
        </p:nvSpPr>
        <p:spPr>
          <a:xfrm>
            <a:off x="2158854" y="2781102"/>
            <a:ext cx="1990665" cy="1221373"/>
          </a:xfrm>
          <a:prstGeom prst="wedgeEllipseCallout">
            <a:avLst>
              <a:gd name="adj1" fmla="val 61725"/>
              <a:gd name="adj2" fmla="val -50199"/>
            </a:avLst>
          </a:prstGeom>
          <a:solidFill>
            <a:srgbClr val="7FAA50"/>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bg1"/>
                </a:solidFill>
                <a:latin typeface="Calibri" panose="020F0502020204030204" pitchFamily="34" charset="0"/>
                <a:cs typeface="Calibri" panose="020F0502020204030204" pitchFamily="34" charset="0"/>
              </a:rPr>
              <a:t>What alarm systems and safeguards are needed to mitigate and address unintended negative consequences?</a:t>
            </a:r>
          </a:p>
        </p:txBody>
      </p:sp>
      <p:sp>
        <p:nvSpPr>
          <p:cNvPr id="13" name="Speech Bubble: Oval 12">
            <a:extLst>
              <a:ext uri="{FF2B5EF4-FFF2-40B4-BE49-F238E27FC236}">
                <a16:creationId xmlns:a16="http://schemas.microsoft.com/office/drawing/2014/main" id="{AA302D1A-6EDD-E6EE-7112-9BE311F66667}"/>
              </a:ext>
            </a:extLst>
          </p:cNvPr>
          <p:cNvSpPr/>
          <p:nvPr/>
        </p:nvSpPr>
        <p:spPr>
          <a:xfrm flipH="1">
            <a:off x="3689111" y="3686177"/>
            <a:ext cx="2117426" cy="1088308"/>
          </a:xfrm>
          <a:prstGeom prst="wedgeEllipseCallout">
            <a:avLst>
              <a:gd name="adj1" fmla="val -18710"/>
              <a:gd name="adj2" fmla="val -81804"/>
            </a:avLst>
          </a:prstGeom>
          <a:solidFill>
            <a:srgbClr val="E7AD40"/>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b="0" i="0" u="none" strike="noStrike" baseline="0">
                <a:solidFill>
                  <a:schemeClr val="tx1">
                    <a:lumMod val="85000"/>
                    <a:lumOff val="15000"/>
                  </a:schemeClr>
                </a:solidFill>
                <a:latin typeface="Calibri" panose="020F0502020204030204" pitchFamily="34" charset="0"/>
                <a:cs typeface="Calibri" panose="020F0502020204030204" pitchFamily="34" charset="0"/>
              </a:rPr>
              <a:t>Which trusted actors can play a part in these early warning systems to ensure interventions harm no one?</a:t>
            </a:r>
          </a:p>
        </p:txBody>
      </p:sp>
      <p:grpSp>
        <p:nvGrpSpPr>
          <p:cNvPr id="21" name="Group 20">
            <a:extLst>
              <a:ext uri="{FF2B5EF4-FFF2-40B4-BE49-F238E27FC236}">
                <a16:creationId xmlns:a16="http://schemas.microsoft.com/office/drawing/2014/main" id="{E0F98175-5D5B-9A11-501D-27F95EBB55DE}"/>
              </a:ext>
            </a:extLst>
          </p:cNvPr>
          <p:cNvGrpSpPr/>
          <p:nvPr/>
        </p:nvGrpSpPr>
        <p:grpSpPr>
          <a:xfrm>
            <a:off x="5053221" y="709472"/>
            <a:ext cx="3213761" cy="3159531"/>
            <a:chOff x="4976255" y="950839"/>
            <a:chExt cx="3213761" cy="3159531"/>
          </a:xfrm>
        </p:grpSpPr>
        <p:sp>
          <p:nvSpPr>
            <p:cNvPr id="20" name="Oval 19">
              <a:extLst>
                <a:ext uri="{FF2B5EF4-FFF2-40B4-BE49-F238E27FC236}">
                  <a16:creationId xmlns:a16="http://schemas.microsoft.com/office/drawing/2014/main" id="{B324DCFB-FF00-BCFB-A974-E78ABEA7F7FB}"/>
                </a:ext>
              </a:extLst>
            </p:cNvPr>
            <p:cNvSpPr/>
            <p:nvPr/>
          </p:nvSpPr>
          <p:spPr>
            <a:xfrm>
              <a:off x="5332693" y="1228533"/>
              <a:ext cx="2857323" cy="2769175"/>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artoon of a person&#10;&#10;Description automatically generated with medium confidence">
              <a:extLst>
                <a:ext uri="{FF2B5EF4-FFF2-40B4-BE49-F238E27FC236}">
                  <a16:creationId xmlns:a16="http://schemas.microsoft.com/office/drawing/2014/main" id="{0107FD26-DBB3-D866-573E-D10408DAE9F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6482887" y="950839"/>
              <a:ext cx="1617413" cy="3159531"/>
            </a:xfrm>
            <a:prstGeom prst="rect">
              <a:avLst/>
            </a:prstGeom>
          </p:spPr>
        </p:pic>
        <p:pic>
          <p:nvPicPr>
            <p:cNvPr id="17" name="Picture 16" descr="A cartoon of a person&#10;&#10;Description automatically generated with medium confidence">
              <a:extLst>
                <a:ext uri="{FF2B5EF4-FFF2-40B4-BE49-F238E27FC236}">
                  <a16:creationId xmlns:a16="http://schemas.microsoft.com/office/drawing/2014/main" id="{7330BC0F-666F-A971-C1FA-11AED02C312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4976255" y="1341195"/>
              <a:ext cx="1878477" cy="2769175"/>
            </a:xfrm>
            <a:prstGeom prst="rect">
              <a:avLst/>
            </a:prstGeom>
          </p:spPr>
        </p:pic>
      </p:grpSp>
      <p:sp>
        <p:nvSpPr>
          <p:cNvPr id="3" name="Titel 13">
            <a:extLst>
              <a:ext uri="{FF2B5EF4-FFF2-40B4-BE49-F238E27FC236}">
                <a16:creationId xmlns:a16="http://schemas.microsoft.com/office/drawing/2014/main" id="{8B2B0898-4AB9-4911-4F86-25609F3D0EEE}"/>
              </a:ext>
            </a:extLst>
          </p:cNvPr>
          <p:cNvSpPr txBox="1">
            <a:spLocks/>
          </p:cNvSpPr>
          <p:nvPr/>
        </p:nvSpPr>
        <p:spPr bwMode="gray">
          <a:xfrm>
            <a:off x="449816" y="576000"/>
            <a:ext cx="8567183" cy="540544"/>
          </a:xfrm>
          <a:prstGeom prst="rect">
            <a:avLst/>
          </a:prstGeom>
        </p:spPr>
        <p:txBody>
          <a:bodyPr vert="horz" wrap="square" lIns="91440" tIns="45720" rIns="91440" bIns="45720" rtlCol="0" anchor="ctr">
            <a:normAutofit/>
          </a:bodyPr>
          <a:lstStyle>
            <a:lvl1pPr algn="ctr" defTabSz="685800" rtl="0" eaLnBrk="1" latinLnBrk="0" hangingPunct="1">
              <a:lnSpc>
                <a:spcPct val="95000"/>
              </a:lnSpc>
              <a:spcBef>
                <a:spcPts val="1200"/>
              </a:spcBef>
              <a:buNone/>
              <a:defRPr sz="2600" b="0" kern="1200" cap="none" baseline="0">
                <a:solidFill>
                  <a:srgbClr val="004C82"/>
                </a:solidFill>
                <a:latin typeface="+mj-lt"/>
                <a:ea typeface="+mj-ea"/>
                <a:cs typeface="+mj-cs"/>
              </a:defRPr>
            </a:lvl1pPr>
          </a:lstStyle>
          <a:p>
            <a:pPr algn="l"/>
            <a:r>
              <a:rPr lang="en-GB" sz="2400" b="1">
                <a:solidFill>
                  <a:srgbClr val="575756"/>
                </a:solidFill>
                <a:latin typeface="+mn-lt"/>
              </a:rPr>
              <a:t>Redistribution</a:t>
            </a:r>
            <a:endParaRPr lang="en-GB" sz="2000">
              <a:solidFill>
                <a:srgbClr val="575756"/>
              </a:solidFill>
              <a:latin typeface="+mn-lt"/>
            </a:endParaRPr>
          </a:p>
        </p:txBody>
      </p:sp>
      <p:sp>
        <p:nvSpPr>
          <p:cNvPr id="6" name="TextBox 5">
            <a:extLst>
              <a:ext uri="{FF2B5EF4-FFF2-40B4-BE49-F238E27FC236}">
                <a16:creationId xmlns:a16="http://schemas.microsoft.com/office/drawing/2014/main" id="{7361FC96-9566-2A98-68E0-E42A6651A895}"/>
              </a:ext>
            </a:extLst>
          </p:cNvPr>
          <p:cNvSpPr txBox="1"/>
          <p:nvPr/>
        </p:nvSpPr>
        <p:spPr>
          <a:xfrm>
            <a:off x="5594915" y="4002475"/>
            <a:ext cx="2672067" cy="646331"/>
          </a:xfrm>
          <a:prstGeom prst="rect">
            <a:avLst/>
          </a:prstGeom>
          <a:noFill/>
        </p:spPr>
        <p:txBody>
          <a:bodyPr wrap="square" lIns="91440" tIns="45720" rIns="91440" bIns="45720" anchor="t">
            <a:spAutoFit/>
          </a:bodyPr>
          <a:lstStyle/>
          <a:p>
            <a:pPr algn="ctr"/>
            <a:r>
              <a:rPr lang="en-GB" sz="1800" b="1" i="0" u="none" strike="noStrike" baseline="0">
                <a:solidFill>
                  <a:schemeClr val="tx1">
                    <a:lumMod val="85000"/>
                    <a:lumOff val="15000"/>
                  </a:schemeClr>
                </a:solidFill>
                <a:latin typeface="Calibri"/>
                <a:cs typeface="Calibri"/>
              </a:rPr>
              <a:t>Monitoring and evaluation</a:t>
            </a:r>
            <a:r>
              <a:rPr lang="en-GB" sz="1800" b="1">
                <a:solidFill>
                  <a:schemeClr val="tx1">
                    <a:lumMod val="85000"/>
                    <a:lumOff val="15000"/>
                  </a:schemeClr>
                </a:solidFill>
                <a:latin typeface="Calibri"/>
                <a:cs typeface="Calibri"/>
              </a:rPr>
              <a:t> (M&amp;E)</a:t>
            </a:r>
            <a:endParaRPr lang="en-GB" sz="1800" b="1" i="0" u="none" strike="noStrike" baseline="0">
              <a:solidFill>
                <a:schemeClr val="tx1">
                  <a:lumMod val="85000"/>
                  <a:lumOff val="15000"/>
                </a:schemeClr>
              </a:solidFill>
              <a:latin typeface="Calibri" panose="020F0502020204030204" pitchFamily="34" charset="0"/>
              <a:cs typeface="Calibri" panose="020F0502020204030204" pitchFamily="34" charset="0"/>
            </a:endParaRPr>
          </a:p>
        </p:txBody>
      </p:sp>
      <p:sp>
        <p:nvSpPr>
          <p:cNvPr id="8" name="Speech Bubble: Oval 7">
            <a:extLst>
              <a:ext uri="{FF2B5EF4-FFF2-40B4-BE49-F238E27FC236}">
                <a16:creationId xmlns:a16="http://schemas.microsoft.com/office/drawing/2014/main" id="{7D107C11-1388-0029-BBCA-9758AF04DC7E}"/>
              </a:ext>
            </a:extLst>
          </p:cNvPr>
          <p:cNvSpPr/>
          <p:nvPr/>
        </p:nvSpPr>
        <p:spPr>
          <a:xfrm>
            <a:off x="2003993" y="1477872"/>
            <a:ext cx="1990665" cy="1221373"/>
          </a:xfrm>
          <a:prstGeom prst="wedgeEllipseCallout">
            <a:avLst>
              <a:gd name="adj1" fmla="val 63789"/>
              <a:gd name="adj2" fmla="val -18295"/>
            </a:avLst>
          </a:prstGeom>
          <a:solidFill>
            <a:srgbClr val="608574"/>
          </a:solidFill>
          <a:ln>
            <a:noFill/>
          </a:ln>
          <a:effectLst/>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100">
                <a:solidFill>
                  <a:schemeClr val="bg1"/>
                </a:solidFill>
                <a:latin typeface="Calibri" panose="020F0502020204030204" pitchFamily="34" charset="0"/>
                <a:cs typeface="Calibri" panose="020F0502020204030204" pitchFamily="34" charset="0"/>
              </a:rPr>
              <a:t>W</a:t>
            </a:r>
            <a:r>
              <a:rPr lang="en-GB" sz="1100" b="0" i="0" u="none" strike="noStrike" baseline="0">
                <a:solidFill>
                  <a:schemeClr val="bg1"/>
                </a:solidFill>
                <a:latin typeface="Calibri" panose="020F0502020204030204" pitchFamily="34" charset="0"/>
                <a:cs typeface="Calibri" panose="020F0502020204030204" pitchFamily="34" charset="0"/>
              </a:rPr>
              <a:t>hat participatory monitoring approaches can support adaptive learning toward more equitable outcomes?</a:t>
            </a:r>
          </a:p>
          <a:p>
            <a:pPr algn="ctr"/>
            <a:endParaRPr lang="en-GB" sz="1100" b="0" i="0" u="none" strike="noStrike" baseline="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7261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5A260-9769-8DFF-5679-8E76201B2394}"/>
              </a:ext>
            </a:extLst>
          </p:cNvPr>
          <p:cNvSpPr>
            <a:spLocks noGrp="1"/>
          </p:cNvSpPr>
          <p:nvPr>
            <p:ph type="title"/>
          </p:nvPr>
        </p:nvSpPr>
        <p:spPr/>
        <p:txBody>
          <a:bodyPr/>
          <a:lstStyle/>
          <a:p>
            <a:r>
              <a:rPr lang="en-US" dirty="0"/>
              <a:t>Your turn!</a:t>
            </a:r>
          </a:p>
        </p:txBody>
      </p:sp>
      <p:grpSp>
        <p:nvGrpSpPr>
          <p:cNvPr id="32" name="Group 31">
            <a:extLst>
              <a:ext uri="{FF2B5EF4-FFF2-40B4-BE49-F238E27FC236}">
                <a16:creationId xmlns:a16="http://schemas.microsoft.com/office/drawing/2014/main" id="{E13DDBE3-0F6A-FAA4-8ECA-63F3F3B94297}"/>
              </a:ext>
            </a:extLst>
          </p:cNvPr>
          <p:cNvGrpSpPr/>
          <p:nvPr/>
        </p:nvGrpSpPr>
        <p:grpSpPr>
          <a:xfrm>
            <a:off x="3084387" y="2868278"/>
            <a:ext cx="2326334" cy="1737662"/>
            <a:chOff x="2995869" y="2828689"/>
            <a:chExt cx="2312271" cy="1727158"/>
          </a:xfrm>
        </p:grpSpPr>
        <p:pic>
          <p:nvPicPr>
            <p:cNvPr id="7" name="Picture 4" descr="River - Free nature icons">
              <a:extLst>
                <a:ext uri="{FF2B5EF4-FFF2-40B4-BE49-F238E27FC236}">
                  <a16:creationId xmlns:a16="http://schemas.microsoft.com/office/drawing/2014/main" id="{4AA35AC3-DE17-11BF-856E-32DFBB247500}"/>
                </a:ext>
              </a:extLst>
            </p:cNvPr>
            <p:cNvPicPr>
              <a:picLocks noChangeAspect="1" noChangeArrowheads="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490863" y="2828689"/>
              <a:ext cx="1727158" cy="1727158"/>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Grain with solid fill">
              <a:extLst>
                <a:ext uri="{FF2B5EF4-FFF2-40B4-BE49-F238E27FC236}">
                  <a16:creationId xmlns:a16="http://schemas.microsoft.com/office/drawing/2014/main" id="{D937D7FC-AB71-CDAE-79B9-7AA410EA7D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2972522" y="3316804"/>
              <a:ext cx="1248945" cy="1202251"/>
            </a:xfrm>
            <a:prstGeom prst="rect">
              <a:avLst/>
            </a:prstGeom>
          </p:spPr>
        </p:pic>
        <p:pic>
          <p:nvPicPr>
            <p:cNvPr id="9" name="Graphic 8" descr="Money with solid fill">
              <a:extLst>
                <a:ext uri="{FF2B5EF4-FFF2-40B4-BE49-F238E27FC236}">
                  <a16:creationId xmlns:a16="http://schemas.microsoft.com/office/drawing/2014/main" id="{E9314B20-B6FE-89C6-7BEB-256B18F21C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25908" y="2941912"/>
              <a:ext cx="742065" cy="742065"/>
            </a:xfrm>
            <a:prstGeom prst="rect">
              <a:avLst/>
            </a:prstGeom>
          </p:spPr>
        </p:pic>
        <p:pic>
          <p:nvPicPr>
            <p:cNvPr id="10" name="Graphic 9" descr="Cow with solid fill">
              <a:extLst>
                <a:ext uri="{FF2B5EF4-FFF2-40B4-BE49-F238E27FC236}">
                  <a16:creationId xmlns:a16="http://schemas.microsoft.com/office/drawing/2014/main" id="{3F5234E5-AB80-CA36-FD49-D5669C8CBA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3740" y="3508983"/>
              <a:ext cx="914400" cy="914400"/>
            </a:xfrm>
            <a:prstGeom prst="rect">
              <a:avLst/>
            </a:prstGeom>
          </p:spPr>
        </p:pic>
      </p:grpSp>
      <p:sp>
        <p:nvSpPr>
          <p:cNvPr id="22" name="Arrow: Left-Right 21">
            <a:extLst>
              <a:ext uri="{FF2B5EF4-FFF2-40B4-BE49-F238E27FC236}">
                <a16:creationId xmlns:a16="http://schemas.microsoft.com/office/drawing/2014/main" id="{1553B755-A8B9-6249-0BF7-492970F076D9}"/>
              </a:ext>
            </a:extLst>
          </p:cNvPr>
          <p:cNvSpPr/>
          <p:nvPr/>
        </p:nvSpPr>
        <p:spPr>
          <a:xfrm>
            <a:off x="5589261" y="3425071"/>
            <a:ext cx="1131966" cy="682269"/>
          </a:xfrm>
          <a:prstGeom prst="leftRightArrow">
            <a:avLst/>
          </a:prstGeom>
          <a:solidFill>
            <a:srgbClr val="92B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3D2AFA07-4C4D-FB62-035F-3434B6F039B4}"/>
              </a:ext>
            </a:extLst>
          </p:cNvPr>
          <p:cNvSpPr/>
          <p:nvPr/>
        </p:nvSpPr>
        <p:spPr>
          <a:xfrm>
            <a:off x="5954151" y="2611523"/>
            <a:ext cx="457200" cy="3588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5" name="Speech Bubble: Oval 4">
            <a:extLst>
              <a:ext uri="{FF2B5EF4-FFF2-40B4-BE49-F238E27FC236}">
                <a16:creationId xmlns:a16="http://schemas.microsoft.com/office/drawing/2014/main" id="{F5E12506-AEB0-465C-90F6-AA46A0064C73}"/>
              </a:ext>
            </a:extLst>
          </p:cNvPr>
          <p:cNvSpPr/>
          <p:nvPr/>
        </p:nvSpPr>
        <p:spPr>
          <a:xfrm>
            <a:off x="2197528" y="415636"/>
            <a:ext cx="2687702" cy="2444450"/>
          </a:xfrm>
          <a:prstGeom prst="wedgeEllipseCallout">
            <a:avLst>
              <a:gd name="adj1" fmla="val -85401"/>
              <a:gd name="adj2" fmla="val 2274"/>
            </a:avLst>
          </a:prstGeom>
          <a:solidFill>
            <a:srgbClr val="608574"/>
          </a:solidFill>
          <a:ln>
            <a:noFill/>
          </a:ln>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GB" sz="1600" dirty="0">
                <a:latin typeface="Calibri" panose="020F0502020204030204" pitchFamily="34" charset="0"/>
                <a:cs typeface="Calibri" panose="020F0502020204030204" pitchFamily="34" charset="0"/>
              </a:rPr>
              <a:t>How can </a:t>
            </a:r>
            <a:r>
              <a:rPr lang="en-GB" sz="1600" b="1" dirty="0">
                <a:latin typeface="Calibri" panose="020F0502020204030204" pitchFamily="34" charset="0"/>
                <a:cs typeface="Calibri" panose="020F0502020204030204" pitchFamily="34" charset="0"/>
              </a:rPr>
              <a:t>technology interventions affect the distribution of assets</a:t>
            </a:r>
            <a:r>
              <a:rPr lang="en-GB" sz="1600" dirty="0">
                <a:latin typeface="Calibri" panose="020F0502020204030204" pitchFamily="34" charset="0"/>
                <a:cs typeface="Calibri" panose="020F0502020204030204" pitchFamily="34" charset="0"/>
              </a:rPr>
              <a:t> between stakeholder groups? </a:t>
            </a:r>
          </a:p>
          <a:p>
            <a:pPr algn="ctr"/>
            <a:endParaRPr lang="en-GB" sz="1600" dirty="0">
              <a:latin typeface="Calibri" panose="020F0502020204030204" pitchFamily="34" charset="0"/>
              <a:cs typeface="Calibri" panose="020F0502020204030204" pitchFamily="34" charset="0"/>
            </a:endParaRPr>
          </a:p>
          <a:p>
            <a:pPr algn="ctr"/>
            <a:r>
              <a:rPr lang="en-GB" sz="1600" dirty="0">
                <a:latin typeface="Calibri" panose="020F0502020204030204" pitchFamily="34" charset="0"/>
                <a:cs typeface="Calibri" panose="020F0502020204030204" pitchFamily="34" charset="0"/>
              </a:rPr>
              <a:t>Discuss in groups.</a:t>
            </a:r>
          </a:p>
        </p:txBody>
      </p:sp>
      <p:pic>
        <p:nvPicPr>
          <p:cNvPr id="18" name="Graphic 17" descr="Solar Panels with solid fill">
            <a:extLst>
              <a:ext uri="{FF2B5EF4-FFF2-40B4-BE49-F238E27FC236}">
                <a16:creationId xmlns:a16="http://schemas.microsoft.com/office/drawing/2014/main" id="{F5293171-9CD9-834D-4281-003D5C26FA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3714" y="843510"/>
            <a:ext cx="1489047" cy="1489047"/>
          </a:xfrm>
          <a:prstGeom prst="rect">
            <a:avLst/>
          </a:prstGeom>
        </p:spPr>
      </p:pic>
      <p:grpSp>
        <p:nvGrpSpPr>
          <p:cNvPr id="37" name="Group 36">
            <a:extLst>
              <a:ext uri="{FF2B5EF4-FFF2-40B4-BE49-F238E27FC236}">
                <a16:creationId xmlns:a16="http://schemas.microsoft.com/office/drawing/2014/main" id="{2E3D60F6-40B3-D7DA-F810-E95E95DA131B}"/>
              </a:ext>
            </a:extLst>
          </p:cNvPr>
          <p:cNvGrpSpPr/>
          <p:nvPr/>
        </p:nvGrpSpPr>
        <p:grpSpPr>
          <a:xfrm>
            <a:off x="6989887" y="2719032"/>
            <a:ext cx="1816863" cy="1878554"/>
            <a:chOff x="2127020" y="1203605"/>
            <a:chExt cx="2969317" cy="3070138"/>
          </a:xfrm>
        </p:grpSpPr>
        <p:sp>
          <p:nvSpPr>
            <p:cNvPr id="38" name="Oval 37">
              <a:extLst>
                <a:ext uri="{FF2B5EF4-FFF2-40B4-BE49-F238E27FC236}">
                  <a16:creationId xmlns:a16="http://schemas.microsoft.com/office/drawing/2014/main" id="{5FD80EE4-341D-1EAE-0D11-410068D3D70E}"/>
                </a:ext>
              </a:extLst>
            </p:cNvPr>
            <p:cNvSpPr/>
            <p:nvPr/>
          </p:nvSpPr>
          <p:spPr>
            <a:xfrm>
              <a:off x="2239014" y="1203605"/>
              <a:ext cx="2857323" cy="2829159"/>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of a person wearing a blue robe&#10;&#10;Description automatically generated with medium confidence">
              <a:extLst>
                <a:ext uri="{FF2B5EF4-FFF2-40B4-BE49-F238E27FC236}">
                  <a16:creationId xmlns:a16="http://schemas.microsoft.com/office/drawing/2014/main" id="{71065BA3-EF1B-84E4-2FB5-A03250D7ED2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383040" y="1238316"/>
              <a:ext cx="1608846" cy="2794447"/>
            </a:xfrm>
            <a:prstGeom prst="rect">
              <a:avLst/>
            </a:prstGeom>
          </p:spPr>
        </p:pic>
        <p:pic>
          <p:nvPicPr>
            <p:cNvPr id="40" name="Picture 39" descr="A cartoon of a person&#10;&#10;Description automatically generated with medium confidence">
              <a:extLst>
                <a:ext uri="{FF2B5EF4-FFF2-40B4-BE49-F238E27FC236}">
                  <a16:creationId xmlns:a16="http://schemas.microsoft.com/office/drawing/2014/main" id="{1A9F1E62-94E8-A84B-E030-13AADB1C6D64}"/>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2127020" y="1263588"/>
              <a:ext cx="1448291" cy="2829160"/>
            </a:xfrm>
            <a:prstGeom prst="rect">
              <a:avLst/>
            </a:prstGeom>
          </p:spPr>
        </p:pic>
        <p:pic>
          <p:nvPicPr>
            <p:cNvPr id="41" name="Picture 40" descr="A cartoon of a person holding a stick&#10;&#10;Description automatically generated with low confidence">
              <a:extLst>
                <a:ext uri="{FF2B5EF4-FFF2-40B4-BE49-F238E27FC236}">
                  <a16:creationId xmlns:a16="http://schemas.microsoft.com/office/drawing/2014/main" id="{9C67384C-918D-3E1A-4568-DDA42046805F}"/>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851166" y="1269553"/>
              <a:ext cx="1633018" cy="3004190"/>
            </a:xfrm>
            <a:prstGeom prst="rect">
              <a:avLst/>
            </a:prstGeom>
          </p:spPr>
        </p:pic>
      </p:grpSp>
      <p:pic>
        <p:nvPicPr>
          <p:cNvPr id="2" name="Picture 1" descr="A person holding a computer&#10;&#10;Description automatically generated">
            <a:extLst>
              <a:ext uri="{FF2B5EF4-FFF2-40B4-BE49-F238E27FC236}">
                <a16:creationId xmlns:a16="http://schemas.microsoft.com/office/drawing/2014/main" id="{446B4DC3-1106-A468-4906-2F16E0D60A8C}"/>
              </a:ext>
            </a:extLst>
          </p:cNvPr>
          <p:cNvPicPr>
            <a:picLocks noChangeAspect="1"/>
          </p:cNvPicPr>
          <p:nvPr/>
        </p:nvPicPr>
        <p:blipFill rotWithShape="1">
          <a:blip r:embed="rId15">
            <a:clrChange>
              <a:clrFrom>
                <a:srgbClr val="FFFFFF"/>
              </a:clrFrom>
              <a:clrTo>
                <a:srgbClr val="FFFFFF">
                  <a:alpha val="0"/>
                </a:srgbClr>
              </a:clrTo>
            </a:clrChange>
          </a:blip>
          <a:srcRect l="36483" t="8228" r="36402" b="7555"/>
          <a:stretch/>
        </p:blipFill>
        <p:spPr>
          <a:xfrm>
            <a:off x="-199185" y="1116544"/>
            <a:ext cx="2846225" cy="4972553"/>
          </a:xfrm>
          <a:prstGeom prst="rect">
            <a:avLst/>
          </a:prstGeom>
        </p:spPr>
      </p:pic>
    </p:spTree>
    <p:extLst>
      <p:ext uri="{BB962C8B-B14F-4D97-AF65-F5344CB8AC3E}">
        <p14:creationId xmlns:p14="http://schemas.microsoft.com/office/powerpoint/2010/main" val="36554003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DF27160-C22C-4717-A5AF-93FE426012E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0" y="0"/>
            <a:ext cx="9144000" cy="5143500"/>
          </a:xfrm>
        </p:spPr>
      </p:pic>
      <p:sp>
        <p:nvSpPr>
          <p:cNvPr id="3" name="Title 2">
            <a:extLst>
              <a:ext uri="{FF2B5EF4-FFF2-40B4-BE49-F238E27FC236}">
                <a16:creationId xmlns:a16="http://schemas.microsoft.com/office/drawing/2014/main" id="{F4A81AA0-926B-4AAC-9911-5CC33D6BD374}"/>
              </a:ext>
            </a:extLst>
          </p:cNvPr>
          <p:cNvSpPr>
            <a:spLocks noGrp="1"/>
          </p:cNvSpPr>
          <p:nvPr>
            <p:ph type="title"/>
          </p:nvPr>
        </p:nvSpPr>
        <p:spPr>
          <a:xfrm>
            <a:off x="-1" y="3462816"/>
            <a:ext cx="9144001" cy="1680683"/>
          </a:xfrm>
        </p:spPr>
        <p:txBody>
          <a:bodyPr/>
          <a:lstStyle/>
          <a:p>
            <a:pPr>
              <a:lnSpc>
                <a:spcPct val="110000"/>
              </a:lnSpc>
            </a:pPr>
            <a:r>
              <a:rPr lang="en-GB" sz="2300">
                <a:solidFill>
                  <a:srgbClr val="3A607B"/>
                </a:solidFill>
              </a:rPr>
              <a:t> </a:t>
            </a:r>
          </a:p>
        </p:txBody>
      </p:sp>
      <p:sp>
        <p:nvSpPr>
          <p:cNvPr id="9" name="Title 5">
            <a:extLst>
              <a:ext uri="{FF2B5EF4-FFF2-40B4-BE49-F238E27FC236}">
                <a16:creationId xmlns:a16="http://schemas.microsoft.com/office/drawing/2014/main" id="{85EBBC04-B7E0-E492-13C1-D1AF4B5F662E}"/>
              </a:ext>
            </a:extLst>
          </p:cNvPr>
          <p:cNvSpPr txBox="1">
            <a:spLocks/>
          </p:cNvSpPr>
          <p:nvPr/>
        </p:nvSpPr>
        <p:spPr bwMode="gray">
          <a:xfrm>
            <a:off x="-1" y="3702428"/>
            <a:ext cx="9027043" cy="1333428"/>
          </a:xfrm>
          <a:prstGeom prst="rect">
            <a:avLst/>
          </a:prstGeom>
          <a:noFill/>
        </p:spPr>
        <p:txBody>
          <a:bodyPr vert="horz" wrap="square" lIns="684000" tIns="432000" rIns="2124000" bIns="792000" rtlCol="0" anchor="ctr">
            <a:noAutofit/>
          </a:bodyPr>
          <a:lstStyle>
            <a:lvl1pPr algn="l" defTabSz="685800" rtl="0" eaLnBrk="1" latinLnBrk="0" hangingPunct="1">
              <a:lnSpc>
                <a:spcPct val="90000"/>
              </a:lnSpc>
              <a:spcBef>
                <a:spcPct val="0"/>
              </a:spcBef>
              <a:buNone/>
              <a:defRPr sz="2600" b="1" kern="1200" cap="none" baseline="0">
                <a:solidFill>
                  <a:srgbClr val="004C82"/>
                </a:solidFill>
                <a:latin typeface="+mj-lt"/>
                <a:ea typeface="+mj-ea"/>
                <a:cs typeface="+mj-cs"/>
              </a:defRPr>
            </a:lvl1pPr>
          </a:lstStyle>
          <a:p>
            <a:r>
              <a:rPr lang="en-GB" sz="2300"/>
              <a:t>4: </a:t>
            </a:r>
            <a:r>
              <a:rPr lang="en-GB" sz="2300" i="1"/>
              <a:t>Case study</a:t>
            </a:r>
            <a:br>
              <a:rPr lang="en-GB" sz="2300"/>
            </a:br>
            <a:r>
              <a:rPr lang="en-GB" sz="2300"/>
              <a:t>Adaptive collaborative management in Indonesia for empowering community members in natural resource management</a:t>
            </a:r>
          </a:p>
        </p:txBody>
      </p:sp>
      <p:sp>
        <p:nvSpPr>
          <p:cNvPr id="7" name="TextBox 6">
            <a:extLst>
              <a:ext uri="{FF2B5EF4-FFF2-40B4-BE49-F238E27FC236}">
                <a16:creationId xmlns:a16="http://schemas.microsoft.com/office/drawing/2014/main" id="{80CB36F0-F8CE-DB6C-1E19-69ABA885F634}"/>
              </a:ext>
            </a:extLst>
          </p:cNvPr>
          <p:cNvSpPr txBox="1"/>
          <p:nvPr/>
        </p:nvSpPr>
        <p:spPr>
          <a:xfrm>
            <a:off x="0" y="59821"/>
            <a:ext cx="4572000" cy="246221"/>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Nanang</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Sujana</a:t>
            </a:r>
            <a:r>
              <a:rPr lang="en-GB" sz="1000" dirty="0">
                <a:latin typeface="Calibri" panose="020F0502020204030204" pitchFamily="34" charset="0"/>
                <a:cs typeface="Calibri" panose="020F0502020204030204" pitchFamily="34" charset="0"/>
              </a:rPr>
              <a:t> CIFOR </a:t>
            </a:r>
          </a:p>
        </p:txBody>
      </p:sp>
    </p:spTree>
    <p:extLst>
      <p:ext uri="{BB962C8B-B14F-4D97-AF65-F5344CB8AC3E}">
        <p14:creationId xmlns:p14="http://schemas.microsoft.com/office/powerpoint/2010/main" val="13665275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9B0566-3ABE-FE9C-8DB6-454DC91CE54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054" r="-893"/>
          <a:stretch/>
        </p:blipFill>
        <p:spPr>
          <a:xfrm>
            <a:off x="3884023" y="1778742"/>
            <a:ext cx="4894588" cy="2226926"/>
          </a:xfrm>
          <a:prstGeom prst="rect">
            <a:avLst/>
          </a:prstGeom>
        </p:spPr>
      </p:pic>
      <p:sp>
        <p:nvSpPr>
          <p:cNvPr id="5" name="TextBox 4">
            <a:extLst>
              <a:ext uri="{FF2B5EF4-FFF2-40B4-BE49-F238E27FC236}">
                <a16:creationId xmlns:a16="http://schemas.microsoft.com/office/drawing/2014/main" id="{228993E8-6A69-CA48-6838-20D805C98C4E}"/>
              </a:ext>
            </a:extLst>
          </p:cNvPr>
          <p:cNvSpPr txBox="1"/>
          <p:nvPr/>
        </p:nvSpPr>
        <p:spPr>
          <a:xfrm>
            <a:off x="449816" y="1614932"/>
            <a:ext cx="3434207" cy="2554545"/>
          </a:xfrm>
          <a:prstGeom prst="rect">
            <a:avLst/>
          </a:prstGeom>
          <a:noFill/>
        </p:spPr>
        <p:txBody>
          <a:bodyPr wrap="square">
            <a:spAutoFit/>
          </a:bodyPr>
          <a:lstStyle/>
          <a:p>
            <a:r>
              <a:rPr lang="en-GB" sz="1600" b="1">
                <a:solidFill>
                  <a:srgbClr val="F4971A"/>
                </a:solidFill>
                <a:latin typeface="Calibri" panose="020F0502020204030204" pitchFamily="34" charset="0"/>
                <a:cs typeface="Calibri" panose="020F0502020204030204" pitchFamily="34" charset="0"/>
              </a:rPr>
              <a:t>Adaptive collaborative management (ACM) is an iterative and participatory process that centres on cycles of shared action, learning and reflection. </a:t>
            </a:r>
          </a:p>
          <a:p>
            <a:endParaRPr lang="en-GB" sz="1600" b="1">
              <a:solidFill>
                <a:srgbClr val="F4971A"/>
              </a:solidFill>
              <a:latin typeface="Calibri" panose="020F0502020204030204" pitchFamily="34" charset="0"/>
              <a:cs typeface="Calibri" panose="020F0502020204030204" pitchFamily="34" charset="0"/>
            </a:endParaRPr>
          </a:p>
          <a:p>
            <a:r>
              <a:rPr lang="en-GB" sz="1600">
                <a:solidFill>
                  <a:schemeClr val="tx1"/>
                </a:solidFill>
                <a:latin typeface="Calibri" panose="020F0502020204030204" pitchFamily="34" charset="0"/>
                <a:ea typeface="Calibri" panose="020F0502020204030204" pitchFamily="34" charset="0"/>
                <a:cs typeface="Calibri" panose="020F0502020204030204" pitchFamily="34" charset="0"/>
              </a:rPr>
              <a:t>It relies on active participation of those who are typically marginalised from decision-making, as well as other stakeholders as the intervention unfolds</a:t>
            </a:r>
            <a:r>
              <a:rPr lang="en-GB" sz="1600">
                <a:solidFill>
                  <a:schemeClr val="tx1"/>
                </a:solidFill>
                <a:latin typeface="+mn-lt"/>
              </a:rPr>
              <a:t>.</a:t>
            </a:r>
            <a:endParaRPr lang="fi-FI" sz="1600">
              <a:latin typeface="AvenirLTStd-Light"/>
            </a:endParaRPr>
          </a:p>
        </p:txBody>
      </p:sp>
      <p:sp>
        <p:nvSpPr>
          <p:cNvPr id="2" name="Titel 13">
            <a:extLst>
              <a:ext uri="{FF2B5EF4-FFF2-40B4-BE49-F238E27FC236}">
                <a16:creationId xmlns:a16="http://schemas.microsoft.com/office/drawing/2014/main" id="{0AC419CE-074B-72CA-CA83-641D05B30751}"/>
              </a:ext>
            </a:extLst>
          </p:cNvPr>
          <p:cNvSpPr>
            <a:spLocks noGrp="1"/>
          </p:cNvSpPr>
          <p:nvPr>
            <p:ph type="title"/>
          </p:nvPr>
        </p:nvSpPr>
        <p:spPr bwMode="gray">
          <a:xfrm>
            <a:off x="449816" y="825995"/>
            <a:ext cx="8567183" cy="540544"/>
          </a:xfrm>
        </p:spPr>
        <p:txBody>
          <a:bodyPr>
            <a:normAutofit/>
          </a:bodyPr>
          <a:lstStyle/>
          <a:p>
            <a:pPr algn="l"/>
            <a:r>
              <a:rPr lang="en-GB" sz="2300" b="1"/>
              <a:t>Adaptive collaborative management (ACM)</a:t>
            </a:r>
          </a:p>
        </p:txBody>
      </p:sp>
    </p:spTree>
    <p:extLst>
      <p:ext uri="{BB962C8B-B14F-4D97-AF65-F5344CB8AC3E}">
        <p14:creationId xmlns:p14="http://schemas.microsoft.com/office/powerpoint/2010/main" val="46447071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7" y="1188000"/>
            <a:ext cx="8555820" cy="505163"/>
          </a:xfrm>
        </p:spPr>
        <p:txBody>
          <a:bodyPr>
            <a:normAutofit/>
          </a:bodyPr>
          <a:lstStyle/>
          <a:p>
            <a:r>
              <a:rPr lang="en-GB" sz="1400"/>
              <a:t>In three Indonesian communities, stakeholder analysis was included in an early step in the learning process to support multiple users to co-manage forest resources through ACM. The analysis asked, among other questions: </a:t>
            </a:r>
            <a:endParaRPr lang="en-GB" sz="110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normAutofit/>
          </a:bodyPr>
          <a:lstStyle/>
          <a:p>
            <a:r>
              <a:rPr lang="en-GB" sz="2300"/>
              <a:t>Recognition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1633"/>
            <a:ext cx="2057400" cy="274637"/>
          </a:xfrm>
        </p:spPr>
        <p:txBody>
          <a:bodyPr/>
          <a:lstStyle/>
          <a:p>
            <a:fld id="{CF23C0C3-F0EC-4AF0-84C8-08554CFEDD03}" type="slidenum">
              <a:rPr lang="en-GB" smtClean="0"/>
              <a:pPr/>
              <a:t>29</a:t>
            </a:fld>
            <a:endParaRPr lang="en-GB"/>
          </a:p>
        </p:txBody>
      </p:sp>
      <p:sp>
        <p:nvSpPr>
          <p:cNvPr id="10" name="Rectangle 9">
            <a:extLst>
              <a:ext uri="{FF2B5EF4-FFF2-40B4-BE49-F238E27FC236}">
                <a16:creationId xmlns:a16="http://schemas.microsoft.com/office/drawing/2014/main" id="{B816B759-6D26-A801-6D55-C19D5B25451F}"/>
              </a:ext>
            </a:extLst>
          </p:cNvPr>
          <p:cNvSpPr/>
          <p:nvPr/>
        </p:nvSpPr>
        <p:spPr>
          <a:xfrm>
            <a:off x="2203316" y="2406997"/>
            <a:ext cx="2905334" cy="160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0F1382B-9B45-82A3-4306-204263E79903}"/>
              </a:ext>
            </a:extLst>
          </p:cNvPr>
          <p:cNvSpPr txBox="1"/>
          <p:nvPr/>
        </p:nvSpPr>
        <p:spPr>
          <a:xfrm>
            <a:off x="1765204" y="1826518"/>
            <a:ext cx="5613591" cy="523220"/>
          </a:xfrm>
          <a:prstGeom prst="rect">
            <a:avLst/>
          </a:prstGeom>
          <a:noFill/>
        </p:spPr>
        <p:txBody>
          <a:bodyPr wrap="square">
            <a:spAutoFit/>
          </a:bodyPr>
          <a:lstStyle/>
          <a:p>
            <a:pPr marL="171450" indent="-171450">
              <a:buFont typeface="Wingdings" panose="05000000000000000000" pitchFamily="2" charset="2"/>
              <a:buChar char="§"/>
            </a:pPr>
            <a:r>
              <a:rPr lang="en-GB" sz="1400">
                <a:latin typeface="Calibri" panose="020F0502020204030204" pitchFamily="34" charset="0"/>
                <a:ea typeface="Calibri" panose="020F0502020204030204" pitchFamily="34" charset="0"/>
                <a:cs typeface="Calibri" panose="020F0502020204030204" pitchFamily="34" charset="0"/>
              </a:rPr>
              <a:t>Who are the stakeholders in forest management in this area?</a:t>
            </a:r>
          </a:p>
          <a:p>
            <a:pPr marL="171450" indent="-171450">
              <a:buFont typeface="Wingdings" panose="05000000000000000000" pitchFamily="2" charset="2"/>
              <a:buChar char="§"/>
            </a:pPr>
            <a:r>
              <a:rPr lang="en-GB" sz="1400">
                <a:latin typeface="Calibri" panose="020F0502020204030204" pitchFamily="34" charset="0"/>
                <a:ea typeface="Calibri" panose="020F0502020204030204" pitchFamily="34" charset="0"/>
                <a:cs typeface="Calibri" panose="020F0502020204030204" pitchFamily="34" charset="0"/>
              </a:rPr>
              <a:t>Who should be involved in the process? </a:t>
            </a:r>
          </a:p>
        </p:txBody>
      </p:sp>
      <p:grpSp>
        <p:nvGrpSpPr>
          <p:cNvPr id="3" name="Group 2">
            <a:extLst>
              <a:ext uri="{FF2B5EF4-FFF2-40B4-BE49-F238E27FC236}">
                <a16:creationId xmlns:a16="http://schemas.microsoft.com/office/drawing/2014/main" id="{7FE63EA2-C098-3E23-12EC-1DD13441C1C0}"/>
              </a:ext>
            </a:extLst>
          </p:cNvPr>
          <p:cNvGrpSpPr/>
          <p:nvPr/>
        </p:nvGrpSpPr>
        <p:grpSpPr>
          <a:xfrm>
            <a:off x="499629" y="1617267"/>
            <a:ext cx="1288731" cy="1726594"/>
            <a:chOff x="241911" y="1568038"/>
            <a:chExt cx="1288731" cy="1726594"/>
          </a:xfrm>
        </p:grpSpPr>
        <p:sp>
          <p:nvSpPr>
            <p:cNvPr id="8" name="Oval 7">
              <a:extLst>
                <a:ext uri="{FF2B5EF4-FFF2-40B4-BE49-F238E27FC236}">
                  <a16:creationId xmlns:a16="http://schemas.microsoft.com/office/drawing/2014/main" id="{63ECCAB7-1C92-F4CC-F20E-8ABB2998E27A}"/>
                </a:ext>
              </a:extLst>
            </p:cNvPr>
            <p:cNvSpPr/>
            <p:nvPr/>
          </p:nvSpPr>
          <p:spPr>
            <a:xfrm>
              <a:off x="241911" y="1877881"/>
              <a:ext cx="1147139" cy="1367890"/>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artoon of a person with a hand in his pocket&#10;&#10;Description automatically generated with low confidence">
              <a:extLst>
                <a:ext uri="{FF2B5EF4-FFF2-40B4-BE49-F238E27FC236}">
                  <a16:creationId xmlns:a16="http://schemas.microsoft.com/office/drawing/2014/main" id="{2F548DC6-7DE9-DBDB-755F-59ABCD2B0F8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472" y="1843857"/>
              <a:ext cx="752638" cy="1450775"/>
            </a:xfrm>
            <a:prstGeom prst="rect">
              <a:avLst/>
            </a:prstGeom>
          </p:spPr>
        </p:pic>
        <p:pic>
          <p:nvPicPr>
            <p:cNvPr id="9" name="Graphic 8" descr="Speech with solid fill">
              <a:extLst>
                <a:ext uri="{FF2B5EF4-FFF2-40B4-BE49-F238E27FC236}">
                  <a16:creationId xmlns:a16="http://schemas.microsoft.com/office/drawing/2014/main" id="{83488B9B-33B5-7332-C675-944B7FA18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78005" y="1568038"/>
              <a:ext cx="752637" cy="752637"/>
            </a:xfrm>
            <a:prstGeom prst="rect">
              <a:avLst/>
            </a:prstGeom>
          </p:spPr>
        </p:pic>
      </p:grpSp>
      <p:pic>
        <p:nvPicPr>
          <p:cNvPr id="13" name="Graphic 12" descr="Question Mark with solid fill">
            <a:extLst>
              <a:ext uri="{FF2B5EF4-FFF2-40B4-BE49-F238E27FC236}">
                <a16:creationId xmlns:a16="http://schemas.microsoft.com/office/drawing/2014/main" id="{383110E5-32DD-F9A2-54ED-D887F1DDE65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5386" y="1788671"/>
            <a:ext cx="296655" cy="296655"/>
          </a:xfrm>
          <a:prstGeom prst="rect">
            <a:avLst/>
          </a:prstGeom>
        </p:spPr>
      </p:pic>
      <p:graphicFrame>
        <p:nvGraphicFramePr>
          <p:cNvPr id="4" name="Table 10">
            <a:extLst>
              <a:ext uri="{FF2B5EF4-FFF2-40B4-BE49-F238E27FC236}">
                <a16:creationId xmlns:a16="http://schemas.microsoft.com/office/drawing/2014/main" id="{7DC218C4-C2EB-C114-A898-5B40CC7ECBE2}"/>
              </a:ext>
            </a:extLst>
          </p:cNvPr>
          <p:cNvGraphicFramePr>
            <a:graphicFrameLocks noGrp="1"/>
          </p:cNvGraphicFramePr>
          <p:nvPr>
            <p:extLst>
              <p:ext uri="{D42A27DB-BD31-4B8C-83A1-F6EECF244321}">
                <p14:modId xmlns:p14="http://schemas.microsoft.com/office/powerpoint/2010/main" val="1588985463"/>
              </p:ext>
            </p:extLst>
          </p:nvPr>
        </p:nvGraphicFramePr>
        <p:xfrm>
          <a:off x="2013193" y="2408500"/>
          <a:ext cx="5913074" cy="2235200"/>
        </p:xfrm>
        <a:graphic>
          <a:graphicData uri="http://schemas.openxmlformats.org/drawingml/2006/table">
            <a:tbl>
              <a:tblPr firstRow="1" bandRow="1"/>
              <a:tblGrid>
                <a:gridCol w="2974443">
                  <a:extLst>
                    <a:ext uri="{9D8B030D-6E8A-4147-A177-3AD203B41FA5}">
                      <a16:colId xmlns:a16="http://schemas.microsoft.com/office/drawing/2014/main" val="1336938619"/>
                    </a:ext>
                  </a:extLst>
                </a:gridCol>
                <a:gridCol w="2938631">
                  <a:extLst>
                    <a:ext uri="{9D8B030D-6E8A-4147-A177-3AD203B41FA5}">
                      <a16:colId xmlns:a16="http://schemas.microsoft.com/office/drawing/2014/main" val="226548204"/>
                    </a:ext>
                  </a:extLst>
                </a:gridCol>
              </a:tblGrid>
              <a:tr h="0">
                <a:tc>
                  <a:txBody>
                    <a:bodyPr/>
                    <a:lstStyle/>
                    <a:p>
                      <a:endParaRPr lang="en-GB" sz="100" b="1">
                        <a:solidFill>
                          <a:srgbClr val="004B82"/>
                        </a:solidFill>
                      </a:endParaRPr>
                    </a:p>
                  </a:txBody>
                  <a:tcPr anchor="ctr">
                    <a:lnL w="12700" cmpd="sng">
                      <a:noFill/>
                      <a:prstDash val="solid"/>
                    </a:lnL>
                    <a:lnR w="12700" cmpd="sng">
                      <a:noFill/>
                      <a:prstDash val="solid"/>
                    </a:lnR>
                    <a:lnT w="12700" cmpd="sng">
                      <a:noFill/>
                      <a:prstDash val="solid"/>
                    </a:lnT>
                    <a:lnB w="12700" cap="flat" cmpd="sng" algn="ctr">
                      <a:solidFill>
                        <a:srgbClr val="7FAA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b="1">
                        <a:solidFill>
                          <a:srgbClr val="004B82"/>
                        </a:solidFill>
                      </a:endParaRPr>
                    </a:p>
                  </a:txBody>
                  <a:tcPr anchor="ctr">
                    <a:lnL w="12700" cmpd="sng">
                      <a:noFill/>
                      <a:prstDash val="solid"/>
                    </a:lnL>
                    <a:lnR w="12700" cmpd="sng">
                      <a:noFill/>
                      <a:prstDash val="solid"/>
                    </a:lnR>
                    <a:lnT w="12700" cmpd="sng">
                      <a:noFill/>
                      <a:prstDash val="solid"/>
                    </a:lnT>
                    <a:lnB w="12700" cap="flat" cmpd="sng" algn="ctr">
                      <a:solidFill>
                        <a:srgbClr val="7FAA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825888"/>
                  </a:ext>
                </a:extLst>
              </a:tr>
              <a:tr h="385260">
                <a:tc>
                  <a:txBody>
                    <a:bodyPr/>
                    <a:lstStyle/>
                    <a:p>
                      <a:r>
                        <a:rPr lang="en-GB" sz="1400" b="1">
                          <a:solidFill>
                            <a:srgbClr val="004B82"/>
                          </a:solidFill>
                          <a:latin typeface="Calibri" panose="020F0502020204030204" pitchFamily="34" charset="0"/>
                          <a:cs typeface="Calibri" panose="020F0502020204030204" pitchFamily="34" charset="0"/>
                        </a:rPr>
                        <a:t>Baru Pelepat Village, Jambi</a:t>
                      </a:r>
                    </a:p>
                  </a:txBody>
                  <a:tcPr anchor="ctr">
                    <a:lnL w="12700" cmpd="sng">
                      <a:noFill/>
                      <a:prstDash val="solid"/>
                    </a:lnL>
                    <a:lnR w="12700" cmpd="sng">
                      <a:noFill/>
                      <a:prstDash val="solid"/>
                    </a:lnR>
                    <a:lnT w="12700" cap="flat" cmpd="sng" algn="ctr">
                      <a:solidFill>
                        <a:srgbClr val="7FAA50"/>
                      </a:solidFill>
                      <a:prstDash val="solid"/>
                      <a:round/>
                      <a:headEnd type="none" w="med" len="med"/>
                      <a:tailEnd type="none" w="med" len="med"/>
                    </a:lnT>
                    <a:lnB w="12700" cap="flat" cmpd="sng" algn="ctr">
                      <a:solidFill>
                        <a:srgbClr val="7FAA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1">
                          <a:solidFill>
                            <a:srgbClr val="004B82"/>
                          </a:solidFill>
                          <a:latin typeface="Calibri" panose="020F0502020204030204" pitchFamily="34" charset="0"/>
                          <a:cs typeface="Calibri" panose="020F0502020204030204" pitchFamily="34" charset="0"/>
                        </a:rPr>
                        <a:t>Rantau Layung and Rantau Buta Villages, East Kalimantan</a:t>
                      </a:r>
                    </a:p>
                  </a:txBody>
                  <a:tcPr anchor="ctr">
                    <a:lnL w="12700" cmpd="sng">
                      <a:noFill/>
                      <a:prstDash val="solid"/>
                    </a:lnL>
                    <a:lnR w="12700" cmpd="sng">
                      <a:noFill/>
                      <a:prstDash val="solid"/>
                    </a:lnR>
                    <a:lnT w="12700" cap="flat" cmpd="sng" algn="ctr">
                      <a:solidFill>
                        <a:srgbClr val="7FAA50"/>
                      </a:solidFill>
                      <a:prstDash val="solid"/>
                      <a:round/>
                      <a:headEnd type="none" w="med" len="med"/>
                      <a:tailEnd type="none" w="med" len="med"/>
                    </a:lnT>
                    <a:lnB w="12700" cap="flat" cmpd="sng" algn="ctr">
                      <a:solidFill>
                        <a:srgbClr val="7FAA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222683"/>
                  </a:ext>
                </a:extLst>
              </a:tr>
              <a:tr h="1547494">
                <a:tc>
                  <a:txBody>
                    <a:bodyPr/>
                    <a:lstStyle/>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Nomadic </a:t>
                      </a:r>
                      <a:r>
                        <a:rPr lang="en-GB" sz="1100"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Orang Rimba </a:t>
                      </a: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(women and men)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Original community (women and men)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Settler community (women and men)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Village elite</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Youth</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Customary institution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Village government</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Religious institution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Women’s groups</a:t>
                      </a:r>
                    </a:p>
                  </a:txBody>
                  <a:tcPr>
                    <a:lnL w="12700" cmpd="sng">
                      <a:noFill/>
                      <a:prstDash val="solid"/>
                    </a:lnL>
                    <a:lnR w="12700" cmpd="sng">
                      <a:noFill/>
                      <a:prstDash val="solid"/>
                    </a:lnR>
                    <a:lnT w="12700" cap="flat" cmpd="sng" algn="ctr">
                      <a:solidFill>
                        <a:srgbClr val="7FAA50"/>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Farmer groups (women and men)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Youth (women and men)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Forest workers (all men)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Elderly (all men)</a:t>
                      </a:r>
                    </a:p>
                    <a:p>
                      <a:pPr marL="171450" indent="-171450">
                        <a:buFont typeface="Arial" panose="020B0604020202020204" pitchFamily="34" charset="0"/>
                        <a:buChar char="•"/>
                      </a:pPr>
                      <a:r>
                        <a:rPr lang="en-GB" sz="11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Village elite (formal government officials and customary leaders)</a:t>
                      </a:r>
                    </a:p>
                  </a:txBody>
                  <a:tcPr>
                    <a:lnL w="12700" cmpd="sng">
                      <a:noFill/>
                      <a:prstDash val="solid"/>
                    </a:lnL>
                    <a:lnR w="12700" cmpd="sng">
                      <a:noFill/>
                      <a:prstDash val="solid"/>
                    </a:lnR>
                    <a:lnT w="12700" cap="flat" cmpd="sng" algn="ctr">
                      <a:solidFill>
                        <a:srgbClr val="7FAA50"/>
                      </a:solidFill>
                      <a:prstDash val="solid"/>
                      <a:round/>
                      <a:headEnd type="none" w="med" len="med"/>
                      <a:tailEnd type="none" w="med" len="med"/>
                    </a:lnT>
                    <a:lnB w="12700" cap="flat" cmpd="sng" algn="ctr">
                      <a:solidFill>
                        <a:srgbClr val="7AA12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6406003"/>
                  </a:ext>
                </a:extLst>
              </a:tr>
            </a:tbl>
          </a:graphicData>
        </a:graphic>
      </p:graphicFrame>
    </p:spTree>
    <p:extLst>
      <p:ext uri="{BB962C8B-B14F-4D97-AF65-F5344CB8AC3E}">
        <p14:creationId xmlns:p14="http://schemas.microsoft.com/office/powerpoint/2010/main" val="7512998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27">
            <a:extLst>
              <a:ext uri="{FF2B5EF4-FFF2-40B4-BE49-F238E27FC236}">
                <a16:creationId xmlns:a16="http://schemas.microsoft.com/office/drawing/2014/main" id="{64A1F0DB-2E3C-4391-AAF1-FDDBD2E01730}"/>
              </a:ext>
            </a:extLst>
          </p:cNvPr>
          <p:cNvSpPr>
            <a:spLocks noGrp="1"/>
          </p:cNvSpPr>
          <p:nvPr>
            <p:ph type="title"/>
          </p:nvPr>
        </p:nvSpPr>
        <p:spPr bwMode="gray">
          <a:xfrm>
            <a:off x="347543" y="1163835"/>
            <a:ext cx="4082689" cy="2928494"/>
          </a:xfrm>
        </p:spPr>
        <p:txBody>
          <a:bodyPr/>
          <a:lstStyle/>
          <a:p>
            <a:pPr algn="l"/>
            <a:r>
              <a:rPr lang="en-GB" sz="2200">
                <a:latin typeface="Calibri"/>
                <a:cs typeface="Calibri"/>
              </a:rPr>
              <a:t>Politics and underlying power structures play a major role in managing the </a:t>
            </a:r>
            <a:r>
              <a:rPr lang="en-GB" sz="2200" b="1">
                <a:solidFill>
                  <a:srgbClr val="F4971A"/>
                </a:solidFill>
                <a:latin typeface="Calibri"/>
                <a:cs typeface="Calibri"/>
              </a:rPr>
              <a:t>water–energy–food–ecosystems (WEFE) Nexus</a:t>
            </a:r>
            <a:r>
              <a:rPr lang="en-GB" sz="2200">
                <a:latin typeface="Calibri"/>
                <a:cs typeface="Calibri"/>
              </a:rPr>
              <a:t>. The most marginalised stakeholders risk losing out on critical resources. </a:t>
            </a:r>
            <a:br>
              <a:rPr lang="en-GB" sz="2000"/>
            </a:br>
            <a:br>
              <a:rPr lang="en-GB" sz="2000"/>
            </a:br>
            <a:endParaRPr lang="en-GB" sz="2000">
              <a:solidFill>
                <a:srgbClr val="F4971A"/>
              </a:solidFill>
              <a:cs typeface="Arial" charset="0"/>
            </a:endParaRPr>
          </a:p>
        </p:txBody>
      </p:sp>
      <p:pic>
        <p:nvPicPr>
          <p:cNvPr id="3" name="Picture 2" descr="A group of people in a boat on a river&#10;&#10;Description automatically generated with medium confidence">
            <a:extLst>
              <a:ext uri="{FF2B5EF4-FFF2-40B4-BE49-F238E27FC236}">
                <a16:creationId xmlns:a16="http://schemas.microsoft.com/office/drawing/2014/main" id="{A086EFEE-E430-2552-5003-5C4FFD948A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03397" y="1293091"/>
            <a:ext cx="4388154" cy="2844800"/>
          </a:xfrm>
          <a:prstGeom prst="rect">
            <a:avLst/>
          </a:prstGeom>
        </p:spPr>
      </p:pic>
      <p:sp>
        <p:nvSpPr>
          <p:cNvPr id="2" name="TextBox 1">
            <a:extLst>
              <a:ext uri="{FF2B5EF4-FFF2-40B4-BE49-F238E27FC236}">
                <a16:creationId xmlns:a16="http://schemas.microsoft.com/office/drawing/2014/main" id="{CF146FA2-273D-78B2-34BB-4608E6D5DC91}"/>
              </a:ext>
            </a:extLst>
          </p:cNvPr>
          <p:cNvSpPr txBox="1"/>
          <p:nvPr/>
        </p:nvSpPr>
        <p:spPr>
          <a:xfrm>
            <a:off x="7590969" y="4132480"/>
            <a:ext cx="1493071" cy="246221"/>
          </a:xfrm>
          <a:prstGeom prst="rect">
            <a:avLst/>
          </a:prstGeom>
          <a:noFill/>
        </p:spPr>
        <p:txBody>
          <a:bodyPr wrap="square" rtlCol="0">
            <a:spAutoFit/>
          </a:bodyPr>
          <a:lstStyle/>
          <a:p>
            <a:pPr algn="r"/>
            <a:r>
              <a:rPr lang="en-GB" sz="1000" b="0" i="0" dirty="0">
                <a:effectLst/>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Tomáš</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Malík</a:t>
            </a:r>
            <a:r>
              <a:rPr lang="en-GB" sz="1000" dirty="0">
                <a:latin typeface="Calibri" panose="020F0502020204030204" pitchFamily="34" charset="0"/>
                <a:cs typeface="Calibri" panose="020F0502020204030204" pitchFamily="34" charset="0"/>
              </a:rPr>
              <a:t> / </a:t>
            </a:r>
            <a:r>
              <a:rPr lang="en-GB" sz="1000" dirty="0" err="1">
                <a:latin typeface="Calibri" panose="020F0502020204030204" pitchFamily="34" charset="0"/>
                <a:cs typeface="Calibri" panose="020F0502020204030204" pitchFamily="34" charset="0"/>
              </a:rPr>
              <a:t>Pexels</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55820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normAutofit/>
          </a:bodyPr>
          <a:lstStyle/>
          <a:p>
            <a:r>
              <a:rPr lang="en-GB" sz="2300"/>
              <a:t>Representation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609516" y="4437584"/>
            <a:ext cx="2057400" cy="274637"/>
          </a:xfrm>
        </p:spPr>
        <p:txBody>
          <a:bodyPr/>
          <a:lstStyle/>
          <a:p>
            <a:fld id="{CF23C0C3-F0EC-4AF0-84C8-08554CFEDD03}" type="slidenum">
              <a:rPr lang="en-GB" smtClean="0"/>
              <a:pPr/>
              <a:t>30</a:t>
            </a:fld>
            <a:endParaRPr lang="en-GB"/>
          </a:p>
        </p:txBody>
      </p:sp>
      <p:pic>
        <p:nvPicPr>
          <p:cNvPr id="6" name="Graphic 5" descr="Chat with solid fill">
            <a:extLst>
              <a:ext uri="{FF2B5EF4-FFF2-40B4-BE49-F238E27FC236}">
                <a16:creationId xmlns:a16="http://schemas.microsoft.com/office/drawing/2014/main" id="{CECD933B-78F6-4AAA-AF58-07D4EB36D3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730" y="2122628"/>
            <a:ext cx="1671169" cy="1671169"/>
          </a:xfrm>
          <a:prstGeom prst="rect">
            <a:avLst/>
          </a:prstGeom>
        </p:spPr>
      </p:pic>
      <p:pic>
        <p:nvPicPr>
          <p:cNvPr id="8" name="Graphic 7" descr="Speech with solid fill">
            <a:extLst>
              <a:ext uri="{FF2B5EF4-FFF2-40B4-BE49-F238E27FC236}">
                <a16:creationId xmlns:a16="http://schemas.microsoft.com/office/drawing/2014/main" id="{56A636C7-FA0E-7C7A-469F-4EEB59D0E3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723841" y="2541672"/>
            <a:ext cx="1301264" cy="1301264"/>
          </a:xfrm>
          <a:prstGeom prst="rect">
            <a:avLst/>
          </a:prstGeom>
        </p:spPr>
      </p:pic>
      <p:sp>
        <p:nvSpPr>
          <p:cNvPr id="5" name="TextBox 4">
            <a:extLst>
              <a:ext uri="{FF2B5EF4-FFF2-40B4-BE49-F238E27FC236}">
                <a16:creationId xmlns:a16="http://schemas.microsoft.com/office/drawing/2014/main" id="{2FF28145-D7E3-A5B7-EF94-03F700A9B43B}"/>
              </a:ext>
            </a:extLst>
          </p:cNvPr>
          <p:cNvSpPr txBox="1"/>
          <p:nvPr/>
        </p:nvSpPr>
        <p:spPr>
          <a:xfrm>
            <a:off x="4665609" y="3748448"/>
            <a:ext cx="1975556" cy="292388"/>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Communication</a:t>
            </a:r>
          </a:p>
        </p:txBody>
      </p:sp>
      <p:sp>
        <p:nvSpPr>
          <p:cNvPr id="17" name="TextBox 16">
            <a:extLst>
              <a:ext uri="{FF2B5EF4-FFF2-40B4-BE49-F238E27FC236}">
                <a16:creationId xmlns:a16="http://schemas.microsoft.com/office/drawing/2014/main" id="{11B96124-0BF4-994F-9923-90B0B1C79154}"/>
              </a:ext>
            </a:extLst>
          </p:cNvPr>
          <p:cNvSpPr txBox="1"/>
          <p:nvPr/>
        </p:nvSpPr>
        <p:spPr>
          <a:xfrm>
            <a:off x="2856564" y="3030161"/>
            <a:ext cx="995829" cy="492443"/>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Information flow</a:t>
            </a:r>
          </a:p>
        </p:txBody>
      </p:sp>
      <p:sp>
        <p:nvSpPr>
          <p:cNvPr id="19" name="TextBox 18">
            <a:extLst>
              <a:ext uri="{FF2B5EF4-FFF2-40B4-BE49-F238E27FC236}">
                <a16:creationId xmlns:a16="http://schemas.microsoft.com/office/drawing/2014/main" id="{933A6557-62ED-8084-42C6-151688CB74AC}"/>
              </a:ext>
            </a:extLst>
          </p:cNvPr>
          <p:cNvSpPr txBox="1"/>
          <p:nvPr/>
        </p:nvSpPr>
        <p:spPr>
          <a:xfrm>
            <a:off x="4102127" y="3892966"/>
            <a:ext cx="1055244" cy="492443"/>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Active</a:t>
            </a:r>
          </a:p>
          <a:p>
            <a:pPr algn="ctr"/>
            <a:r>
              <a:rPr lang="en-GB" sz="1300">
                <a:latin typeface="Calibri" panose="020F0502020204030204" pitchFamily="34" charset="0"/>
                <a:cs typeface="Calibri" panose="020F0502020204030204" pitchFamily="34" charset="0"/>
              </a:rPr>
              <a:t>participation</a:t>
            </a:r>
          </a:p>
        </p:txBody>
      </p:sp>
      <p:sp>
        <p:nvSpPr>
          <p:cNvPr id="21" name="TextBox 20">
            <a:extLst>
              <a:ext uri="{FF2B5EF4-FFF2-40B4-BE49-F238E27FC236}">
                <a16:creationId xmlns:a16="http://schemas.microsoft.com/office/drawing/2014/main" id="{9F65EC88-E223-CD9D-59D3-EE4D16A788E8}"/>
              </a:ext>
            </a:extLst>
          </p:cNvPr>
          <p:cNvSpPr txBox="1"/>
          <p:nvPr/>
        </p:nvSpPr>
        <p:spPr>
          <a:xfrm>
            <a:off x="5252013" y="3030161"/>
            <a:ext cx="1183950" cy="492443"/>
          </a:xfrm>
          <a:prstGeom prst="rect">
            <a:avLst/>
          </a:prstGeom>
          <a:noFill/>
        </p:spPr>
        <p:txBody>
          <a:bodyPr wrap="square" rtlCol="0">
            <a:spAutoFit/>
          </a:bodyPr>
          <a:lstStyle>
            <a:defPPr>
              <a:defRPr lang="de-DE"/>
            </a:defPPr>
            <a:lvl1pPr algn="ctr">
              <a:defRPr sz="1300">
                <a:latin typeface="Calibri" panose="020F0502020204030204" pitchFamily="34" charset="0"/>
                <a:cs typeface="Calibri" panose="020F0502020204030204" pitchFamily="34" charset="0"/>
              </a:defRPr>
            </a:lvl1pPr>
          </a:lstStyle>
          <a:p>
            <a:r>
              <a:rPr lang="en-GB"/>
              <a:t>Conflict management</a:t>
            </a:r>
          </a:p>
        </p:txBody>
      </p:sp>
      <p:sp>
        <p:nvSpPr>
          <p:cNvPr id="23" name="TextBox 22">
            <a:extLst>
              <a:ext uri="{FF2B5EF4-FFF2-40B4-BE49-F238E27FC236}">
                <a16:creationId xmlns:a16="http://schemas.microsoft.com/office/drawing/2014/main" id="{263EA385-F082-B064-99D1-29A3886069C9}"/>
              </a:ext>
            </a:extLst>
          </p:cNvPr>
          <p:cNvSpPr txBox="1"/>
          <p:nvPr/>
        </p:nvSpPr>
        <p:spPr>
          <a:xfrm>
            <a:off x="2750229" y="3648421"/>
            <a:ext cx="1169673" cy="492443"/>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Intentional learning</a:t>
            </a:r>
          </a:p>
        </p:txBody>
      </p:sp>
      <p:sp>
        <p:nvSpPr>
          <p:cNvPr id="27" name="TextBox 26">
            <a:extLst>
              <a:ext uri="{FF2B5EF4-FFF2-40B4-BE49-F238E27FC236}">
                <a16:creationId xmlns:a16="http://schemas.microsoft.com/office/drawing/2014/main" id="{3C4CC006-8C79-DC17-C9AD-367A442BC7CA}"/>
              </a:ext>
            </a:extLst>
          </p:cNvPr>
          <p:cNvSpPr txBox="1"/>
          <p:nvPr/>
        </p:nvSpPr>
        <p:spPr>
          <a:xfrm>
            <a:off x="4623237" y="2498617"/>
            <a:ext cx="1975556" cy="292388"/>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Trust</a:t>
            </a:r>
          </a:p>
        </p:txBody>
      </p:sp>
      <p:sp>
        <p:nvSpPr>
          <p:cNvPr id="29" name="TextBox 28">
            <a:extLst>
              <a:ext uri="{FF2B5EF4-FFF2-40B4-BE49-F238E27FC236}">
                <a16:creationId xmlns:a16="http://schemas.microsoft.com/office/drawing/2014/main" id="{9DF049FD-A961-C1BC-ABDE-F5510D73EA84}"/>
              </a:ext>
            </a:extLst>
          </p:cNvPr>
          <p:cNvSpPr txBox="1"/>
          <p:nvPr/>
        </p:nvSpPr>
        <p:spPr>
          <a:xfrm>
            <a:off x="3991987" y="1809249"/>
            <a:ext cx="1275524" cy="492443"/>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Shared skills and knowledge</a:t>
            </a:r>
          </a:p>
        </p:txBody>
      </p:sp>
      <p:sp>
        <p:nvSpPr>
          <p:cNvPr id="31" name="TextBox 30">
            <a:extLst>
              <a:ext uri="{FF2B5EF4-FFF2-40B4-BE49-F238E27FC236}">
                <a16:creationId xmlns:a16="http://schemas.microsoft.com/office/drawing/2014/main" id="{2B3980AA-A58E-84CA-5EF3-047F053A4CC4}"/>
              </a:ext>
            </a:extLst>
          </p:cNvPr>
          <p:cNvSpPr txBox="1"/>
          <p:nvPr/>
        </p:nvSpPr>
        <p:spPr>
          <a:xfrm>
            <a:off x="3131963" y="2398590"/>
            <a:ext cx="1188970" cy="492443"/>
          </a:xfrm>
          <a:prstGeom prst="rect">
            <a:avLst/>
          </a:prstGeom>
          <a:noFill/>
        </p:spPr>
        <p:txBody>
          <a:bodyPr wrap="square" rtlCol="0">
            <a:spAutoFit/>
          </a:bodyPr>
          <a:lstStyle/>
          <a:p>
            <a:pPr algn="ctr"/>
            <a:r>
              <a:rPr lang="en-GB" sz="1300">
                <a:latin typeface="Calibri" panose="020F0502020204030204" pitchFamily="34" charset="0"/>
                <a:cs typeface="Calibri" panose="020F0502020204030204" pitchFamily="34" charset="0"/>
              </a:rPr>
              <a:t>Collective working</a:t>
            </a:r>
          </a:p>
        </p:txBody>
      </p:sp>
      <p:sp>
        <p:nvSpPr>
          <p:cNvPr id="33" name="TextBox 32">
            <a:extLst>
              <a:ext uri="{FF2B5EF4-FFF2-40B4-BE49-F238E27FC236}">
                <a16:creationId xmlns:a16="http://schemas.microsoft.com/office/drawing/2014/main" id="{1636A55A-7A03-5866-A905-3ED3140B32DC}"/>
              </a:ext>
            </a:extLst>
          </p:cNvPr>
          <p:cNvSpPr txBox="1"/>
          <p:nvPr/>
        </p:nvSpPr>
        <p:spPr>
          <a:xfrm>
            <a:off x="4047792" y="2807919"/>
            <a:ext cx="1163915" cy="584775"/>
          </a:xfrm>
          <a:prstGeom prst="rect">
            <a:avLst/>
          </a:prstGeom>
          <a:noFill/>
        </p:spPr>
        <p:txBody>
          <a:bodyPr wrap="square">
            <a:spAutoFit/>
          </a:bodyPr>
          <a:lstStyle/>
          <a:p>
            <a:pPr algn="ctr"/>
            <a:r>
              <a:rPr lang="en-GB" sz="1600" b="1">
                <a:solidFill>
                  <a:srgbClr val="F4971A"/>
                </a:solidFill>
              </a:rPr>
              <a:t>ACM</a:t>
            </a:r>
            <a:br>
              <a:rPr lang="en-GB" sz="1600" b="1">
                <a:solidFill>
                  <a:srgbClr val="F4971A"/>
                </a:solidFill>
              </a:rPr>
            </a:br>
            <a:r>
              <a:rPr lang="en-GB" sz="1600" b="1">
                <a:solidFill>
                  <a:srgbClr val="F4971A"/>
                </a:solidFill>
              </a:rPr>
              <a:t>principles </a:t>
            </a:r>
          </a:p>
        </p:txBody>
      </p:sp>
      <p:sp>
        <p:nvSpPr>
          <p:cNvPr id="15" name="Oval 14">
            <a:extLst>
              <a:ext uri="{FF2B5EF4-FFF2-40B4-BE49-F238E27FC236}">
                <a16:creationId xmlns:a16="http://schemas.microsoft.com/office/drawing/2014/main" id="{A7F357A0-B7E2-5573-988F-ED2EB0641B45}"/>
              </a:ext>
            </a:extLst>
          </p:cNvPr>
          <p:cNvSpPr/>
          <p:nvPr/>
        </p:nvSpPr>
        <p:spPr>
          <a:xfrm>
            <a:off x="4083131" y="806768"/>
            <a:ext cx="972635" cy="921380"/>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1088987-043A-5970-354F-95A941095F26}"/>
              </a:ext>
            </a:extLst>
          </p:cNvPr>
          <p:cNvSpPr/>
          <p:nvPr/>
        </p:nvSpPr>
        <p:spPr>
          <a:xfrm>
            <a:off x="6309570" y="3704556"/>
            <a:ext cx="972635" cy="921380"/>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0FF01F9-6077-A44E-4B5B-684AA482ADAC}"/>
              </a:ext>
            </a:extLst>
          </p:cNvPr>
          <p:cNvSpPr/>
          <p:nvPr/>
        </p:nvSpPr>
        <p:spPr>
          <a:xfrm>
            <a:off x="1878213" y="3555154"/>
            <a:ext cx="972635" cy="921380"/>
          </a:xfrm>
          <a:prstGeom prst="ellipse">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a:extLst>
              <a:ext uri="{FF2B5EF4-FFF2-40B4-BE49-F238E27FC236}">
                <a16:creationId xmlns:a16="http://schemas.microsoft.com/office/drawing/2014/main" id="{3C9369BC-52AC-D857-36E0-CE422297B2AD}"/>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2111264" y="3454156"/>
            <a:ext cx="516913" cy="1163055"/>
          </a:xfrm>
          <a:prstGeom prst="rect">
            <a:avLst/>
          </a:prstGeom>
        </p:spPr>
      </p:pic>
      <p:pic>
        <p:nvPicPr>
          <p:cNvPr id="44" name="Picture 43" descr="A cartoon of a person pointing&#10;&#10;Description automatically generated with low confidence">
            <a:extLst>
              <a:ext uri="{FF2B5EF4-FFF2-40B4-BE49-F238E27FC236}">
                <a16:creationId xmlns:a16="http://schemas.microsoft.com/office/drawing/2014/main" id="{1112606B-02B9-C684-5503-1F371EF624E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460379" y="3555154"/>
            <a:ext cx="632472" cy="1124612"/>
          </a:xfrm>
          <a:prstGeom prst="rect">
            <a:avLst/>
          </a:prstGeom>
        </p:spPr>
      </p:pic>
      <p:pic>
        <p:nvPicPr>
          <p:cNvPr id="46" name="Picture 45" descr="A person in a red shirt and white pants holding a tablet&#10;&#10;Description automatically generated with low confidence">
            <a:extLst>
              <a:ext uri="{FF2B5EF4-FFF2-40B4-BE49-F238E27FC236}">
                <a16:creationId xmlns:a16="http://schemas.microsoft.com/office/drawing/2014/main" id="{BEEE9991-99B0-A9CF-34B7-1B78788DDD1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297225" y="599580"/>
            <a:ext cx="544446" cy="1138014"/>
          </a:xfrm>
          <a:prstGeom prst="rect">
            <a:avLst/>
          </a:prstGeom>
        </p:spPr>
      </p:pic>
      <p:cxnSp>
        <p:nvCxnSpPr>
          <p:cNvPr id="53" name="Straight Arrow Connector 52">
            <a:extLst>
              <a:ext uri="{FF2B5EF4-FFF2-40B4-BE49-F238E27FC236}">
                <a16:creationId xmlns:a16="http://schemas.microsoft.com/office/drawing/2014/main" id="{54183515-0B92-7117-037B-44D1BA4AAE83}"/>
              </a:ext>
            </a:extLst>
          </p:cNvPr>
          <p:cNvCxnSpPr>
            <a:cxnSpLocks/>
          </p:cNvCxnSpPr>
          <p:nvPr/>
        </p:nvCxnSpPr>
        <p:spPr>
          <a:xfrm flipH="1">
            <a:off x="2509066" y="1477107"/>
            <a:ext cx="1530965" cy="1951144"/>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26CF48B-0C89-7B99-E679-80B70C3E7A19}"/>
              </a:ext>
            </a:extLst>
          </p:cNvPr>
          <p:cNvCxnSpPr>
            <a:cxnSpLocks/>
          </p:cNvCxnSpPr>
          <p:nvPr/>
        </p:nvCxnSpPr>
        <p:spPr>
          <a:xfrm>
            <a:off x="5211707" y="1487065"/>
            <a:ext cx="1437365" cy="1938021"/>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D83968F-8316-AC4B-949B-12644FE3ED3A}"/>
              </a:ext>
            </a:extLst>
          </p:cNvPr>
          <p:cNvCxnSpPr>
            <a:cxnSpLocks/>
          </p:cNvCxnSpPr>
          <p:nvPr/>
        </p:nvCxnSpPr>
        <p:spPr>
          <a:xfrm flipH="1" flipV="1">
            <a:off x="2874935" y="4437584"/>
            <a:ext cx="3328261" cy="20431"/>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413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4">
            <a:extLst>
              <a:ext uri="{FF2B5EF4-FFF2-40B4-BE49-F238E27FC236}">
                <a16:creationId xmlns:a16="http://schemas.microsoft.com/office/drawing/2014/main" id="{4581697F-C4FD-4ED8-6FF0-A5180D2FD133}"/>
              </a:ext>
            </a:extLst>
          </p:cNvPr>
          <p:cNvSpPr txBox="1">
            <a:spLocks/>
          </p:cNvSpPr>
          <p:nvPr/>
        </p:nvSpPr>
        <p:spPr bwMode="gray">
          <a:xfrm>
            <a:off x="480378" y="1150815"/>
            <a:ext cx="5180480" cy="3003512"/>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vert="horz" wrap="square" lIns="91440" tIns="45720" rIns="91440" bIns="4572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600"/>
          </a:p>
        </p:txBody>
      </p:sp>
      <p:sp>
        <p:nvSpPr>
          <p:cNvPr id="5" name="Titel 13">
            <a:extLst>
              <a:ext uri="{FF2B5EF4-FFF2-40B4-BE49-F238E27FC236}">
                <a16:creationId xmlns:a16="http://schemas.microsoft.com/office/drawing/2014/main" id="{E1759FF5-C536-18E1-7D3B-4B65C57A1E3D}"/>
              </a:ext>
            </a:extLst>
          </p:cNvPr>
          <p:cNvSpPr>
            <a:spLocks noGrp="1"/>
          </p:cNvSpPr>
          <p:nvPr>
            <p:ph type="title"/>
          </p:nvPr>
        </p:nvSpPr>
        <p:spPr bwMode="gray">
          <a:xfrm>
            <a:off x="449816" y="640831"/>
            <a:ext cx="8567183" cy="410882"/>
          </a:xfrm>
        </p:spPr>
        <p:txBody>
          <a:bodyPr/>
          <a:lstStyle/>
          <a:p>
            <a:r>
              <a:rPr lang="en-GB" sz="2300">
                <a:solidFill>
                  <a:srgbClr val="004B82"/>
                </a:solidFill>
                <a:latin typeface="+mn-lt"/>
              </a:rPr>
              <a:t>Representation</a:t>
            </a:r>
          </a:p>
        </p:txBody>
      </p:sp>
      <p:pic>
        <p:nvPicPr>
          <p:cNvPr id="17" name="Picture 16" descr="A group of people sitting outside&#10;&#10;Description automatically generated with medium confidence">
            <a:extLst>
              <a:ext uri="{FF2B5EF4-FFF2-40B4-BE49-F238E27FC236}">
                <a16:creationId xmlns:a16="http://schemas.microsoft.com/office/drawing/2014/main" id="{B31D7A53-0798-C0CE-712A-BCCA0A8BEA5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77114" y="2442258"/>
            <a:ext cx="3368233" cy="2232827"/>
          </a:xfrm>
          <a:prstGeom prst="rect">
            <a:avLst/>
          </a:prstGeom>
        </p:spPr>
      </p:pic>
      <p:sp>
        <p:nvSpPr>
          <p:cNvPr id="18" name="TextBox 17">
            <a:extLst>
              <a:ext uri="{FF2B5EF4-FFF2-40B4-BE49-F238E27FC236}">
                <a16:creationId xmlns:a16="http://schemas.microsoft.com/office/drawing/2014/main" id="{2278A2D6-0612-AFB7-C07F-D4237928F246}"/>
              </a:ext>
            </a:extLst>
          </p:cNvPr>
          <p:cNvSpPr txBox="1"/>
          <p:nvPr/>
        </p:nvSpPr>
        <p:spPr>
          <a:xfrm>
            <a:off x="449816" y="1196649"/>
            <a:ext cx="8213806" cy="1200329"/>
          </a:xfrm>
          <a:prstGeom prst="rect">
            <a:avLst/>
          </a:prstGeom>
          <a:noFill/>
        </p:spPr>
        <p:txBody>
          <a:bodyPr wrap="square" rtlCol="0">
            <a:spAutoFit/>
          </a:bodyPr>
          <a:lstStyle/>
          <a:p>
            <a:pPr algn="l"/>
            <a:r>
              <a:rPr lang="en-GB" sz="2400" b="1">
                <a:solidFill>
                  <a:srgbClr val="F4971A"/>
                </a:solidFill>
                <a:latin typeface="Calibri" panose="020F0502020204030204" pitchFamily="34" charset="0"/>
                <a:cs typeface="Calibri" panose="020F0502020204030204" pitchFamily="34" charset="0"/>
              </a:rPr>
              <a:t>Inclusive decision-making = collective understanding of current socio-ecological processes, interactions and power struggles related to resource management </a:t>
            </a:r>
          </a:p>
        </p:txBody>
      </p:sp>
      <p:sp>
        <p:nvSpPr>
          <p:cNvPr id="22" name="TextBox 21">
            <a:extLst>
              <a:ext uri="{FF2B5EF4-FFF2-40B4-BE49-F238E27FC236}">
                <a16:creationId xmlns:a16="http://schemas.microsoft.com/office/drawing/2014/main" id="{B006E703-18DC-C02A-3E66-D44993DE15F8}"/>
              </a:ext>
            </a:extLst>
          </p:cNvPr>
          <p:cNvSpPr txBox="1"/>
          <p:nvPr/>
        </p:nvSpPr>
        <p:spPr>
          <a:xfrm>
            <a:off x="449816" y="2442258"/>
            <a:ext cx="3913840" cy="1815882"/>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Shared learning strengthened capacity and confidence to: </a:t>
            </a:r>
          </a:p>
          <a:p>
            <a:pPr marL="342900" indent="-342900">
              <a:buFont typeface="Wingdings" panose="05000000000000000000" pitchFamily="2" charset="2"/>
              <a:buChar char="§"/>
            </a:pPr>
            <a:r>
              <a:rPr lang="en-GB" sz="1600">
                <a:latin typeface="Calibri" panose="020F0502020204030204" pitchFamily="34" charset="0"/>
                <a:cs typeface="Calibri" panose="020F0502020204030204" pitchFamily="34" charset="0"/>
              </a:rPr>
              <a:t>Manage new information</a:t>
            </a:r>
          </a:p>
          <a:p>
            <a:pPr marL="342900" indent="-342900">
              <a:buFont typeface="Wingdings" panose="05000000000000000000" pitchFamily="2" charset="2"/>
              <a:buChar char="§"/>
            </a:pPr>
            <a:r>
              <a:rPr lang="en-GB" sz="1600">
                <a:latin typeface="Calibri" panose="020F0502020204030204" pitchFamily="34" charset="0"/>
                <a:cs typeface="Calibri" panose="020F0502020204030204" pitchFamily="34" charset="0"/>
              </a:rPr>
              <a:t>Negotiate</a:t>
            </a:r>
          </a:p>
          <a:p>
            <a:pPr marL="342900" indent="-342900">
              <a:buFont typeface="Wingdings" panose="05000000000000000000" pitchFamily="2" charset="2"/>
              <a:buChar char="§"/>
            </a:pPr>
            <a:r>
              <a:rPr lang="en-GB" sz="1600">
                <a:latin typeface="Calibri" panose="020F0502020204030204" pitchFamily="34" charset="0"/>
                <a:cs typeface="Calibri" panose="020F0502020204030204" pitchFamily="34" charset="0"/>
              </a:rPr>
              <a:t>Organise and gain institutional competence</a:t>
            </a:r>
          </a:p>
          <a:p>
            <a:pPr marL="342900" indent="-342900">
              <a:buFont typeface="Wingdings" panose="05000000000000000000" pitchFamily="2" charset="2"/>
              <a:buChar char="§"/>
            </a:pPr>
            <a:r>
              <a:rPr lang="en-GB" sz="1600">
                <a:latin typeface="Calibri" panose="020F0502020204030204" pitchFamily="34" charset="0"/>
                <a:cs typeface="Calibri" panose="020F0502020204030204" pitchFamily="34" charset="0"/>
              </a:rPr>
              <a:t>Problem-solving</a:t>
            </a:r>
          </a:p>
        </p:txBody>
      </p:sp>
      <p:sp>
        <p:nvSpPr>
          <p:cNvPr id="6" name="TextBox 5">
            <a:extLst>
              <a:ext uri="{FF2B5EF4-FFF2-40B4-BE49-F238E27FC236}">
                <a16:creationId xmlns:a16="http://schemas.microsoft.com/office/drawing/2014/main" id="{D2B57A94-6D8C-B583-5821-4084FA9BF959}"/>
              </a:ext>
            </a:extLst>
          </p:cNvPr>
          <p:cNvSpPr txBox="1"/>
          <p:nvPr/>
        </p:nvSpPr>
        <p:spPr>
          <a:xfrm>
            <a:off x="5660858" y="4694217"/>
            <a:ext cx="2689860" cy="246221"/>
          </a:xfrm>
          <a:prstGeom prst="rect">
            <a:avLst/>
          </a:prstGeom>
          <a:noFill/>
        </p:spPr>
        <p:txBody>
          <a:bodyPr wrap="square" rtlCol="0">
            <a:spAutoFit/>
          </a:bodyPr>
          <a:lstStyle/>
          <a:p>
            <a:pPr algn="r"/>
            <a:r>
              <a:rPr lang="en-GB" sz="1000" dirty="0">
                <a:latin typeface="Calibri" panose="020F0502020204030204" pitchFamily="34" charset="0"/>
                <a:cs typeface="Calibri" panose="020F0502020204030204" pitchFamily="34" charset="0"/>
              </a:rPr>
              <a:t>© Patrick Drown IWMI </a:t>
            </a:r>
          </a:p>
        </p:txBody>
      </p:sp>
    </p:spTree>
    <p:extLst>
      <p:ext uri="{BB962C8B-B14F-4D97-AF65-F5344CB8AC3E}">
        <p14:creationId xmlns:p14="http://schemas.microsoft.com/office/powerpoint/2010/main" val="79848827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6" y="1237897"/>
            <a:ext cx="8617984" cy="609549"/>
          </a:xfrm>
        </p:spPr>
        <p:txBody>
          <a:bodyPr>
            <a:noAutofit/>
          </a:bodyPr>
          <a:lstStyle/>
          <a:p>
            <a:r>
              <a:rPr lang="en-GB" b="1">
                <a:solidFill>
                  <a:srgbClr val="F4971A"/>
                </a:solidFill>
              </a:rPr>
              <a:t>The ACM process drew on the Sustainable Livelihoods Framework to monitor changes in the capitals of the three communities</a:t>
            </a:r>
            <a:endParaRPr lang="en-GB"/>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p:txBody>
          <a:bodyPr>
            <a:normAutofit/>
          </a:bodyPr>
          <a:lstStyle/>
          <a:p>
            <a:r>
              <a:rPr lang="en-GB" sz="2300"/>
              <a:t>Redistribution</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p:txBody>
          <a:bodyPr/>
          <a:lstStyle/>
          <a:p>
            <a:fld id="{CF23C0C3-F0EC-4AF0-84C8-08554CFEDD03}" type="slidenum">
              <a:rPr lang="en-GB" smtClean="0"/>
              <a:pPr/>
              <a:t>32</a:t>
            </a:fld>
            <a:endParaRPr lang="en-GB"/>
          </a:p>
        </p:txBody>
      </p:sp>
      <p:pic>
        <p:nvPicPr>
          <p:cNvPr id="4" name="Picture 3">
            <a:extLst>
              <a:ext uri="{FF2B5EF4-FFF2-40B4-BE49-F238E27FC236}">
                <a16:creationId xmlns:a16="http://schemas.microsoft.com/office/drawing/2014/main" id="{F2799E4D-D73B-4B74-17F3-36BBA2D8C99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479" t="-2177" r="-1919" b="-2177"/>
          <a:stretch/>
        </p:blipFill>
        <p:spPr>
          <a:xfrm>
            <a:off x="1961661" y="2081218"/>
            <a:ext cx="5074021" cy="2673707"/>
          </a:xfrm>
          <a:prstGeom prst="rect">
            <a:avLst/>
          </a:prstGeom>
        </p:spPr>
      </p:pic>
    </p:spTree>
    <p:extLst>
      <p:ext uri="{BB962C8B-B14F-4D97-AF65-F5344CB8AC3E}">
        <p14:creationId xmlns:p14="http://schemas.microsoft.com/office/powerpoint/2010/main" val="1475921715"/>
      </p:ext>
    </p:extLst>
  </p:cSld>
  <p:clrMapOvr>
    <a:overrideClrMapping bg1="lt1" tx1="dk1" bg2="lt2" tx2="dk2" accent1="accent1" accent2="accent2" accent3="accent3" accent4="accent4" accent5="accent5" accent6="accent6" hlink="hlink" folHlink="folHlink"/>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6" y="1273978"/>
            <a:ext cx="3721831" cy="2341290"/>
          </a:xfrm>
        </p:spPr>
        <p:txBody>
          <a:bodyPr>
            <a:noAutofit/>
          </a:bodyPr>
          <a:lstStyle/>
          <a:p>
            <a:r>
              <a:rPr lang="en-GB" b="1">
                <a:solidFill>
                  <a:srgbClr val="F4971A"/>
                </a:solidFill>
              </a:rPr>
              <a:t>This case study shows that it is possible, over time, to build collective learning and trust across the phases of WEFE interventions by being interactive, interdisciplinary, multilevel, multistakeholder, collaborative and iterative.</a:t>
            </a: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576000"/>
            <a:ext cx="8567183" cy="540544"/>
          </a:xfrm>
        </p:spPr>
        <p:txBody>
          <a:bodyPr>
            <a:normAutofit/>
          </a:bodyPr>
          <a:lstStyle/>
          <a:p>
            <a:r>
              <a:rPr lang="en-GB" sz="2300">
                <a:solidFill>
                  <a:srgbClr val="004B82"/>
                </a:solidFill>
                <a:latin typeface="+mn-lt"/>
              </a:rPr>
              <a:t>In summary</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33</a:t>
            </a:fld>
            <a:endParaRPr lang="en-GB"/>
          </a:p>
        </p:txBody>
      </p:sp>
      <p:pic>
        <p:nvPicPr>
          <p:cNvPr id="4" name="Picture 3" descr="A person throwing a net in the water&#10;&#10;Description automatically generated with low confidence">
            <a:extLst>
              <a:ext uri="{FF2B5EF4-FFF2-40B4-BE49-F238E27FC236}">
                <a16:creationId xmlns:a16="http://schemas.microsoft.com/office/drawing/2014/main" id="{4898062C-F4F9-2D6C-02B6-F0159483653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1756" y="1273977"/>
            <a:ext cx="4723172" cy="3148781"/>
          </a:xfrm>
          <a:prstGeom prst="rect">
            <a:avLst/>
          </a:prstGeom>
        </p:spPr>
      </p:pic>
      <p:sp>
        <p:nvSpPr>
          <p:cNvPr id="3" name="TextBox 2">
            <a:extLst>
              <a:ext uri="{FF2B5EF4-FFF2-40B4-BE49-F238E27FC236}">
                <a16:creationId xmlns:a16="http://schemas.microsoft.com/office/drawing/2014/main" id="{5FF00A8B-8BDB-FE1E-DFD0-6D27A06B523B}"/>
              </a:ext>
            </a:extLst>
          </p:cNvPr>
          <p:cNvSpPr txBox="1"/>
          <p:nvPr/>
        </p:nvSpPr>
        <p:spPr>
          <a:xfrm>
            <a:off x="6323798" y="4480857"/>
            <a:ext cx="2689860" cy="246221"/>
          </a:xfrm>
          <a:prstGeom prst="rect">
            <a:avLst/>
          </a:prstGeom>
          <a:noFill/>
        </p:spPr>
        <p:txBody>
          <a:bodyPr wrap="square" rtlCol="0">
            <a:spAutoFit/>
          </a:bodyPr>
          <a:lstStyle/>
          <a:p>
            <a:pPr algn="r"/>
            <a:r>
              <a:rPr lang="en-GB" sz="1000" dirty="0">
                <a:latin typeface="Calibri" panose="020F0502020204030204" pitchFamily="34" charset="0"/>
                <a:cs typeface="Calibri" panose="020F0502020204030204" pitchFamily="34" charset="0"/>
              </a:rPr>
              <a:t>© Bobby Mc Leod / </a:t>
            </a:r>
            <a:r>
              <a:rPr lang="en-GB" sz="1000" dirty="0" err="1">
                <a:latin typeface="Calibri" panose="020F0502020204030204" pitchFamily="34" charset="0"/>
                <a:cs typeface="Calibri" panose="020F0502020204030204" pitchFamily="34" charset="0"/>
              </a:rPr>
              <a:t>Unsplash</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2253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F127B-C54C-4098-B6DB-FA3676DF4F28}"/>
              </a:ext>
            </a:extLst>
          </p:cNvPr>
          <p:cNvSpPr>
            <a:spLocks noGrp="1"/>
          </p:cNvSpPr>
          <p:nvPr>
            <p:ph type="title"/>
          </p:nvPr>
        </p:nvSpPr>
        <p:spPr>
          <a:xfrm>
            <a:off x="268472" y="2124258"/>
            <a:ext cx="4750457" cy="452432"/>
          </a:xfrm>
        </p:spPr>
        <p:txBody>
          <a:bodyPr/>
          <a:lstStyle/>
          <a:p>
            <a:r>
              <a:rPr lang="en-GB"/>
              <a:t>5: Synthesis</a:t>
            </a:r>
          </a:p>
        </p:txBody>
      </p:sp>
      <p:pic>
        <p:nvPicPr>
          <p:cNvPr id="10" name="Picture Placeholder 23">
            <a:extLst>
              <a:ext uri="{FF2B5EF4-FFF2-40B4-BE49-F238E27FC236}">
                <a16:creationId xmlns:a16="http://schemas.microsoft.com/office/drawing/2014/main" id="{133951E0-E295-1280-FC80-25D911FE5A0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p:blipFill>
        <p:spPr>
          <a:xfrm>
            <a:off x="4533928" y="2879632"/>
            <a:ext cx="2710511" cy="1867241"/>
          </a:xfrm>
        </p:spPr>
      </p:pic>
      <p:pic>
        <p:nvPicPr>
          <p:cNvPr id="11" name="Picture Placeholder 11">
            <a:extLst>
              <a:ext uri="{FF2B5EF4-FFF2-40B4-BE49-F238E27FC236}">
                <a16:creationId xmlns:a16="http://schemas.microsoft.com/office/drawing/2014/main" id="{6ADE92BF-A47F-6D6B-DF4B-91D47366146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a:stretch/>
        </p:blipFill>
        <p:spPr>
          <a:xfrm>
            <a:off x="6508594" y="1508770"/>
            <a:ext cx="2036757" cy="2733850"/>
          </a:xfrm>
        </p:spPr>
      </p:pic>
      <p:pic>
        <p:nvPicPr>
          <p:cNvPr id="13" name="Picture Placeholder 7">
            <a:extLst>
              <a:ext uri="{FF2B5EF4-FFF2-40B4-BE49-F238E27FC236}">
                <a16:creationId xmlns:a16="http://schemas.microsoft.com/office/drawing/2014/main" id="{0D9AC9DD-1D1F-C369-331B-3028E097799D}"/>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a:stretch/>
        </p:blipFill>
        <p:spPr>
          <a:xfrm>
            <a:off x="4766328" y="769140"/>
            <a:ext cx="2348210" cy="2342220"/>
          </a:xfrm>
        </p:spPr>
      </p:pic>
    </p:spTree>
    <p:extLst>
      <p:ext uri="{BB962C8B-B14F-4D97-AF65-F5344CB8AC3E}">
        <p14:creationId xmlns:p14="http://schemas.microsoft.com/office/powerpoint/2010/main" val="18572940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43C3099-75EA-E677-5032-341C69B76E7D}"/>
              </a:ext>
            </a:extLst>
          </p:cNvPr>
          <p:cNvSpPr txBox="1"/>
          <p:nvPr/>
        </p:nvSpPr>
        <p:spPr>
          <a:xfrm>
            <a:off x="3892025" y="1602224"/>
            <a:ext cx="5042969" cy="2862322"/>
          </a:xfrm>
          <a:prstGeom prst="rect">
            <a:avLst/>
          </a:prstGeom>
          <a:noFill/>
        </p:spPr>
        <p:txBody>
          <a:bodyPr wrap="square" lIns="91440" tIns="45720" rIns="91440" bIns="45720" anchor="t">
            <a:spAutoFit/>
          </a:bodyPr>
          <a:lstStyle/>
          <a:p>
            <a:r>
              <a:rPr lang="en-GB" sz="2000" b="0" i="0" u="none" strike="noStrike" baseline="0">
                <a:latin typeface="Calibri"/>
                <a:cs typeface="Calibri"/>
              </a:rPr>
              <a:t>A gender equity and social inclusion (GESI) lens highlights the unevenly distributed constraints and opportunities that shape decisions, resource access and benefits among different WEFE </a:t>
            </a:r>
            <a:r>
              <a:rPr lang="en-GB" sz="2000">
                <a:latin typeface="Calibri"/>
                <a:cs typeface="Calibri"/>
              </a:rPr>
              <a:t>Nexus </a:t>
            </a:r>
            <a:r>
              <a:rPr lang="en-GB" sz="2000" b="0" i="0" u="none" strike="noStrike" baseline="0">
                <a:latin typeface="Calibri"/>
                <a:cs typeface="Calibri"/>
              </a:rPr>
              <a:t>stakeholders. </a:t>
            </a:r>
            <a:br>
              <a:rPr lang="en-GB" sz="2000">
                <a:latin typeface="Calibri"/>
                <a:cs typeface="Calibri"/>
              </a:rPr>
            </a:br>
            <a:br>
              <a:rPr lang="en-GB" sz="2000">
                <a:latin typeface="Calibri"/>
                <a:cs typeface="Calibri"/>
              </a:rPr>
            </a:br>
            <a:r>
              <a:rPr lang="en-GB" sz="2000" b="1" i="0" u="none" strike="noStrike" baseline="0">
                <a:latin typeface="Calibri"/>
                <a:cs typeface="Calibri"/>
              </a:rPr>
              <a:t>Understanding these inequalities is important for developing more equitable and sustainable WEFE </a:t>
            </a:r>
            <a:r>
              <a:rPr lang="en-GB" sz="2000" b="1">
                <a:latin typeface="Calibri"/>
                <a:cs typeface="Calibri"/>
              </a:rPr>
              <a:t>Nexus</a:t>
            </a:r>
            <a:r>
              <a:rPr lang="en-GB" sz="2000" b="1" i="0" u="none" strike="noStrike" baseline="0">
                <a:latin typeface="Calibri"/>
                <a:cs typeface="Calibri"/>
              </a:rPr>
              <a:t> initiatives.</a:t>
            </a:r>
            <a:r>
              <a:rPr lang="en-GB" sz="2000" b="1">
                <a:latin typeface="Calibri"/>
                <a:cs typeface="Calibri"/>
              </a:rPr>
              <a:t> </a:t>
            </a:r>
            <a:endParaRPr lang="en-GB" sz="2000" b="1">
              <a:latin typeface="Calibri" panose="020F0502020204030204" pitchFamily="34" charset="0"/>
              <a:cs typeface="Calibri" panose="020F0502020204030204" pitchFamily="34" charset="0"/>
            </a:endParaRPr>
          </a:p>
        </p:txBody>
      </p:sp>
      <p:pic>
        <p:nvPicPr>
          <p:cNvPr id="9" name="Graphic 8" descr="Magnifying glass with solid fill">
            <a:extLst>
              <a:ext uri="{FF2B5EF4-FFF2-40B4-BE49-F238E27FC236}">
                <a16:creationId xmlns:a16="http://schemas.microsoft.com/office/drawing/2014/main" id="{5AB9EDC3-E7B7-7D15-6889-73850DD1ED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8363" y="751932"/>
            <a:ext cx="850292" cy="850292"/>
          </a:xfrm>
          <a:prstGeom prst="rect">
            <a:avLst/>
          </a:prstGeom>
        </p:spPr>
      </p:pic>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en-GB" sz="2300"/>
              <a:t>Learning objective 1 </a:t>
            </a:r>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35</a:t>
            </a:fld>
            <a:endParaRPr lang="en-GB"/>
          </a:p>
        </p:txBody>
      </p:sp>
      <p:grpSp>
        <p:nvGrpSpPr>
          <p:cNvPr id="6" name="Group 5">
            <a:extLst>
              <a:ext uri="{FF2B5EF4-FFF2-40B4-BE49-F238E27FC236}">
                <a16:creationId xmlns:a16="http://schemas.microsoft.com/office/drawing/2014/main" id="{D7177347-CAB9-47CD-9968-FC58CAD3459A}"/>
              </a:ext>
            </a:extLst>
          </p:cNvPr>
          <p:cNvGrpSpPr/>
          <p:nvPr/>
        </p:nvGrpSpPr>
        <p:grpSpPr>
          <a:xfrm>
            <a:off x="682239" y="1788970"/>
            <a:ext cx="2865126" cy="1932436"/>
            <a:chOff x="97809" y="1656673"/>
            <a:chExt cx="2865126" cy="1932436"/>
          </a:xfrm>
        </p:grpSpPr>
        <p:pic>
          <p:nvPicPr>
            <p:cNvPr id="5" name="Picture 4" descr="Shape, icon&#10;&#10;Description automatically generated">
              <a:extLst>
                <a:ext uri="{FF2B5EF4-FFF2-40B4-BE49-F238E27FC236}">
                  <a16:creationId xmlns:a16="http://schemas.microsoft.com/office/drawing/2014/main" id="{43B19B85-2F20-43CF-9110-6208AD00AA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7" name="TextBox 6">
              <a:extLst>
                <a:ext uri="{FF2B5EF4-FFF2-40B4-BE49-F238E27FC236}">
                  <a16:creationId xmlns:a16="http://schemas.microsoft.com/office/drawing/2014/main" id="{2BE5F4CD-D915-4296-AE3F-D6171FC77840}"/>
                </a:ext>
              </a:extLst>
            </p:cNvPr>
            <p:cNvSpPr txBox="1"/>
            <p:nvPr/>
          </p:nvSpPr>
          <p:spPr>
            <a:xfrm>
              <a:off x="258066" y="2145837"/>
              <a:ext cx="2422685" cy="954107"/>
            </a:xfrm>
            <a:prstGeom prst="rect">
              <a:avLst/>
            </a:prstGeom>
            <a:noFill/>
          </p:spPr>
          <p:txBody>
            <a:bodyPr wrap="square" lIns="91440" tIns="45720" rIns="91440" bIns="45720" rtlCol="0" anchor="t">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Explain the importance of GESI for achieving sustainable development outcomes in the</a:t>
              </a:r>
            </a:p>
            <a:p>
              <a:pPr algn="ctr"/>
              <a:r>
                <a:rPr lang="en-GB" sz="1400" b="1">
                  <a:solidFill>
                    <a:schemeClr val="tx1">
                      <a:lumMod val="85000"/>
                      <a:lumOff val="15000"/>
                    </a:schemeClr>
                  </a:solidFill>
                  <a:latin typeface="Calibri"/>
                  <a:cs typeface="Calibri"/>
                </a:rPr>
                <a:t>WEFE Nexus</a:t>
              </a:r>
              <a:endParaRPr lang="en-GB" sz="1400" b="1">
                <a:solidFill>
                  <a:schemeClr val="tx1">
                    <a:lumMod val="85000"/>
                    <a:lumOff val="1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6695158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en-GB" sz="2300"/>
              <a:t>Learning objective 2 </a:t>
            </a:r>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36</a:t>
            </a:fld>
            <a:endParaRPr lang="en-GB"/>
          </a:p>
        </p:txBody>
      </p:sp>
      <p:grpSp>
        <p:nvGrpSpPr>
          <p:cNvPr id="10" name="Group 9">
            <a:extLst>
              <a:ext uri="{FF2B5EF4-FFF2-40B4-BE49-F238E27FC236}">
                <a16:creationId xmlns:a16="http://schemas.microsoft.com/office/drawing/2014/main" id="{D2D8ADF7-86DF-411D-8371-C58899888780}"/>
              </a:ext>
            </a:extLst>
          </p:cNvPr>
          <p:cNvGrpSpPr/>
          <p:nvPr/>
        </p:nvGrpSpPr>
        <p:grpSpPr>
          <a:xfrm>
            <a:off x="401032" y="1619904"/>
            <a:ext cx="3133887" cy="2115958"/>
            <a:chOff x="3057813" y="1635407"/>
            <a:chExt cx="3133887" cy="2115958"/>
          </a:xfrm>
        </p:grpSpPr>
        <p:pic>
          <p:nvPicPr>
            <p:cNvPr id="8" name="Picture 7" descr="Icon, circle&#10;&#10;Description automatically generated">
              <a:extLst>
                <a:ext uri="{FF2B5EF4-FFF2-40B4-BE49-F238E27FC236}">
                  <a16:creationId xmlns:a16="http://schemas.microsoft.com/office/drawing/2014/main" id="{B011CC7E-BBF5-4090-BBC9-299041223E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3" name="TextBox 12">
              <a:extLst>
                <a:ext uri="{FF2B5EF4-FFF2-40B4-BE49-F238E27FC236}">
                  <a16:creationId xmlns:a16="http://schemas.microsoft.com/office/drawing/2014/main" id="{5502E26A-7C37-447D-9241-A6BD5FAE062B}"/>
                </a:ext>
              </a:extLst>
            </p:cNvPr>
            <p:cNvSpPr txBox="1"/>
            <p:nvPr/>
          </p:nvSpPr>
          <p:spPr>
            <a:xfrm>
              <a:off x="3557524" y="2324054"/>
              <a:ext cx="2134464" cy="738664"/>
            </a:xfrm>
            <a:prstGeom prst="rect">
              <a:avLst/>
            </a:prstGeom>
            <a:noFill/>
          </p:spPr>
          <p:txBody>
            <a:bodyPr wrap="square" rtlCol="0">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Describe common GESI challenges and issues that WEFE projects face</a:t>
              </a:r>
            </a:p>
          </p:txBody>
        </p:sp>
      </p:grpSp>
      <p:sp>
        <p:nvSpPr>
          <p:cNvPr id="9" name="TextBox 8">
            <a:extLst>
              <a:ext uri="{FF2B5EF4-FFF2-40B4-BE49-F238E27FC236}">
                <a16:creationId xmlns:a16="http://schemas.microsoft.com/office/drawing/2014/main" id="{91A1D036-C6E1-64E1-E958-F2CCA4B18501}"/>
              </a:ext>
            </a:extLst>
          </p:cNvPr>
          <p:cNvSpPr txBox="1"/>
          <p:nvPr/>
        </p:nvSpPr>
        <p:spPr>
          <a:xfrm>
            <a:off x="3892025" y="1506426"/>
            <a:ext cx="5105096" cy="2554545"/>
          </a:xfrm>
          <a:prstGeom prst="rect">
            <a:avLst/>
          </a:prstGeom>
          <a:noFill/>
        </p:spPr>
        <p:txBody>
          <a:bodyPr wrap="square" lIns="91440" tIns="45720" rIns="91440" bIns="45720" anchor="t">
            <a:spAutoFit/>
          </a:bodyPr>
          <a:lstStyle/>
          <a:p>
            <a:r>
              <a:rPr lang="en-GB" sz="2000" b="0" i="0" u="none" strike="noStrike" baseline="0">
                <a:latin typeface="Calibri"/>
                <a:cs typeface="Calibri"/>
              </a:rPr>
              <a:t>Development interventions, including those focused on the WEFE </a:t>
            </a:r>
            <a:r>
              <a:rPr lang="en-GB" sz="2000">
                <a:latin typeface="Calibri"/>
                <a:cs typeface="Calibri"/>
              </a:rPr>
              <a:t>Nexus</a:t>
            </a:r>
            <a:r>
              <a:rPr lang="en-GB" sz="2000" b="0" i="0" u="none" strike="noStrike" baseline="0">
                <a:latin typeface="Calibri"/>
                <a:cs typeface="Calibri"/>
              </a:rPr>
              <a:t>, have uneven effects on different social groups.</a:t>
            </a:r>
            <a:r>
              <a:rPr lang="en-GB" sz="2000">
                <a:latin typeface="Calibri"/>
                <a:cs typeface="Calibri"/>
              </a:rPr>
              <a:t> </a:t>
            </a:r>
            <a:endParaRPr lang="en-GB" sz="2000" b="0" i="0" u="none" strike="noStrike" baseline="0">
              <a:latin typeface="Calibri" panose="020F0502020204030204" pitchFamily="34" charset="0"/>
              <a:cs typeface="Calibri" panose="020F0502020204030204" pitchFamily="34" charset="0"/>
            </a:endParaRPr>
          </a:p>
          <a:p>
            <a:endParaRPr lang="en-GB" sz="2000">
              <a:latin typeface="Calibri" panose="020F0502020204030204" pitchFamily="34" charset="0"/>
              <a:cs typeface="Calibri" panose="020F0502020204030204" pitchFamily="34" charset="0"/>
            </a:endParaRPr>
          </a:p>
          <a:p>
            <a:r>
              <a:rPr lang="en-GB" sz="2000" b="0" i="0" u="none" strike="noStrike" baseline="0">
                <a:latin typeface="Calibri" panose="020F0502020204030204" pitchFamily="34" charset="0"/>
                <a:cs typeface="Calibri" panose="020F0502020204030204" pitchFamily="34" charset="0"/>
              </a:rPr>
              <a:t>Interventions should ensure that they reduce (rather than increase) </a:t>
            </a:r>
            <a:r>
              <a:rPr lang="en-GB" sz="2000">
                <a:latin typeface="Calibri" panose="020F0502020204030204" pitchFamily="34" charset="0"/>
                <a:cs typeface="Calibri" panose="020F0502020204030204" pitchFamily="34" charset="0"/>
              </a:rPr>
              <a:t>power imbalances and inequality </a:t>
            </a:r>
            <a:r>
              <a:rPr lang="en-GB" sz="2000" b="0" i="0" u="none" strike="noStrike" baseline="0">
                <a:latin typeface="Calibri" panose="020F0502020204030204" pitchFamily="34" charset="0"/>
                <a:cs typeface="Calibri" panose="020F0502020204030204" pitchFamily="34" charset="0"/>
              </a:rPr>
              <a:t>and reverse (rather than accentuate) resource degradation.</a:t>
            </a: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53782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en-GB" sz="2300"/>
              <a:t>Learning objective 3 </a:t>
            </a:r>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37</a:t>
            </a:fld>
            <a:endParaRPr lang="en-GB"/>
          </a:p>
        </p:txBody>
      </p:sp>
      <p:grpSp>
        <p:nvGrpSpPr>
          <p:cNvPr id="17" name="Group 16">
            <a:extLst>
              <a:ext uri="{FF2B5EF4-FFF2-40B4-BE49-F238E27FC236}">
                <a16:creationId xmlns:a16="http://schemas.microsoft.com/office/drawing/2014/main" id="{219BE9AE-2334-4192-8286-2F12002C0765}"/>
              </a:ext>
            </a:extLst>
          </p:cNvPr>
          <p:cNvGrpSpPr/>
          <p:nvPr/>
        </p:nvGrpSpPr>
        <p:grpSpPr>
          <a:xfrm>
            <a:off x="838342" y="1771116"/>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7044CB7F-4EEB-4320-8CD2-C75D552666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AA260166-645C-43E6-A912-AF64984057A2}"/>
                </a:ext>
              </a:extLst>
            </p:cNvPr>
            <p:cNvSpPr txBox="1"/>
            <p:nvPr/>
          </p:nvSpPr>
          <p:spPr>
            <a:xfrm>
              <a:off x="6418329" y="2196388"/>
              <a:ext cx="2134464" cy="738664"/>
            </a:xfrm>
            <a:prstGeom prst="rect">
              <a:avLst/>
            </a:prstGeom>
            <a:noFill/>
          </p:spPr>
          <p:txBody>
            <a:bodyPr wrap="square" rtlCol="0">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Describe the main steps for better addressing GESI considerations</a:t>
              </a:r>
            </a:p>
          </p:txBody>
        </p:sp>
      </p:grpSp>
      <p:sp>
        <p:nvSpPr>
          <p:cNvPr id="5" name="TextBox 4">
            <a:extLst>
              <a:ext uri="{FF2B5EF4-FFF2-40B4-BE49-F238E27FC236}">
                <a16:creationId xmlns:a16="http://schemas.microsoft.com/office/drawing/2014/main" id="{659F884F-865D-B1A7-2434-9972E76FDBBE}"/>
              </a:ext>
            </a:extLst>
          </p:cNvPr>
          <p:cNvSpPr txBox="1"/>
          <p:nvPr/>
        </p:nvSpPr>
        <p:spPr>
          <a:xfrm>
            <a:off x="3805881" y="798815"/>
            <a:ext cx="5209047" cy="4093428"/>
          </a:xfrm>
          <a:prstGeom prst="rect">
            <a:avLst/>
          </a:prstGeom>
          <a:noFill/>
        </p:spPr>
        <p:txBody>
          <a:bodyPr wrap="square">
            <a:spAutoFit/>
          </a:bodyPr>
          <a:lstStyle/>
          <a:p>
            <a:r>
              <a:rPr lang="en-GB" sz="2000" b="0" i="0" u="none" strike="noStrike" baseline="0">
                <a:latin typeface="Calibri" panose="020F0502020204030204" pitchFamily="34" charset="0"/>
                <a:cs typeface="Calibri" panose="020F0502020204030204" pitchFamily="34" charset="0"/>
              </a:rPr>
              <a:t>A GESI lens and the </a:t>
            </a:r>
            <a:r>
              <a:rPr lang="en-GB" sz="2000" b="1" i="0" u="none" strike="noStrike" baseline="0">
                <a:latin typeface="Calibri" panose="020F0502020204030204" pitchFamily="34" charset="0"/>
                <a:cs typeface="Calibri" panose="020F0502020204030204" pitchFamily="34" charset="0"/>
              </a:rPr>
              <a:t>social equity framework</a:t>
            </a:r>
            <a:r>
              <a:rPr lang="en-GB" sz="2000" b="0" i="0" u="none" strike="noStrike" baseline="0">
                <a:latin typeface="Calibri" panose="020F0502020204030204" pitchFamily="34" charset="0"/>
                <a:cs typeface="Calibri" panose="020F0502020204030204" pitchFamily="34" charset="0"/>
              </a:rPr>
              <a:t>, with its concepts of </a:t>
            </a:r>
            <a:r>
              <a:rPr lang="en-GB" sz="2000" b="1" i="0" u="none" strike="noStrike" baseline="0">
                <a:latin typeface="Calibri" panose="020F0502020204030204" pitchFamily="34" charset="0"/>
                <a:cs typeface="Calibri" panose="020F0502020204030204" pitchFamily="34" charset="0"/>
              </a:rPr>
              <a:t>recognition, </a:t>
            </a:r>
            <a:r>
              <a:rPr lang="en-GB" sz="2000" b="1">
                <a:latin typeface="Calibri" panose="020F0502020204030204" pitchFamily="34" charset="0"/>
                <a:cs typeface="Calibri" panose="020F0502020204030204" pitchFamily="34" charset="0"/>
              </a:rPr>
              <a:t>representation, redistribution, </a:t>
            </a:r>
            <a:r>
              <a:rPr lang="en-GB" sz="2000">
                <a:latin typeface="Calibri" panose="020F0502020204030204" pitchFamily="34" charset="0"/>
                <a:cs typeface="Calibri" panose="020F0502020204030204" pitchFamily="34" charset="0"/>
              </a:rPr>
              <a:t>and</a:t>
            </a:r>
            <a:r>
              <a:rPr lang="en-GB" sz="2000" b="1">
                <a:latin typeface="Calibri" panose="020F0502020204030204" pitchFamily="34" charset="0"/>
                <a:cs typeface="Calibri" panose="020F0502020204030204" pitchFamily="34" charset="0"/>
              </a:rPr>
              <a:t> participatory parity </a:t>
            </a:r>
            <a:r>
              <a:rPr lang="en-GB" sz="2000" b="1" i="0" u="none" strike="noStrike" baseline="0">
                <a:latin typeface="Calibri" panose="020F0502020204030204" pitchFamily="34" charset="0"/>
                <a:cs typeface="Calibri" panose="020F0502020204030204" pitchFamily="34" charset="0"/>
              </a:rPr>
              <a:t>help to understand how interventions can have unequal effects on the many social groups who depend on WEFE Nexus resources. </a:t>
            </a:r>
          </a:p>
          <a:p>
            <a:endParaRPr lang="en-GB" sz="2000" b="1">
              <a:latin typeface="Calibri" panose="020F0502020204030204" pitchFamily="34" charset="0"/>
              <a:cs typeface="Calibri" panose="020F0502020204030204" pitchFamily="34" charset="0"/>
            </a:endParaRPr>
          </a:p>
          <a:p>
            <a:r>
              <a:rPr lang="en-GB" sz="2000" b="0" i="0" u="none" strike="noStrike" baseline="0">
                <a:latin typeface="Calibri" panose="020F0502020204030204" pitchFamily="34" charset="0"/>
                <a:cs typeface="Calibri" panose="020F0502020204030204" pitchFamily="34" charset="0"/>
              </a:rPr>
              <a:t>Carefully integrating GESI considerations throughout all phases of WEFE Nexus initiative planning, implementation and monitoring will contribute to more socially equitable and resilient Nexus management across scales and over time.</a:t>
            </a: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6774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30D-D947-C1A8-8FC1-669EF69803CA}"/>
              </a:ext>
            </a:extLst>
          </p:cNvPr>
          <p:cNvSpPr>
            <a:spLocks noGrp="1"/>
          </p:cNvSpPr>
          <p:nvPr>
            <p:ph type="title"/>
          </p:nvPr>
        </p:nvSpPr>
        <p:spPr/>
        <p:txBody>
          <a:bodyPr/>
          <a:lstStyle/>
          <a:p>
            <a:r>
              <a:rPr lang="en-US" dirty="0"/>
              <a:t>Over to you…</a:t>
            </a:r>
          </a:p>
        </p:txBody>
      </p:sp>
      <p:sp>
        <p:nvSpPr>
          <p:cNvPr id="3" name="Slide Number Placeholder 2">
            <a:extLst>
              <a:ext uri="{FF2B5EF4-FFF2-40B4-BE49-F238E27FC236}">
                <a16:creationId xmlns:a16="http://schemas.microsoft.com/office/drawing/2014/main" id="{1C4E69E0-01A8-E64B-4C11-4A8E0F6A980A}"/>
              </a:ext>
            </a:extLst>
          </p:cNvPr>
          <p:cNvSpPr>
            <a:spLocks noGrp="1"/>
          </p:cNvSpPr>
          <p:nvPr>
            <p:ph type="sldNum" sz="quarter" idx="17"/>
          </p:nvPr>
        </p:nvSpPr>
        <p:spPr/>
        <p:txBody>
          <a:bodyPr/>
          <a:lstStyle/>
          <a:p>
            <a:fld id="{CF23C0C3-F0EC-4AF0-84C8-08554CFEDD03}" type="slidenum">
              <a:rPr lang="en-GB" smtClean="0"/>
              <a:t>38</a:t>
            </a:fld>
            <a:endParaRPr lang="en-GB"/>
          </a:p>
        </p:txBody>
      </p:sp>
      <p:sp>
        <p:nvSpPr>
          <p:cNvPr id="6" name="Speech Bubble: Oval 5">
            <a:extLst>
              <a:ext uri="{FF2B5EF4-FFF2-40B4-BE49-F238E27FC236}">
                <a16:creationId xmlns:a16="http://schemas.microsoft.com/office/drawing/2014/main" id="{00F01F37-05BC-B400-7A0E-8D752E0BC001}"/>
              </a:ext>
            </a:extLst>
          </p:cNvPr>
          <p:cNvSpPr/>
          <p:nvPr/>
        </p:nvSpPr>
        <p:spPr>
          <a:xfrm>
            <a:off x="1995054" y="998689"/>
            <a:ext cx="3956103" cy="3568811"/>
          </a:xfrm>
          <a:prstGeom prst="wedgeEllipseCallout">
            <a:avLst>
              <a:gd name="adj1" fmla="val 66763"/>
              <a:gd name="adj2" fmla="val -30330"/>
            </a:avLst>
          </a:prstGeom>
          <a:solidFill>
            <a:srgbClr val="608574"/>
          </a:solidFill>
          <a:ln>
            <a:noFill/>
          </a:ln>
        </p:spPr>
        <p:style>
          <a:lnRef idx="0">
            <a:scrgbClr r="0" g="0" b="0"/>
          </a:lnRef>
          <a:fillRef idx="0">
            <a:scrgbClr r="0" g="0" b="0"/>
          </a:fillRef>
          <a:effectRef idx="0">
            <a:scrgbClr r="0" g="0" b="0"/>
          </a:effectRef>
          <a:fontRef idx="minor">
            <a:schemeClr val="lt1"/>
          </a:fontRef>
        </p:style>
        <p:txBody>
          <a:bodyPr wrap="square" lIns="0" tIns="72000" rIns="0" bIns="0" rtlCol="0" anchor="ctr" anchorCtr="1"/>
          <a:lstStyle/>
          <a:p>
            <a:pPr algn="ctr"/>
            <a:r>
              <a:rPr lang="en-US" sz="2200" dirty="0">
                <a:latin typeface="Calibri" panose="020F0502020204030204" pitchFamily="34" charset="0"/>
                <a:ea typeface="Calibri" panose="020F0502020204030204" pitchFamily="34" charset="0"/>
                <a:cs typeface="Calibri" panose="020F0502020204030204" pitchFamily="34" charset="0"/>
              </a:rPr>
              <a:t>Any </a:t>
            </a:r>
            <a:r>
              <a:rPr lang="en-US" sz="2200" b="1" dirty="0">
                <a:latin typeface="Calibri" panose="020F0502020204030204" pitchFamily="34" charset="0"/>
                <a:ea typeface="Calibri" panose="020F0502020204030204" pitchFamily="34" charset="0"/>
                <a:cs typeface="Calibri" panose="020F0502020204030204" pitchFamily="34" charset="0"/>
              </a:rPr>
              <a:t>questions</a:t>
            </a:r>
            <a:r>
              <a:rPr lang="en-US" sz="2200" dirty="0">
                <a:latin typeface="Calibri" panose="020F0502020204030204" pitchFamily="34" charset="0"/>
                <a:ea typeface="Calibri" panose="020F0502020204030204" pitchFamily="34" charset="0"/>
                <a:cs typeface="Calibri" panose="020F0502020204030204" pitchFamily="34" charset="0"/>
              </a:rPr>
              <a:t> on this lesson?</a:t>
            </a:r>
          </a:p>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2200" dirty="0">
                <a:latin typeface="Calibri" panose="020F0502020204030204" pitchFamily="34" charset="0"/>
                <a:ea typeface="Calibri" panose="020F0502020204030204" pitchFamily="34" charset="0"/>
                <a:cs typeface="Calibri" panose="020F0502020204030204" pitchFamily="34" charset="0"/>
              </a:rPr>
              <a:t>What </a:t>
            </a:r>
            <a:r>
              <a:rPr lang="en-US" sz="2200" b="1" dirty="0">
                <a:latin typeface="Calibri" panose="020F0502020204030204" pitchFamily="34" charset="0"/>
                <a:ea typeface="Calibri" panose="020F0502020204030204" pitchFamily="34" charset="0"/>
                <a:cs typeface="Calibri" panose="020F0502020204030204" pitchFamily="34" charset="0"/>
              </a:rPr>
              <a:t>thoughts</a:t>
            </a:r>
            <a:r>
              <a:rPr lang="en-US" sz="2200" dirty="0">
                <a:latin typeface="Calibri" panose="020F0502020204030204" pitchFamily="34" charset="0"/>
                <a:ea typeface="Calibri" panose="020F0502020204030204" pitchFamily="34" charset="0"/>
                <a:cs typeface="Calibri" panose="020F0502020204030204" pitchFamily="34" charset="0"/>
              </a:rPr>
              <a:t> did it generate?</a:t>
            </a:r>
          </a:p>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2200" dirty="0">
                <a:latin typeface="Calibri" panose="020F0502020204030204" pitchFamily="34" charset="0"/>
                <a:ea typeface="Calibri" panose="020F0502020204030204" pitchFamily="34" charset="0"/>
                <a:cs typeface="Calibri" panose="020F0502020204030204" pitchFamily="34" charset="0"/>
              </a:rPr>
              <a:t>How </a:t>
            </a:r>
            <a:r>
              <a:rPr lang="en-US" sz="2200" b="1" dirty="0">
                <a:latin typeface="Calibri" panose="020F0502020204030204" pitchFamily="34" charset="0"/>
                <a:ea typeface="Calibri" panose="020F0502020204030204" pitchFamily="34" charset="0"/>
                <a:cs typeface="Calibri" panose="020F0502020204030204" pitchFamily="34" charset="0"/>
              </a:rPr>
              <a:t>do the issues apply to your own work</a:t>
            </a:r>
            <a:r>
              <a:rPr lang="en-US" sz="2200" dirty="0">
                <a:latin typeface="Calibri" panose="020F0502020204030204" pitchFamily="34" charset="0"/>
                <a:ea typeface="Calibri" panose="020F0502020204030204" pitchFamily="34" charset="0"/>
                <a:cs typeface="Calibri" panose="020F0502020204030204" pitchFamily="34" charset="0"/>
              </a:rPr>
              <a:t>? </a:t>
            </a:r>
          </a:p>
        </p:txBody>
      </p:sp>
      <p:pic>
        <p:nvPicPr>
          <p:cNvPr id="4" name="Picture 3" descr="A person holding a computer&#10;&#10;Description automatically generated">
            <a:extLst>
              <a:ext uri="{FF2B5EF4-FFF2-40B4-BE49-F238E27FC236}">
                <a16:creationId xmlns:a16="http://schemas.microsoft.com/office/drawing/2014/main" id="{DE00CF33-6C21-4D02-4509-65E02E7C8F3A}"/>
              </a:ext>
            </a:extLst>
          </p:cNvPr>
          <p:cNvPicPr>
            <a:picLocks noChangeAspect="1"/>
          </p:cNvPicPr>
          <p:nvPr/>
        </p:nvPicPr>
        <p:blipFill rotWithShape="1">
          <a:blip r:embed="rId3">
            <a:clrChange>
              <a:clrFrom>
                <a:srgbClr val="FFFFFF"/>
              </a:clrFrom>
              <a:clrTo>
                <a:srgbClr val="FFFFFF">
                  <a:alpha val="0"/>
                </a:srgbClr>
              </a:clrTo>
            </a:clrChange>
          </a:blip>
          <a:srcRect l="36483" t="8228" r="36402" b="7555"/>
          <a:stretch/>
        </p:blipFill>
        <p:spPr>
          <a:xfrm flipH="1">
            <a:off x="5736978" y="846272"/>
            <a:ext cx="3188750" cy="5570967"/>
          </a:xfrm>
          <a:prstGeom prst="rect">
            <a:avLst/>
          </a:prstGeom>
        </p:spPr>
      </p:pic>
    </p:spTree>
    <p:extLst>
      <p:ext uri="{BB962C8B-B14F-4D97-AF65-F5344CB8AC3E}">
        <p14:creationId xmlns:p14="http://schemas.microsoft.com/office/powerpoint/2010/main" val="28339196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logo with text&#10;&#10;Description automatically generated">
            <a:extLst>
              <a:ext uri="{FF2B5EF4-FFF2-40B4-BE49-F238E27FC236}">
                <a16:creationId xmlns:a16="http://schemas.microsoft.com/office/drawing/2014/main" id="{297E88A7-60B0-B9CB-00C7-9988BD7A7D65}"/>
              </a:ext>
            </a:extLst>
          </p:cNvPr>
          <p:cNvPicPr>
            <a:picLocks noChangeAspect="1"/>
          </p:cNvPicPr>
          <p:nvPr/>
        </p:nvPicPr>
        <p:blipFill>
          <a:blip r:embed="rId3"/>
          <a:stretch>
            <a:fillRect/>
          </a:stretch>
        </p:blipFill>
        <p:spPr>
          <a:xfrm>
            <a:off x="4745803" y="1210945"/>
            <a:ext cx="1718525" cy="630000"/>
          </a:xfrm>
          <a:prstGeom prst="rect">
            <a:avLst/>
          </a:prstGeom>
        </p:spPr>
      </p:pic>
      <p:sp>
        <p:nvSpPr>
          <p:cNvPr id="11" name="Title 10">
            <a:extLst>
              <a:ext uri="{FF2B5EF4-FFF2-40B4-BE49-F238E27FC236}">
                <a16:creationId xmlns:a16="http://schemas.microsoft.com/office/drawing/2014/main" id="{428C1C81-0BAC-5263-D80E-294572832AE8}"/>
              </a:ext>
            </a:extLst>
          </p:cNvPr>
          <p:cNvSpPr>
            <a:spLocks noGrp="1"/>
          </p:cNvSpPr>
          <p:nvPr>
            <p:ph type="title"/>
          </p:nvPr>
        </p:nvSpPr>
        <p:spPr/>
        <p:txBody>
          <a:bodyPr/>
          <a:lstStyle/>
          <a:p>
            <a:r>
              <a:rPr lang="en-GB"/>
              <a:t>Contact</a:t>
            </a:r>
          </a:p>
        </p:txBody>
      </p:sp>
      <p:sp>
        <p:nvSpPr>
          <p:cNvPr id="12" name="Text Placeholder 6">
            <a:extLst>
              <a:ext uri="{FF2B5EF4-FFF2-40B4-BE49-F238E27FC236}">
                <a16:creationId xmlns:a16="http://schemas.microsoft.com/office/drawing/2014/main" id="{DAA638E0-56B7-AA0B-301A-18AC78F1A28E}"/>
              </a:ext>
            </a:extLst>
          </p:cNvPr>
          <p:cNvSpPr txBox="1">
            <a:spLocks/>
          </p:cNvSpPr>
          <p:nvPr/>
        </p:nvSpPr>
        <p:spPr>
          <a:xfrm>
            <a:off x="1887281" y="1207454"/>
            <a:ext cx="2759335" cy="540544"/>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GB" sz="1600" b="1">
                <a:solidFill>
                  <a:srgbClr val="004B82"/>
                </a:solidFill>
              </a:rPr>
              <a:t>Alliance of Bioversity International and CIAT</a:t>
            </a:r>
          </a:p>
        </p:txBody>
      </p:sp>
      <p:sp>
        <p:nvSpPr>
          <p:cNvPr id="13" name="Text Placeholder 25">
            <a:extLst>
              <a:ext uri="{FF2B5EF4-FFF2-40B4-BE49-F238E27FC236}">
                <a16:creationId xmlns:a16="http://schemas.microsoft.com/office/drawing/2014/main" id="{449D0221-3912-8C40-E124-1D3A95E6E2A5}"/>
              </a:ext>
            </a:extLst>
          </p:cNvPr>
          <p:cNvSpPr txBox="1">
            <a:spLocks/>
          </p:cNvSpPr>
          <p:nvPr/>
        </p:nvSpPr>
        <p:spPr>
          <a:xfrm>
            <a:off x="1887281" y="1782249"/>
            <a:ext cx="2570185" cy="145708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GB" sz="1400" b="1"/>
              <a:t>alliancebioversityciat.org</a:t>
            </a:r>
          </a:p>
          <a:p>
            <a:pPr>
              <a:lnSpc>
                <a:spcPct val="100000"/>
              </a:lnSpc>
            </a:pPr>
            <a:r>
              <a:rPr lang="en-GB" sz="1400"/>
              <a:t>Email: </a:t>
            </a:r>
            <a:r>
              <a:rPr lang="en-GB" sz="1400">
                <a:solidFill>
                  <a:srgbClr val="24401A"/>
                </a:solidFill>
                <a:ea typeface="Calibri" panose="020F0502020204030204" pitchFamily="34" charset="0"/>
                <a:hlinkClick r:id="rId4">
                  <a:extLst>
                    <a:ext uri="{A12FA001-AC4F-418D-AE19-62706E023703}">
                      <ahyp:hlinkClr xmlns:ahyp="http://schemas.microsoft.com/office/drawing/2018/hyperlinkcolor" val="tx"/>
                    </a:ext>
                  </a:extLst>
                </a:hlinkClick>
              </a:rPr>
              <a:t>marlene.elias@cgiar.org</a:t>
            </a:r>
            <a:endParaRPr lang="en-GB" sz="1400">
              <a:solidFill>
                <a:srgbClr val="24401A"/>
              </a:solidFill>
              <a:ea typeface="Calibri" panose="020F0502020204030204" pitchFamily="34" charset="0"/>
            </a:endParaRPr>
          </a:p>
          <a:p>
            <a:pPr>
              <a:lnSpc>
                <a:spcPct val="100000"/>
              </a:lnSpc>
            </a:pPr>
            <a:r>
              <a:rPr lang="en-GB" sz="1400"/>
              <a:t>Via di San Domenico, 1, 00153 Rome, Italy</a:t>
            </a:r>
          </a:p>
          <a:p>
            <a:endParaRPr lang="en-GB"/>
          </a:p>
        </p:txBody>
      </p:sp>
      <p:sp>
        <p:nvSpPr>
          <p:cNvPr id="14" name="Text Placeholder 27">
            <a:extLst>
              <a:ext uri="{FF2B5EF4-FFF2-40B4-BE49-F238E27FC236}">
                <a16:creationId xmlns:a16="http://schemas.microsoft.com/office/drawing/2014/main" id="{390A1B01-17D1-2384-724C-2AC3C1B4E493}"/>
              </a:ext>
            </a:extLst>
          </p:cNvPr>
          <p:cNvSpPr txBox="1">
            <a:spLocks/>
          </p:cNvSpPr>
          <p:nvPr/>
        </p:nvSpPr>
        <p:spPr>
          <a:xfrm>
            <a:off x="6525097" y="1208761"/>
            <a:ext cx="1924621" cy="465383"/>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b="1">
                <a:solidFill>
                  <a:srgbClr val="004B82"/>
                </a:solidFill>
              </a:rPr>
              <a:t>CGIAR Initiative on </a:t>
            </a:r>
            <a:br>
              <a:rPr lang="en-GB" sz="1600" b="1">
                <a:solidFill>
                  <a:srgbClr val="004B82"/>
                </a:solidFill>
              </a:rPr>
            </a:br>
            <a:r>
              <a:rPr lang="en-GB" sz="1600" b="1">
                <a:solidFill>
                  <a:srgbClr val="004B82"/>
                </a:solidFill>
              </a:rPr>
              <a:t>NEXUS Gains</a:t>
            </a:r>
          </a:p>
        </p:txBody>
      </p:sp>
      <p:pic>
        <p:nvPicPr>
          <p:cNvPr id="16" name="Picture 15" descr="A logo of a camera&#10;&#10;Description automatically generated with low confidence">
            <a:extLst>
              <a:ext uri="{FF2B5EF4-FFF2-40B4-BE49-F238E27FC236}">
                <a16:creationId xmlns:a16="http://schemas.microsoft.com/office/drawing/2014/main" id="{FB008487-CADD-B227-93E5-E9AB4E36261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13059" y="3538002"/>
            <a:ext cx="343844" cy="343844"/>
          </a:xfrm>
          <a:prstGeom prst="rect">
            <a:avLst/>
          </a:prstGeom>
        </p:spPr>
      </p:pic>
      <p:sp>
        <p:nvSpPr>
          <p:cNvPr id="22" name="TextBox 21">
            <a:extLst>
              <a:ext uri="{FF2B5EF4-FFF2-40B4-BE49-F238E27FC236}">
                <a16:creationId xmlns:a16="http://schemas.microsoft.com/office/drawing/2014/main" id="{539F8FE2-B500-D5E7-42CF-AF77BAC96167}"/>
              </a:ext>
            </a:extLst>
          </p:cNvPr>
          <p:cNvSpPr txBox="1"/>
          <p:nvPr/>
        </p:nvSpPr>
        <p:spPr>
          <a:xfrm>
            <a:off x="528933" y="3918167"/>
            <a:ext cx="1340819" cy="261610"/>
          </a:xfrm>
          <a:prstGeom prst="rect">
            <a:avLst/>
          </a:prstGeom>
          <a:noFill/>
        </p:spPr>
        <p:txBody>
          <a:bodyPr wrap="square">
            <a:spAutoFit/>
          </a:bodyPr>
          <a:lstStyle/>
          <a:p>
            <a:pPr algn="ctr"/>
            <a:r>
              <a:rPr lang="en-GB" sz="1100">
                <a:latin typeface="Calibri" panose="020F0502020204030204" pitchFamily="34" charset="0"/>
                <a:ea typeface="Calibri" panose="020F0502020204030204" pitchFamily="34" charset="0"/>
                <a:cs typeface="Calibri" panose="020F0502020204030204" pitchFamily="34" charset="0"/>
              </a:rPr>
              <a:t>@BiovIntCIAT_eng</a:t>
            </a:r>
          </a:p>
        </p:txBody>
      </p:sp>
      <p:sp>
        <p:nvSpPr>
          <p:cNvPr id="24" name="TextBox 23">
            <a:extLst>
              <a:ext uri="{FF2B5EF4-FFF2-40B4-BE49-F238E27FC236}">
                <a16:creationId xmlns:a16="http://schemas.microsoft.com/office/drawing/2014/main" id="{8B752F2D-0BE6-5B6C-CCE5-9172B1D0D1EE}"/>
              </a:ext>
            </a:extLst>
          </p:cNvPr>
          <p:cNvSpPr txBox="1"/>
          <p:nvPr/>
        </p:nvSpPr>
        <p:spPr>
          <a:xfrm>
            <a:off x="1811582" y="3918167"/>
            <a:ext cx="1550136" cy="430887"/>
          </a:xfrm>
          <a:prstGeom prst="rect">
            <a:avLst/>
          </a:prstGeom>
          <a:noFill/>
        </p:spPr>
        <p:txBody>
          <a:bodyPr wrap="square">
            <a:spAutoFit/>
          </a:bodyPr>
          <a:lstStyle/>
          <a:p>
            <a:pPr algn="ctr">
              <a:lnSpc>
                <a:spcPct val="100000"/>
              </a:lnSpc>
            </a:pPr>
            <a:r>
              <a:rPr lang="en-GB" sz="1100">
                <a:latin typeface="Calibri" panose="020F0502020204030204" pitchFamily="34" charset="0"/>
                <a:ea typeface="Calibri" panose="020F0502020204030204" pitchFamily="34" charset="0"/>
                <a:cs typeface="Calibri" panose="020F0502020204030204" pitchFamily="34" charset="0"/>
              </a:rPr>
              <a:t>@Alliance of Bioversity International and CIAT</a:t>
            </a:r>
          </a:p>
        </p:txBody>
      </p:sp>
      <p:sp>
        <p:nvSpPr>
          <p:cNvPr id="27" name="TextBox 26">
            <a:extLst>
              <a:ext uri="{FF2B5EF4-FFF2-40B4-BE49-F238E27FC236}">
                <a16:creationId xmlns:a16="http://schemas.microsoft.com/office/drawing/2014/main" id="{D2ABE9B9-2704-2E02-6C1A-78B8D805EE7E}"/>
              </a:ext>
            </a:extLst>
          </p:cNvPr>
          <p:cNvSpPr txBox="1"/>
          <p:nvPr/>
        </p:nvSpPr>
        <p:spPr>
          <a:xfrm>
            <a:off x="4850663" y="3918167"/>
            <a:ext cx="1068636" cy="261610"/>
          </a:xfrm>
          <a:prstGeom prst="rect">
            <a:avLst/>
          </a:prstGeom>
          <a:noFill/>
        </p:spPr>
        <p:txBody>
          <a:bodyPr wrap="square">
            <a:spAutoFit/>
          </a:bodyPr>
          <a:lstStyle/>
          <a:p>
            <a:pPr algn="ctr">
              <a:lnSpc>
                <a:spcPct val="100000"/>
              </a:lnSpc>
            </a:pPr>
            <a:r>
              <a:rPr lang="en-GB" sz="1100">
                <a:latin typeface="Calibri" panose="020F0502020204030204" pitchFamily="34" charset="0"/>
                <a:ea typeface="Calibri" panose="020F0502020204030204" pitchFamily="34" charset="0"/>
                <a:cs typeface="Calibri" panose="020F0502020204030204" pitchFamily="34" charset="0"/>
              </a:rPr>
              <a:t>@bioversityciat</a:t>
            </a:r>
          </a:p>
        </p:txBody>
      </p:sp>
      <p:pic>
        <p:nvPicPr>
          <p:cNvPr id="28" name="Picture 27">
            <a:extLst>
              <a:ext uri="{FF2B5EF4-FFF2-40B4-BE49-F238E27FC236}">
                <a16:creationId xmlns:a16="http://schemas.microsoft.com/office/drawing/2014/main" id="{C9A133A7-8053-E320-BF28-4EAB7312D4E4}"/>
              </a:ext>
            </a:extLst>
          </p:cNvPr>
          <p:cNvPicPr>
            <a:picLocks noChangeAspect="1"/>
          </p:cNvPicPr>
          <p:nvPr/>
        </p:nvPicPr>
        <p:blipFill rotWithShape="1">
          <a:blip r:embed="rId6"/>
          <a:srcRect l="15380" t="-161" r="13417" b="21424"/>
          <a:stretch/>
        </p:blipFill>
        <p:spPr>
          <a:xfrm>
            <a:off x="523710" y="1207454"/>
            <a:ext cx="1196664" cy="630000"/>
          </a:xfrm>
          <a:prstGeom prst="rect">
            <a:avLst/>
          </a:prstGeom>
        </p:spPr>
      </p:pic>
      <p:sp>
        <p:nvSpPr>
          <p:cNvPr id="29" name="Text Placeholder 25">
            <a:extLst>
              <a:ext uri="{FF2B5EF4-FFF2-40B4-BE49-F238E27FC236}">
                <a16:creationId xmlns:a16="http://schemas.microsoft.com/office/drawing/2014/main" id="{14B2A387-A330-D67C-E066-484A9115D762}"/>
              </a:ext>
            </a:extLst>
          </p:cNvPr>
          <p:cNvSpPr txBox="1">
            <a:spLocks/>
          </p:cNvSpPr>
          <p:nvPr/>
        </p:nvSpPr>
        <p:spPr>
          <a:xfrm>
            <a:off x="6525096" y="1783556"/>
            <a:ext cx="2333329" cy="90034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GB" sz="1400" b="1"/>
              <a:t>cgiar.org/initiative/</a:t>
            </a:r>
            <a:br>
              <a:rPr lang="en-GB" sz="1400" b="1"/>
            </a:br>
            <a:r>
              <a:rPr lang="en-GB" sz="1400" b="1"/>
              <a:t>nexus-gains</a:t>
            </a:r>
          </a:p>
          <a:p>
            <a:pPr>
              <a:lnSpc>
                <a:spcPct val="100000"/>
              </a:lnSpc>
            </a:pPr>
            <a:r>
              <a:rPr lang="en-GB" sz="1400"/>
              <a:t>Email: </a:t>
            </a:r>
            <a:r>
              <a:rPr lang="en-GB" sz="1400" u="sng">
                <a:solidFill>
                  <a:srgbClr val="24401A"/>
                </a:solidFill>
                <a:ea typeface="Calibri" panose="020F0502020204030204" pitchFamily="34" charset="0"/>
              </a:rPr>
              <a:t>nexusgains@cgiar.org</a:t>
            </a:r>
          </a:p>
        </p:txBody>
      </p:sp>
      <p:cxnSp>
        <p:nvCxnSpPr>
          <p:cNvPr id="32" name="Straight Connector 31">
            <a:extLst>
              <a:ext uri="{FF2B5EF4-FFF2-40B4-BE49-F238E27FC236}">
                <a16:creationId xmlns:a16="http://schemas.microsoft.com/office/drawing/2014/main" id="{710D15CD-B414-F465-C2F2-01EF9DC170A3}"/>
              </a:ext>
            </a:extLst>
          </p:cNvPr>
          <p:cNvCxnSpPr>
            <a:cxnSpLocks/>
          </p:cNvCxnSpPr>
          <p:nvPr/>
        </p:nvCxnSpPr>
        <p:spPr>
          <a:xfrm>
            <a:off x="588068" y="3312645"/>
            <a:ext cx="5331231" cy="0"/>
          </a:xfrm>
          <a:prstGeom prst="line">
            <a:avLst/>
          </a:prstGeom>
          <a:ln w="12700">
            <a:solidFill>
              <a:srgbClr val="F49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0CAB4DD-C378-569E-95AA-824A7874F921}"/>
              </a:ext>
            </a:extLst>
          </p:cNvPr>
          <p:cNvPicPr>
            <a:picLocks noChangeAspect="1"/>
          </p:cNvPicPr>
          <p:nvPr/>
        </p:nvPicPr>
        <p:blipFill>
          <a:blip r:embed="rId7"/>
          <a:stretch>
            <a:fillRect/>
          </a:stretch>
        </p:blipFill>
        <p:spPr>
          <a:xfrm>
            <a:off x="3935602" y="3507977"/>
            <a:ext cx="388654" cy="403895"/>
          </a:xfrm>
          <a:prstGeom prst="rect">
            <a:avLst/>
          </a:prstGeom>
        </p:spPr>
      </p:pic>
      <p:pic>
        <p:nvPicPr>
          <p:cNvPr id="9" name="Picture 8">
            <a:extLst>
              <a:ext uri="{FF2B5EF4-FFF2-40B4-BE49-F238E27FC236}">
                <a16:creationId xmlns:a16="http://schemas.microsoft.com/office/drawing/2014/main" id="{561E7B57-36FF-0C57-1255-87F0F0BDE48F}"/>
              </a:ext>
            </a:extLst>
          </p:cNvPr>
          <p:cNvPicPr>
            <a:picLocks noChangeAspect="1"/>
          </p:cNvPicPr>
          <p:nvPr/>
        </p:nvPicPr>
        <p:blipFill>
          <a:blip r:embed="rId8"/>
          <a:stretch>
            <a:fillRect/>
          </a:stretch>
        </p:blipFill>
        <p:spPr>
          <a:xfrm>
            <a:off x="2416060" y="3527028"/>
            <a:ext cx="365792" cy="365792"/>
          </a:xfrm>
          <a:prstGeom prst="rect">
            <a:avLst/>
          </a:prstGeom>
        </p:spPr>
      </p:pic>
      <p:sp>
        <p:nvSpPr>
          <p:cNvPr id="10" name="TextBox 9">
            <a:extLst>
              <a:ext uri="{FF2B5EF4-FFF2-40B4-BE49-F238E27FC236}">
                <a16:creationId xmlns:a16="http://schemas.microsoft.com/office/drawing/2014/main" id="{C14A1F0E-5604-FD26-8CCA-35F8836449C2}"/>
              </a:ext>
            </a:extLst>
          </p:cNvPr>
          <p:cNvSpPr txBox="1"/>
          <p:nvPr/>
        </p:nvSpPr>
        <p:spPr>
          <a:xfrm>
            <a:off x="3329805" y="3918167"/>
            <a:ext cx="1550136" cy="430887"/>
          </a:xfrm>
          <a:prstGeom prst="rect">
            <a:avLst/>
          </a:prstGeom>
          <a:noFill/>
        </p:spPr>
        <p:txBody>
          <a:bodyPr wrap="square">
            <a:spAutoFit/>
          </a:bodyPr>
          <a:lstStyle/>
          <a:p>
            <a:pPr algn="ctr">
              <a:lnSpc>
                <a:spcPct val="100000"/>
              </a:lnSpc>
            </a:pPr>
            <a:r>
              <a:rPr lang="en-GB" sz="1100">
                <a:latin typeface="Calibri" panose="020F0502020204030204" pitchFamily="34" charset="0"/>
                <a:ea typeface="Calibri" panose="020F0502020204030204" pitchFamily="34" charset="0"/>
                <a:cs typeface="Calibri" panose="020F0502020204030204" pitchFamily="34" charset="0"/>
              </a:rPr>
              <a:t>Alliance of Bioversity International and CIAT</a:t>
            </a:r>
          </a:p>
        </p:txBody>
      </p:sp>
      <p:sp>
        <p:nvSpPr>
          <p:cNvPr id="3" name="TextBox 2">
            <a:extLst>
              <a:ext uri="{FF2B5EF4-FFF2-40B4-BE49-F238E27FC236}">
                <a16:creationId xmlns:a16="http://schemas.microsoft.com/office/drawing/2014/main" id="{10A90FA8-A7A1-91E8-1B50-33FBAD2E8D1A}"/>
              </a:ext>
            </a:extLst>
          </p:cNvPr>
          <p:cNvSpPr txBox="1"/>
          <p:nvPr/>
        </p:nvSpPr>
        <p:spPr>
          <a:xfrm>
            <a:off x="6525096" y="2730122"/>
            <a:ext cx="2131081" cy="2246769"/>
          </a:xfrm>
          <a:prstGeom prst="rect">
            <a:avLst/>
          </a:prstGeom>
          <a:noFill/>
        </p:spPr>
        <p:txBody>
          <a:bodyPr wrap="square" rtlCol="0">
            <a:spAutoFit/>
          </a:bodyPr>
          <a:lstStyle/>
          <a:p>
            <a:r>
              <a:rPr lang="en-GB" sz="1000" b="1">
                <a:solidFill>
                  <a:srgbClr val="575756"/>
                </a:solidFill>
                <a:latin typeface="Calibri" panose="020F0502020204030204" pitchFamily="34" charset="0"/>
                <a:ea typeface="Calibri" panose="020F0502020204030204" pitchFamily="34" charset="0"/>
                <a:cs typeface="Calibri" panose="020F0502020204030204" pitchFamily="34" charset="0"/>
              </a:rPr>
              <a:t>Photo credits: </a:t>
            </a:r>
            <a:r>
              <a:rPr lang="en-GB" sz="1000">
                <a:solidFill>
                  <a:srgbClr val="575756"/>
                </a:solidFill>
                <a:latin typeface="Calibri" panose="020F0502020204030204" pitchFamily="34" charset="0"/>
                <a:ea typeface="Calibri" panose="020F0502020204030204" pitchFamily="34" charset="0"/>
                <a:cs typeface="Calibri" panose="020F0502020204030204" pitchFamily="34" charset="0"/>
              </a:rPr>
              <a:t>Anggit Rizkianto / Unsplash; Bobby Mc Leod / Unsplash; CGIAR Research Program on Water, Land and Ecosystems; David Brazier / IWMI; J. van de Gevel / Bioversity International; Jason Cooper / Unsplash; Manon Koningstein / IWMI; Marc St / Unsplash; Nanang Sujana / CIFOR; </a:t>
            </a:r>
            <a:r>
              <a:rPr lang="it-IT" sz="1000">
                <a:solidFill>
                  <a:srgbClr val="575756"/>
                </a:solidFill>
                <a:latin typeface="Calibri" panose="020F0502020204030204" pitchFamily="34" charset="0"/>
                <a:ea typeface="Calibri" panose="020F0502020204030204" pitchFamily="34" charset="0"/>
                <a:cs typeface="Calibri" panose="020F0502020204030204" pitchFamily="34" charset="0"/>
              </a:rPr>
              <a:t>Paolo Nicolello / Unsplash; </a:t>
            </a:r>
            <a:r>
              <a:rPr lang="en-GB" sz="1000">
                <a:solidFill>
                  <a:srgbClr val="575756"/>
                </a:solidFill>
                <a:latin typeface="Calibri" panose="020F0502020204030204" pitchFamily="34" charset="0"/>
                <a:ea typeface="Calibri" panose="020F0502020204030204" pitchFamily="34" charset="0"/>
                <a:cs typeface="Calibri" panose="020F0502020204030204" pitchFamily="34" charset="0"/>
              </a:rPr>
              <a:t>Patrick Drown / IWMI; S Subedi / LI-BIRD; Samurdhi Ranasinghe / IWMI; Tom van Cakenberghe / IWMI; Tomáš Malík / Unsplash</a:t>
            </a:r>
          </a:p>
        </p:txBody>
      </p:sp>
      <p:pic>
        <p:nvPicPr>
          <p:cNvPr id="2" name="Picture 7" descr="A black background with a black square&#10;&#10;Description automatically generated with medium confidence">
            <a:extLst>
              <a:ext uri="{FF2B5EF4-FFF2-40B4-BE49-F238E27FC236}">
                <a16:creationId xmlns:a16="http://schemas.microsoft.com/office/drawing/2014/main" id="{F0153DD6-2848-6B91-5BAB-45345508D1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1191" y="3567668"/>
            <a:ext cx="338133" cy="345600"/>
          </a:xfrm>
          <a:prstGeom prst="rect">
            <a:avLst/>
          </a:prstGeom>
        </p:spPr>
      </p:pic>
    </p:spTree>
    <p:extLst>
      <p:ext uri="{BB962C8B-B14F-4D97-AF65-F5344CB8AC3E}">
        <p14:creationId xmlns:p14="http://schemas.microsoft.com/office/powerpoint/2010/main" val="1353592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361240232"/>
              </p:ext>
            </p:extLst>
          </p:nvPr>
        </p:nvGraphicFramePr>
        <p:xfrm>
          <a:off x="323236" y="1124416"/>
          <a:ext cx="8348845" cy="3628154"/>
        </p:xfrm>
        <a:graphic>
          <a:graphicData uri="http://schemas.openxmlformats.org/drawingml/2006/table">
            <a:tbl>
              <a:tblPr firstRow="1" bandRow="1">
                <a:tableStyleId>{5C22544A-7EE6-4342-B048-85BDC9FD1C3A}</a:tableStyleId>
              </a:tblPr>
              <a:tblGrid>
                <a:gridCol w="3667578">
                  <a:extLst>
                    <a:ext uri="{9D8B030D-6E8A-4147-A177-3AD203B41FA5}">
                      <a16:colId xmlns:a16="http://schemas.microsoft.com/office/drawing/2014/main" val="1827523324"/>
                    </a:ext>
                  </a:extLst>
                </a:gridCol>
                <a:gridCol w="4681267">
                  <a:extLst>
                    <a:ext uri="{9D8B030D-6E8A-4147-A177-3AD203B41FA5}">
                      <a16:colId xmlns:a16="http://schemas.microsoft.com/office/drawing/2014/main" val="2519275813"/>
                    </a:ext>
                  </a:extLst>
                </a:gridCol>
              </a:tblGrid>
              <a:tr h="599024">
                <a:tc>
                  <a:txBody>
                    <a:bodyPr/>
                    <a:lstStyle/>
                    <a:p>
                      <a:pPr algn="l">
                        <a:spcBef>
                          <a:spcPts val="600"/>
                        </a:spcBef>
                      </a:pPr>
                      <a:r>
                        <a:rPr lang="en-US" sz="1800" b="0" noProof="0">
                          <a:solidFill>
                            <a:srgbClr val="004C82"/>
                          </a:solidFill>
                          <a:latin typeface="Calibri" panose="020F0502020204030204" pitchFamily="34" charset="0"/>
                          <a:cs typeface="Calibri" panose="020F0502020204030204" pitchFamily="34" charset="0"/>
                        </a:rPr>
                        <a:t>1: Introduction</a:t>
                      </a:r>
                    </a:p>
                  </a:txBody>
                  <a:tcPr marL="45720" marR="45720" anchor="ctr">
                    <a:lnL w="12700" cmpd="sng">
                      <a:noFill/>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anose="05000000000000000000" pitchFamily="2" charset="2"/>
                        <a:buChar char="§"/>
                      </a:pPr>
                      <a:r>
                        <a:rPr lang="en-US" sz="1600" b="1" noProof="0">
                          <a:solidFill>
                            <a:srgbClr val="004C82"/>
                          </a:solidFill>
                          <a:latin typeface="Calibri" panose="020F0502020204030204" pitchFamily="34" charset="0"/>
                          <a:cs typeface="Calibri" panose="020F0502020204030204" pitchFamily="34" charset="0"/>
                        </a:rPr>
                        <a:t>Learning objectives</a:t>
                      </a:r>
                    </a:p>
                    <a:p>
                      <a:pPr marL="171450" indent="-171450" algn="l">
                        <a:buFont typeface="Wingdings" panose="05000000000000000000" pitchFamily="2" charset="2"/>
                        <a:buChar char="§"/>
                      </a:pPr>
                      <a:r>
                        <a:rPr lang="en-US" sz="1600" b="1" noProof="0">
                          <a:solidFill>
                            <a:srgbClr val="004C82"/>
                          </a:solidFill>
                          <a:latin typeface="Calibri" panose="020F0502020204030204" pitchFamily="34" charset="0"/>
                          <a:cs typeface="Calibri" panose="020F0502020204030204" pitchFamily="34" charset="0"/>
                        </a:rPr>
                        <a:t>Key terms</a:t>
                      </a:r>
                      <a:endParaRPr lang="en-US" sz="1600" b="0" noProof="0">
                        <a:solidFill>
                          <a:srgbClr val="004C82"/>
                        </a:solidFill>
                        <a:latin typeface="Calibri" panose="020F0502020204030204" pitchFamily="34" charset="0"/>
                        <a:cs typeface="Calibri" panose="020F0502020204030204" pitchFamily="34" charset="0"/>
                      </a:endParaRP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78460">
                <a:tc>
                  <a:txBody>
                    <a:bodyPr/>
                    <a:lstStyle/>
                    <a:p>
                      <a:pPr algn="l">
                        <a:spcBef>
                          <a:spcPts val="600"/>
                        </a:spcBef>
                      </a:pPr>
                      <a:r>
                        <a:rPr lang="en-US" sz="1800" noProof="0">
                          <a:solidFill>
                            <a:srgbClr val="004C82"/>
                          </a:solidFill>
                          <a:latin typeface="Calibri"/>
                          <a:cs typeface="Calibri"/>
                        </a:rPr>
                        <a:t>2: From resource- to people-centric WEFE Nexus approaches </a:t>
                      </a:r>
                      <a:endParaRPr lang="en-US" sz="1800" noProof="0">
                        <a:solidFill>
                          <a:srgbClr val="004C82"/>
                        </a:solidFill>
                        <a:latin typeface="Calibri" panose="020F0502020204030204" pitchFamily="34" charset="0"/>
                        <a:cs typeface="Calibri" panose="020F0502020204030204" pitchFamily="34" charset="0"/>
                      </a:endParaRPr>
                    </a:p>
                    <a:p>
                      <a:pPr algn="ctr">
                        <a:spcBef>
                          <a:spcPts val="600"/>
                        </a:spcBef>
                      </a:pPr>
                      <a:endParaRPr lang="en-US" sz="1800" noProof="0">
                        <a:solidFill>
                          <a:srgbClr val="004C82"/>
                        </a:solidFill>
                        <a:latin typeface="Calibri" panose="020F0502020204030204" pitchFamily="34" charset="0"/>
                        <a:cs typeface="Calibri" panose="020F0502020204030204" pitchFamily="34" charset="0"/>
                      </a:endParaRPr>
                    </a:p>
                  </a:txBody>
                  <a:tcPr marL="45720" marR="4572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
                      </a:pPr>
                      <a:r>
                        <a:rPr lang="en-US" sz="1600" b="1" noProof="0">
                          <a:solidFill>
                            <a:srgbClr val="004C82"/>
                          </a:solidFill>
                          <a:latin typeface="Calibri"/>
                          <a:cs typeface="Calibri"/>
                        </a:rPr>
                        <a:t>Current WEFE Nexus thinking: </a:t>
                      </a:r>
                      <a:br>
                        <a:rPr lang="en-US" sz="1600" b="1" noProof="0">
                          <a:solidFill>
                            <a:srgbClr val="004C82"/>
                          </a:solidFill>
                          <a:latin typeface="Calibri"/>
                          <a:cs typeface="Calibri"/>
                        </a:rPr>
                      </a:br>
                      <a:r>
                        <a:rPr lang="en-US" sz="1600" b="1" noProof="0">
                          <a:solidFill>
                            <a:srgbClr val="004C82"/>
                          </a:solidFill>
                          <a:latin typeface="Calibri"/>
                          <a:cs typeface="Calibri"/>
                        </a:rPr>
                        <a:t>focus on resources over people </a:t>
                      </a:r>
                      <a:endParaRPr lang="en-US" sz="1600" b="1" noProof="0">
                        <a:solidFill>
                          <a:srgbClr val="004C8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US" sz="1600" b="1" noProof="0">
                          <a:solidFill>
                            <a:srgbClr val="004C82"/>
                          </a:solidFill>
                          <a:latin typeface="Calibri"/>
                          <a:cs typeface="Calibri"/>
                        </a:rPr>
                        <a:t>Gender equity and social inclusion: </a:t>
                      </a:r>
                      <a:br>
                        <a:rPr lang="en-US" sz="1600" b="1" noProof="0">
                          <a:solidFill>
                            <a:srgbClr val="004C82"/>
                          </a:solidFill>
                          <a:latin typeface="Calibri"/>
                          <a:cs typeface="Calibri"/>
                        </a:rPr>
                      </a:br>
                      <a:r>
                        <a:rPr lang="en-US" sz="1600" b="1" noProof="0">
                          <a:solidFill>
                            <a:srgbClr val="004C82"/>
                          </a:solidFill>
                          <a:latin typeface="Calibri"/>
                          <a:cs typeface="Calibri"/>
                        </a:rPr>
                        <a:t>the missing links in WEFE Nexus approaches</a:t>
                      </a:r>
                      <a:endParaRPr lang="en-US" sz="1600" b="0" noProof="0">
                        <a:solidFill>
                          <a:srgbClr val="004C82"/>
                        </a:solidFill>
                        <a:latin typeface="Calibri"/>
                        <a:cs typeface="Calibri"/>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03194">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GB" sz="1800" b="0">
                          <a:solidFill>
                            <a:srgbClr val="004C82"/>
                          </a:solidFill>
                          <a:latin typeface="Calibri" panose="020F0502020204030204" pitchFamily="34" charset="0"/>
                          <a:cs typeface="Calibri" panose="020F0502020204030204" pitchFamily="34" charset="0"/>
                        </a:rPr>
                        <a:t>3: A social equity framework for addressing gender equity and social inclusion in the WEFE nexus</a:t>
                      </a:r>
                    </a:p>
                  </a:txBody>
                  <a:tcPr marL="45720" marR="4572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anose="05000000000000000000" pitchFamily="2" charset="2"/>
                        <a:buChar char="§"/>
                      </a:pPr>
                      <a:r>
                        <a:rPr lang="en-GB" sz="1600" b="1">
                          <a:solidFill>
                            <a:srgbClr val="004C82"/>
                          </a:solidFill>
                          <a:latin typeface="Calibri" panose="020F0502020204030204" pitchFamily="34" charset="0"/>
                          <a:cs typeface="Calibri" panose="020F0502020204030204" pitchFamily="34" charset="0"/>
                        </a:rPr>
                        <a:t>Recognition</a:t>
                      </a:r>
                    </a:p>
                    <a:p>
                      <a:pPr marL="171450" indent="-171450" algn="l">
                        <a:buFont typeface="Wingdings" panose="05000000000000000000" pitchFamily="2" charset="2"/>
                        <a:buChar char="§"/>
                      </a:pPr>
                      <a:r>
                        <a:rPr lang="en-GB" sz="1600" b="1">
                          <a:solidFill>
                            <a:srgbClr val="004C82"/>
                          </a:solidFill>
                          <a:latin typeface="Calibri" panose="020F0502020204030204" pitchFamily="34" charset="0"/>
                          <a:cs typeface="Calibri" panose="020F0502020204030204" pitchFamily="34" charset="0"/>
                        </a:rPr>
                        <a:t>Representation</a:t>
                      </a:r>
                    </a:p>
                    <a:p>
                      <a:pPr marL="171450" indent="-171450" algn="l">
                        <a:buFont typeface="Wingdings" panose="05000000000000000000" pitchFamily="2" charset="2"/>
                        <a:buChar char="§"/>
                      </a:pPr>
                      <a:r>
                        <a:rPr lang="en-GB" sz="1600" b="1">
                          <a:solidFill>
                            <a:srgbClr val="004C82"/>
                          </a:solidFill>
                          <a:latin typeface="Calibri" panose="020F0502020204030204" pitchFamily="34" charset="0"/>
                          <a:cs typeface="Calibri" panose="020F0502020204030204" pitchFamily="34" charset="0"/>
                        </a:rPr>
                        <a:t>Redistribution</a:t>
                      </a:r>
                      <a:endParaRPr lang="en-US" sz="1600" b="0" noProof="0">
                        <a:solidFill>
                          <a:srgbClr val="004C82"/>
                        </a:solidFill>
                        <a:latin typeface="Calibri" panose="020F0502020204030204" pitchFamily="34" charset="0"/>
                        <a:cs typeface="Calibri" panose="020F0502020204030204" pitchFamily="34" charset="0"/>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288415502"/>
                  </a:ext>
                </a:extLst>
              </a:tr>
              <a:tr h="502777">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GB" sz="1800">
                          <a:solidFill>
                            <a:srgbClr val="004C82"/>
                          </a:solidFill>
                          <a:latin typeface="Calibri" panose="020F0502020204030204" pitchFamily="34" charset="0"/>
                          <a:cs typeface="Calibri" panose="020F0502020204030204" pitchFamily="34" charset="0"/>
                        </a:rPr>
                        <a:t>4: Case study</a:t>
                      </a:r>
                    </a:p>
                  </a:txBody>
                  <a:tcPr marL="45720" marR="4572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200" b="0" noProof="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948332090"/>
                  </a:ext>
                </a:extLst>
              </a:tr>
              <a:tr h="502777">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a:solidFill>
                            <a:srgbClr val="004C82"/>
                          </a:solidFill>
                          <a:latin typeface="Calibri" panose="020F0502020204030204" pitchFamily="34" charset="0"/>
                          <a:cs typeface="Calibri" panose="020F0502020204030204" pitchFamily="34" charset="0"/>
                        </a:rPr>
                        <a:t>5: Synthesis</a:t>
                      </a:r>
                    </a:p>
                  </a:txBody>
                  <a:tcPr marL="45720" marR="4572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200" b="0" noProof="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433185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3923310" y="576000"/>
            <a:ext cx="1297381" cy="540544"/>
          </a:xfrm>
        </p:spPr>
        <p:txBody>
          <a:bodyPr>
            <a:normAutofit/>
          </a:bodyPr>
          <a:lstStyle/>
          <a:p>
            <a:r>
              <a:rPr lang="en-GB" sz="2300">
                <a:solidFill>
                  <a:srgbClr val="004C82"/>
                </a:solidFill>
              </a:rPr>
              <a:t>Outline</a:t>
            </a:r>
          </a:p>
        </p:txBody>
      </p:sp>
      <p:pic>
        <p:nvPicPr>
          <p:cNvPr id="3" name="Picture 2">
            <a:extLst>
              <a:ext uri="{FF2B5EF4-FFF2-40B4-BE49-F238E27FC236}">
                <a16:creationId xmlns:a16="http://schemas.microsoft.com/office/drawing/2014/main" id="{9FE1272B-08B5-5C02-7232-E75CDBC02DD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911723" y="3056435"/>
            <a:ext cx="468561" cy="468561"/>
          </a:xfrm>
          <a:prstGeom prst="rect">
            <a:avLst/>
          </a:prstGeom>
        </p:spPr>
      </p:pic>
      <p:sp>
        <p:nvSpPr>
          <p:cNvPr id="4" name="Rectangle 3">
            <a:extLst>
              <a:ext uri="{FF2B5EF4-FFF2-40B4-BE49-F238E27FC236}">
                <a16:creationId xmlns:a16="http://schemas.microsoft.com/office/drawing/2014/main" id="{2C8814E2-4E3C-F244-7F9D-772439B82306}"/>
              </a:ext>
            </a:extLst>
          </p:cNvPr>
          <p:cNvSpPr/>
          <p:nvPr/>
        </p:nvSpPr>
        <p:spPr>
          <a:xfrm>
            <a:off x="6418384" y="3032145"/>
            <a:ext cx="2375096" cy="74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a:solidFill>
                  <a:srgbClr val="000000"/>
                </a:solidFill>
                <a:latin typeface="Calibri" panose="020F0502020204030204" pitchFamily="34" charset="0"/>
                <a:ea typeface="Calibri" panose="020F0502020204030204" pitchFamily="34" charset="0"/>
                <a:cs typeface="Calibri" panose="020F0502020204030204" pitchFamily="34" charset="0"/>
              </a:rPr>
              <a:t>Look out for the “approaches and tools” icon</a:t>
            </a:r>
            <a:endParaRPr lang="en-GB" sz="1400" b="1">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192998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8740B-934B-4BCE-B546-D4A24C01DE49}"/>
              </a:ext>
            </a:extLst>
          </p:cNvPr>
          <p:cNvSpPr>
            <a:spLocks noGrp="1"/>
          </p:cNvSpPr>
          <p:nvPr>
            <p:ph type="title"/>
          </p:nvPr>
        </p:nvSpPr>
        <p:spPr/>
        <p:txBody>
          <a:bodyPr>
            <a:normAutofit/>
          </a:bodyPr>
          <a:lstStyle/>
          <a:p>
            <a:r>
              <a:rPr lang="en-GB" b="1">
                <a:solidFill>
                  <a:srgbClr val="004C82"/>
                </a:solidFill>
              </a:rPr>
              <a:t>Note</a:t>
            </a:r>
            <a:endParaRPr lang="de-DE"/>
          </a:p>
        </p:txBody>
      </p:sp>
      <p:sp>
        <p:nvSpPr>
          <p:cNvPr id="3" name="Foliennummernplatzhalter 2">
            <a:extLst>
              <a:ext uri="{FF2B5EF4-FFF2-40B4-BE49-F238E27FC236}">
                <a16:creationId xmlns:a16="http://schemas.microsoft.com/office/drawing/2014/main" id="{A89703FE-D47F-4E40-B020-207791537958}"/>
              </a:ext>
            </a:extLst>
          </p:cNvPr>
          <p:cNvSpPr>
            <a:spLocks noGrp="1"/>
          </p:cNvSpPr>
          <p:nvPr>
            <p:ph type="sldNum" sz="quarter" idx="17"/>
          </p:nvPr>
        </p:nvSpPr>
        <p:spPr/>
        <p:txBody>
          <a:bodyPr/>
          <a:lstStyle/>
          <a:p>
            <a:fld id="{CF23C0C3-F0EC-4AF0-84C8-08554CFEDD03}" type="slidenum">
              <a:rPr lang="en-GB" smtClean="0"/>
              <a:t>40</a:t>
            </a:fld>
            <a:endParaRPr lang="en-GB"/>
          </a:p>
        </p:txBody>
      </p:sp>
      <p:sp>
        <p:nvSpPr>
          <p:cNvPr id="5" name="Textfeld 4">
            <a:extLst>
              <a:ext uri="{FF2B5EF4-FFF2-40B4-BE49-F238E27FC236}">
                <a16:creationId xmlns:a16="http://schemas.microsoft.com/office/drawing/2014/main" id="{67DA1246-ECFB-4B7E-958C-25515FCDC8C9}"/>
              </a:ext>
            </a:extLst>
          </p:cNvPr>
          <p:cNvSpPr txBox="1"/>
          <p:nvPr/>
        </p:nvSpPr>
        <p:spPr>
          <a:xfrm>
            <a:off x="429938" y="1116544"/>
            <a:ext cx="4376330" cy="3631763"/>
          </a:xfrm>
          <a:prstGeom prst="rect">
            <a:avLst/>
          </a:prstGeom>
          <a:noFill/>
        </p:spPr>
        <p:txBody>
          <a:bodyPr wrap="square" rtlCol="0">
            <a:spAutoFit/>
          </a:bodyPr>
          <a:lstStyle/>
          <a:p>
            <a:pPr algn="l">
              <a:spcAft>
                <a:spcPts val="1200"/>
              </a:spcAft>
            </a:pPr>
            <a:r>
              <a:rPr lang="de-DE" sz="1600" dirty="0">
                <a:latin typeface="Calibri" panose="020F0502020204030204" pitchFamily="34" charset="0"/>
                <a:ea typeface="Calibri" panose="020F0502020204030204" pitchFamily="34" charset="0"/>
                <a:cs typeface="Calibri" panose="020F0502020204030204" pitchFamily="34" charset="0"/>
              </a:rPr>
              <a:t>This </a:t>
            </a:r>
            <a:r>
              <a:rPr lang="de-DE" sz="1600" dirty="0" err="1">
                <a:latin typeface="Calibri" panose="020F0502020204030204" pitchFamily="34" charset="0"/>
                <a:ea typeface="Calibri" panose="020F0502020204030204" pitchFamily="34" charset="0"/>
                <a:cs typeface="Calibri" panose="020F0502020204030204" pitchFamily="34" charset="0"/>
              </a:rPr>
              <a:t>module</a:t>
            </a:r>
            <a:r>
              <a:rPr lang="de-DE" sz="1600" dirty="0">
                <a:latin typeface="Calibri" panose="020F0502020204030204" pitchFamily="34" charset="0"/>
                <a:ea typeface="Calibri" panose="020F0502020204030204" pitchFamily="34" charset="0"/>
                <a:cs typeface="Calibri" panose="020F0502020204030204" pitchFamily="34" charset="0"/>
              </a:rPr>
              <a:t> / </a:t>
            </a:r>
            <a:r>
              <a:rPr lang="de-DE" sz="1600" dirty="0" err="1">
                <a:latin typeface="Calibri" panose="020F0502020204030204" pitchFamily="34" charset="0"/>
                <a:ea typeface="Calibri" panose="020F0502020204030204" pitchFamily="34" charset="0"/>
                <a:cs typeface="Calibri" panose="020F0502020204030204" pitchFamily="34" charset="0"/>
              </a:rPr>
              <a:t>lesson</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is</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based</a:t>
            </a:r>
            <a:r>
              <a:rPr lang="de-DE" sz="1600" dirty="0">
                <a:latin typeface="Calibri" panose="020F0502020204030204" pitchFamily="34" charset="0"/>
                <a:ea typeface="Calibri" panose="020F0502020204030204" pitchFamily="34" charset="0"/>
                <a:cs typeface="Calibri" panose="020F0502020204030204" pitchFamily="34" charset="0"/>
              </a:rPr>
              <a:t> on a </a:t>
            </a:r>
            <a:r>
              <a:rPr lang="de-DE" sz="1600" dirty="0" err="1">
                <a:latin typeface="Calibri" panose="020F0502020204030204" pitchFamily="34" charset="0"/>
                <a:ea typeface="Calibri" panose="020F0502020204030204" pitchFamily="34" charset="0"/>
                <a:cs typeface="Calibri" panose="020F0502020204030204" pitchFamily="34" charset="0"/>
              </a:rPr>
              <a:t>guideline</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developed</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by</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the</a:t>
            </a:r>
            <a:r>
              <a:rPr lang="de-DE" sz="1600" dirty="0">
                <a:latin typeface="Calibri" panose="020F0502020204030204" pitchFamily="34" charset="0"/>
                <a:ea typeface="Calibri" panose="020F0502020204030204" pitchFamily="34" charset="0"/>
                <a:cs typeface="Calibri" panose="020F0502020204030204" pitchFamily="34" charset="0"/>
              </a:rPr>
              <a:t> CGIAR Initiative on Nexus </a:t>
            </a:r>
            <a:r>
              <a:rPr lang="de-DE" sz="1600" dirty="0" err="1">
                <a:latin typeface="Calibri" panose="020F0502020204030204" pitchFamily="34" charset="0"/>
                <a:ea typeface="Calibri" panose="020F0502020204030204" pitchFamily="34" charset="0"/>
                <a:cs typeface="Calibri" panose="020F0502020204030204" pitchFamily="34" charset="0"/>
              </a:rPr>
              <a:t>Gains</a:t>
            </a:r>
            <a:r>
              <a:rPr lang="de-DE" sz="1600" dirty="0">
                <a:latin typeface="Calibri" panose="020F0502020204030204" pitchFamily="34" charset="0"/>
                <a:ea typeface="Calibri" panose="020F0502020204030204" pitchFamily="34" charset="0"/>
                <a:cs typeface="Calibri" panose="020F0502020204030204" pitchFamily="34" charset="0"/>
              </a:rPr>
              <a:t>:</a:t>
            </a:r>
          </a:p>
          <a:p>
            <a:pPr marL="171450" indent="-171450" algn="l">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Calibri" panose="020F0502020204030204" pitchFamily="34" charset="0"/>
              </a:rPr>
              <a:t>Jalonen, R., Zaremba, H., </a:t>
            </a:r>
            <a:r>
              <a:rPr lang="de-DE" sz="1600" dirty="0" err="1">
                <a:latin typeface="Calibri" panose="020F0502020204030204" pitchFamily="34" charset="0"/>
                <a:ea typeface="Calibri" panose="020F0502020204030204" pitchFamily="34" charset="0"/>
                <a:cs typeface="Calibri" panose="020F0502020204030204" pitchFamily="34" charset="0"/>
              </a:rPr>
              <a:t>Petesch</a:t>
            </a:r>
            <a:r>
              <a:rPr lang="de-DE" sz="1600" dirty="0">
                <a:latin typeface="Calibri" panose="020F0502020204030204" pitchFamily="34" charset="0"/>
                <a:ea typeface="Calibri" panose="020F0502020204030204" pitchFamily="34" charset="0"/>
                <a:cs typeface="Calibri" panose="020F0502020204030204" pitchFamily="34" charset="0"/>
              </a:rPr>
              <a:t>, P., Elias, M., Estrada-Carmona, N., </a:t>
            </a:r>
            <a:r>
              <a:rPr lang="de-DE" sz="1600" dirty="0" err="1">
                <a:latin typeface="Calibri" panose="020F0502020204030204" pitchFamily="34" charset="0"/>
                <a:ea typeface="Calibri" panose="020F0502020204030204" pitchFamily="34" charset="0"/>
                <a:cs typeface="Calibri" panose="020F0502020204030204" pitchFamily="34" charset="0"/>
              </a:rPr>
              <a:t>Tsvuura</a:t>
            </a:r>
            <a:r>
              <a:rPr lang="de-DE" sz="1600" dirty="0">
                <a:latin typeface="Calibri" panose="020F0502020204030204" pitchFamily="34" charset="0"/>
                <a:ea typeface="Calibri" panose="020F0502020204030204" pitchFamily="34" charset="0"/>
                <a:cs typeface="Calibri" panose="020F0502020204030204" pitchFamily="34" charset="0"/>
              </a:rPr>
              <a:t>, S., Koirala, S. 2022. Gender </a:t>
            </a:r>
            <a:r>
              <a:rPr lang="de-DE" sz="1600" dirty="0" err="1">
                <a:latin typeface="Calibri" panose="020F0502020204030204" pitchFamily="34" charset="0"/>
                <a:ea typeface="Calibri" panose="020F0502020204030204" pitchFamily="34" charset="0"/>
                <a:cs typeface="Calibri" panose="020F0502020204030204" pitchFamily="34" charset="0"/>
              </a:rPr>
              <a:t>equity</a:t>
            </a:r>
            <a:r>
              <a:rPr lang="de-DE" sz="1600" dirty="0">
                <a:latin typeface="Calibri" panose="020F0502020204030204" pitchFamily="34" charset="0"/>
                <a:ea typeface="Calibri" panose="020F0502020204030204" pitchFamily="34" charset="0"/>
                <a:cs typeface="Calibri" panose="020F0502020204030204" pitchFamily="34" charset="0"/>
              </a:rPr>
              <a:t> and social </a:t>
            </a:r>
            <a:r>
              <a:rPr lang="de-DE" sz="1600" dirty="0" err="1">
                <a:latin typeface="Calibri" panose="020F0502020204030204" pitchFamily="34" charset="0"/>
                <a:ea typeface="Calibri" panose="020F0502020204030204" pitchFamily="34" charset="0"/>
                <a:cs typeface="Calibri" panose="020F0502020204030204" pitchFamily="34" charset="0"/>
              </a:rPr>
              <a:t>inclusion</a:t>
            </a:r>
            <a:r>
              <a:rPr lang="de-DE" sz="1600" dirty="0">
                <a:latin typeface="Calibri" panose="020F0502020204030204" pitchFamily="34" charset="0"/>
                <a:ea typeface="Calibri" panose="020F0502020204030204" pitchFamily="34" charset="0"/>
                <a:cs typeface="Calibri" panose="020F0502020204030204" pitchFamily="34" charset="0"/>
              </a:rPr>
              <a:t> in </a:t>
            </a:r>
            <a:r>
              <a:rPr lang="de-DE" sz="1600" dirty="0" err="1">
                <a:latin typeface="Calibri" panose="020F0502020204030204" pitchFamily="34" charset="0"/>
                <a:ea typeface="Calibri" panose="020F0502020204030204" pitchFamily="34" charset="0"/>
                <a:cs typeface="Calibri" panose="020F0502020204030204" pitchFamily="34" charset="0"/>
              </a:rPr>
              <a:t>the</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water</a:t>
            </a:r>
            <a:r>
              <a:rPr lang="de-DE" sz="1600" dirty="0">
                <a:latin typeface="Calibri" panose="020F0502020204030204" pitchFamily="34" charset="0"/>
                <a:ea typeface="Calibri" panose="020F0502020204030204" pitchFamily="34" charset="0"/>
                <a:cs typeface="Calibri" panose="020F0502020204030204" pitchFamily="34" charset="0"/>
              </a:rPr>
              <a:t>-</a:t>
            </a:r>
            <a:r>
              <a:rPr lang="de-DE" sz="1600" dirty="0" err="1">
                <a:latin typeface="Calibri" panose="020F0502020204030204" pitchFamily="34" charset="0"/>
                <a:ea typeface="Calibri" panose="020F0502020204030204" pitchFamily="34" charset="0"/>
                <a:cs typeface="Calibri" panose="020F0502020204030204" pitchFamily="34" charset="0"/>
              </a:rPr>
              <a:t>energy</a:t>
            </a:r>
            <a:r>
              <a:rPr lang="de-DE" sz="1600" dirty="0">
                <a:latin typeface="Calibri" panose="020F0502020204030204" pitchFamily="34" charset="0"/>
                <a:ea typeface="Calibri" panose="020F0502020204030204" pitchFamily="34" charset="0"/>
                <a:cs typeface="Calibri" panose="020F0502020204030204" pitchFamily="34" charset="0"/>
              </a:rPr>
              <a:t>-food-</a:t>
            </a:r>
            <a:r>
              <a:rPr lang="de-DE" sz="1600" dirty="0" err="1">
                <a:latin typeface="Calibri" panose="020F0502020204030204" pitchFamily="34" charset="0"/>
                <a:ea typeface="Calibri" panose="020F0502020204030204" pitchFamily="34" charset="0"/>
                <a:cs typeface="Calibri" panose="020F0502020204030204" pitchFamily="34" charset="0"/>
              </a:rPr>
              <a:t>ecosystems</a:t>
            </a:r>
            <a:r>
              <a:rPr lang="de-DE" sz="1600" dirty="0">
                <a:latin typeface="Calibri" panose="020F0502020204030204" pitchFamily="34" charset="0"/>
                <a:ea typeface="Calibri" panose="020F0502020204030204" pitchFamily="34" charset="0"/>
                <a:cs typeface="Calibri" panose="020F0502020204030204" pitchFamily="34" charset="0"/>
              </a:rPr>
              <a:t> (WEFE) </a:t>
            </a:r>
            <a:r>
              <a:rPr lang="de-DE" sz="1600" dirty="0" err="1">
                <a:latin typeface="Calibri" panose="020F0502020204030204" pitchFamily="34" charset="0"/>
                <a:ea typeface="Calibri" panose="020F0502020204030204" pitchFamily="34" charset="0"/>
                <a:cs typeface="Calibri" panose="020F0502020204030204" pitchFamily="34" charset="0"/>
              </a:rPr>
              <a:t>nexus</a:t>
            </a:r>
            <a:r>
              <a:rPr lang="de-DE" sz="1600" dirty="0">
                <a:latin typeface="Calibri" panose="020F0502020204030204" pitchFamily="34" charset="0"/>
                <a:ea typeface="Calibri" panose="020F0502020204030204" pitchFamily="34" charset="0"/>
                <a:cs typeface="Calibri" panose="020F0502020204030204" pitchFamily="34" charset="0"/>
              </a:rPr>
              <a:t>: Frameworks and </a:t>
            </a:r>
            <a:r>
              <a:rPr lang="de-DE" sz="1600" dirty="0" err="1">
                <a:latin typeface="Calibri" panose="020F0502020204030204" pitchFamily="34" charset="0"/>
                <a:ea typeface="Calibri" panose="020F0502020204030204" pitchFamily="34" charset="0"/>
                <a:cs typeface="Calibri" panose="020F0502020204030204" pitchFamily="34" charset="0"/>
              </a:rPr>
              <a:t>tools</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for</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moving</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from</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resource-centric</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to</a:t>
            </a:r>
            <a:r>
              <a:rPr lang="de-DE" sz="1600" dirty="0">
                <a:latin typeface="Calibri" panose="020F0502020204030204" pitchFamily="34" charset="0"/>
                <a:ea typeface="Calibri" panose="020F0502020204030204" pitchFamily="34" charset="0"/>
                <a:cs typeface="Calibri" panose="020F0502020204030204" pitchFamily="34" charset="0"/>
              </a:rPr>
              <a:t> people-</a:t>
            </a:r>
            <a:r>
              <a:rPr lang="de-DE" sz="1600" dirty="0" err="1">
                <a:latin typeface="Calibri" panose="020F0502020204030204" pitchFamily="34" charset="0"/>
                <a:ea typeface="Calibri" panose="020F0502020204030204" pitchFamily="34" charset="0"/>
                <a:cs typeface="Calibri" panose="020F0502020204030204" pitchFamily="34" charset="0"/>
              </a:rPr>
              <a:t>centric</a:t>
            </a:r>
            <a:r>
              <a:rPr lang="de-DE" sz="1600" dirty="0">
                <a:latin typeface="Calibri" panose="020F0502020204030204" pitchFamily="34" charset="0"/>
                <a:ea typeface="Calibri" panose="020F0502020204030204" pitchFamily="34" charset="0"/>
                <a:cs typeface="Calibri" panose="020F0502020204030204" pitchFamily="34" charset="0"/>
              </a:rPr>
              <a:t> WEFE </a:t>
            </a:r>
            <a:r>
              <a:rPr lang="de-DE" sz="1600" dirty="0" err="1">
                <a:latin typeface="Calibri" panose="020F0502020204030204" pitchFamily="34" charset="0"/>
                <a:ea typeface="Calibri" panose="020F0502020204030204" pitchFamily="34" charset="0"/>
                <a:cs typeface="Calibri" panose="020F0502020204030204" pitchFamily="34" charset="0"/>
              </a:rPr>
              <a:t>nexus</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err="1">
                <a:latin typeface="Calibri" panose="020F0502020204030204" pitchFamily="34" charset="0"/>
                <a:ea typeface="Calibri" panose="020F0502020204030204" pitchFamily="34" charset="0"/>
                <a:cs typeface="Calibri" panose="020F0502020204030204" pitchFamily="34" charset="0"/>
              </a:rPr>
              <a:t>approaches</a:t>
            </a:r>
            <a:r>
              <a:rPr lang="de-DE" sz="1600" dirty="0">
                <a:latin typeface="Calibri" panose="020F0502020204030204" pitchFamily="34" charset="0"/>
                <a:ea typeface="Calibri" panose="020F0502020204030204" pitchFamily="34" charset="0"/>
                <a:cs typeface="Calibri" panose="020F0502020204030204" pitchFamily="34" charset="0"/>
              </a:rPr>
              <a:t>. Alliance of Bioversity International and International Center for Tropical Agriculture (CIAT), Rome, Italy. Available at: </a:t>
            </a:r>
            <a:r>
              <a:rPr lang="de-DE" sz="1600" dirty="0">
                <a:latin typeface="Calibri" panose="020F0502020204030204" pitchFamily="34" charset="0"/>
                <a:ea typeface="Calibri" panose="020F0502020204030204" pitchFamily="34" charset="0"/>
                <a:cs typeface="Calibri" panose="020F0502020204030204" pitchFamily="34" charset="0"/>
                <a:hlinkClick r:id="rId3"/>
              </a:rPr>
              <a:t>https://hdl.handle.net/10568/127383</a:t>
            </a:r>
            <a:r>
              <a:rPr lang="de-DE" sz="1600" dirty="0">
                <a:latin typeface="Calibri" panose="020F0502020204030204" pitchFamily="34" charset="0"/>
                <a:ea typeface="Calibri" panose="020F0502020204030204" pitchFamily="34" charset="0"/>
                <a:cs typeface="Calibri" panose="020F0502020204030204" pitchFamily="34" charset="0"/>
              </a:rPr>
              <a:t> </a:t>
            </a:r>
          </a:p>
          <a:p>
            <a:pPr marL="171450" indent="-171450" algn="l">
              <a:buFont typeface="Wingdings" panose="05000000000000000000" pitchFamily="2" charset="2"/>
              <a:buChar char="§"/>
            </a:pPr>
            <a:endParaRPr lang="de-DE" sz="1600"/>
          </a:p>
          <a:p>
            <a:pPr algn="l"/>
            <a:endParaRPr lang="de-DE" sz="1200"/>
          </a:p>
        </p:txBody>
      </p:sp>
      <p:grpSp>
        <p:nvGrpSpPr>
          <p:cNvPr id="9" name="Group 8">
            <a:extLst>
              <a:ext uri="{FF2B5EF4-FFF2-40B4-BE49-F238E27FC236}">
                <a16:creationId xmlns:a16="http://schemas.microsoft.com/office/drawing/2014/main" id="{E70CB5CC-5A1F-03D3-49AB-A6B4F4FEBE17}"/>
              </a:ext>
            </a:extLst>
          </p:cNvPr>
          <p:cNvGrpSpPr/>
          <p:nvPr/>
        </p:nvGrpSpPr>
        <p:grpSpPr>
          <a:xfrm>
            <a:off x="5294000" y="1116544"/>
            <a:ext cx="3327056" cy="3387443"/>
            <a:chOff x="5222743" y="1116544"/>
            <a:chExt cx="3361676" cy="3387443"/>
          </a:xfrm>
        </p:grpSpPr>
        <p:pic>
          <p:nvPicPr>
            <p:cNvPr id="8" name="Picture 7">
              <a:extLst>
                <a:ext uri="{FF2B5EF4-FFF2-40B4-BE49-F238E27FC236}">
                  <a16:creationId xmlns:a16="http://schemas.microsoft.com/office/drawing/2014/main" id="{65748428-DCB4-73A8-6475-A6036D60B37F}"/>
                </a:ext>
              </a:extLst>
            </p:cNvPr>
            <p:cNvPicPr>
              <a:picLocks noChangeAspect="1"/>
            </p:cNvPicPr>
            <p:nvPr/>
          </p:nvPicPr>
          <p:blipFill>
            <a:blip r:embed="rId4"/>
            <a:stretch>
              <a:fillRect/>
            </a:stretch>
          </p:blipFill>
          <p:spPr>
            <a:xfrm>
              <a:off x="6512329" y="1579222"/>
              <a:ext cx="2072090" cy="2924765"/>
            </a:xfrm>
            <a:prstGeom prst="rect">
              <a:avLst/>
            </a:prstGeom>
            <a:ln>
              <a:solidFill>
                <a:schemeClr val="bg2"/>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96D8EBA-E86C-B549-633C-03956D0B4B29}"/>
                </a:ext>
              </a:extLst>
            </p:cNvPr>
            <p:cNvPicPr>
              <a:picLocks noChangeAspect="1"/>
            </p:cNvPicPr>
            <p:nvPr/>
          </p:nvPicPr>
          <p:blipFill>
            <a:blip r:embed="rId5"/>
            <a:stretch>
              <a:fillRect/>
            </a:stretch>
          </p:blipFill>
          <p:spPr>
            <a:xfrm>
              <a:off x="5222743" y="1116544"/>
              <a:ext cx="2159443" cy="3064398"/>
            </a:xfrm>
            <a:prstGeom prst="rect">
              <a:avLst/>
            </a:prstGeom>
            <a:ln>
              <a:solidFill>
                <a:schemeClr val="bg2"/>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9223772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9E0183BB-7B59-4D05-B22A-116AD68E9E2B}"/>
              </a:ext>
            </a:extLst>
          </p:cNvPr>
          <p:cNvSpPr/>
          <p:nvPr/>
        </p:nvSpPr>
        <p:spPr>
          <a:xfrm>
            <a:off x="846633" y="957543"/>
            <a:ext cx="867868" cy="77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endParaRPr lang="en-GB" err="1">
              <a:solidFill>
                <a:prstClr val="black"/>
              </a:solidFill>
              <a:latin typeface="Arial"/>
            </a:endParaRPr>
          </a:p>
        </p:txBody>
      </p:sp>
      <p:sp>
        <p:nvSpPr>
          <p:cNvPr id="3" name="Rectangle 2">
            <a:hlinkClick r:id="rId3"/>
            <a:extLst>
              <a:ext uri="{FF2B5EF4-FFF2-40B4-BE49-F238E27FC236}">
                <a16:creationId xmlns:a16="http://schemas.microsoft.com/office/drawing/2014/main" id="{0AC3AD2C-3AB5-42A7-8DC9-D843FAD9A2DD}"/>
              </a:ext>
            </a:extLst>
          </p:cNvPr>
          <p:cNvSpPr/>
          <p:nvPr/>
        </p:nvSpPr>
        <p:spPr>
          <a:xfrm>
            <a:off x="846632" y="2008264"/>
            <a:ext cx="2821602" cy="8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endParaRPr lang="en-GB" err="1">
              <a:solidFill>
                <a:prstClr val="black"/>
              </a:solidFill>
              <a:latin typeface="Arial"/>
            </a:endParaRPr>
          </a:p>
        </p:txBody>
      </p:sp>
      <p:sp>
        <p:nvSpPr>
          <p:cNvPr id="4" name="Rectangle 3">
            <a:hlinkClick r:id="rId4"/>
            <a:extLst>
              <a:ext uri="{FF2B5EF4-FFF2-40B4-BE49-F238E27FC236}">
                <a16:creationId xmlns:a16="http://schemas.microsoft.com/office/drawing/2014/main" id="{C4A0583C-C0A4-407E-9D25-D2665D543815}"/>
              </a:ext>
            </a:extLst>
          </p:cNvPr>
          <p:cNvSpPr/>
          <p:nvPr/>
        </p:nvSpPr>
        <p:spPr>
          <a:xfrm>
            <a:off x="846633" y="3249104"/>
            <a:ext cx="3576512" cy="69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endParaRPr lang="en-GB" err="1">
              <a:solidFill>
                <a:prstClr val="black"/>
              </a:solidFill>
              <a:latin typeface="Arial"/>
            </a:endParaRPr>
          </a:p>
        </p:txBody>
      </p:sp>
      <p:sp>
        <p:nvSpPr>
          <p:cNvPr id="9" name="Rectangle 8">
            <a:extLst>
              <a:ext uri="{FF2B5EF4-FFF2-40B4-BE49-F238E27FC236}">
                <a16:creationId xmlns:a16="http://schemas.microsoft.com/office/drawing/2014/main" id="{B246CE1B-4124-462E-971F-4EEF724C4B8A}"/>
              </a:ext>
            </a:extLst>
          </p:cNvPr>
          <p:cNvSpPr/>
          <p:nvPr/>
        </p:nvSpPr>
        <p:spPr>
          <a:xfrm>
            <a:off x="579120" y="1894396"/>
            <a:ext cx="1135380" cy="105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prstClr val="white"/>
              </a:solidFill>
              <a:latin typeface="Aria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586FF9A-2925-4168-A9C4-15018E6CF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88" y="2181083"/>
            <a:ext cx="505721" cy="516889"/>
          </a:xfrm>
          <a:prstGeom prst="rect">
            <a:avLst/>
          </a:prstGeom>
        </p:spPr>
      </p:pic>
    </p:spTree>
    <p:extLst>
      <p:ext uri="{BB962C8B-B14F-4D97-AF65-F5344CB8AC3E}">
        <p14:creationId xmlns:p14="http://schemas.microsoft.com/office/powerpoint/2010/main" val="15580683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logo with text&#10;&#10;Description automatically generated">
            <a:extLst>
              <a:ext uri="{FF2B5EF4-FFF2-40B4-BE49-F238E27FC236}">
                <a16:creationId xmlns:a16="http://schemas.microsoft.com/office/drawing/2014/main" id="{65202860-ED19-4F74-3641-2E1BAAF4C328}"/>
              </a:ext>
            </a:extLst>
          </p:cNvPr>
          <p:cNvPicPr>
            <a:picLocks noChangeAspect="1"/>
          </p:cNvPicPr>
          <p:nvPr/>
        </p:nvPicPr>
        <p:blipFill>
          <a:blip r:embed="rId3"/>
          <a:stretch>
            <a:fillRect/>
          </a:stretch>
        </p:blipFill>
        <p:spPr>
          <a:xfrm>
            <a:off x="2217891" y="4376514"/>
            <a:ext cx="1473021" cy="540000"/>
          </a:xfrm>
          <a:prstGeom prst="rect">
            <a:avLst/>
          </a:prstGeom>
        </p:spPr>
      </p:pic>
      <p:pic>
        <p:nvPicPr>
          <p:cNvPr id="4" name="Picture 3" descr="A blue and black logo&#10;&#10;Description automatically generated">
            <a:extLst>
              <a:ext uri="{FF2B5EF4-FFF2-40B4-BE49-F238E27FC236}">
                <a16:creationId xmlns:a16="http://schemas.microsoft.com/office/drawing/2014/main" id="{703D333F-F38E-F9D1-0FF4-268F51B7EE94}"/>
              </a:ext>
            </a:extLst>
          </p:cNvPr>
          <p:cNvPicPr>
            <a:picLocks noChangeAspect="1"/>
          </p:cNvPicPr>
          <p:nvPr/>
        </p:nvPicPr>
        <p:blipFill>
          <a:blip r:embed="rId4"/>
          <a:stretch>
            <a:fillRect/>
          </a:stretch>
        </p:blipFill>
        <p:spPr>
          <a:xfrm>
            <a:off x="5530058" y="4376514"/>
            <a:ext cx="1089493" cy="571727"/>
          </a:xfrm>
          <a:prstGeom prst="rect">
            <a:avLst/>
          </a:prstGeom>
        </p:spPr>
      </p:pic>
      <p:sp>
        <p:nvSpPr>
          <p:cNvPr id="3" name="Text Placeholder 2">
            <a:extLst>
              <a:ext uri="{FF2B5EF4-FFF2-40B4-BE49-F238E27FC236}">
                <a16:creationId xmlns:a16="http://schemas.microsoft.com/office/drawing/2014/main" id="{C2797593-F46B-4E3D-8D8F-9412EC3CD6D1}"/>
              </a:ext>
            </a:extLst>
          </p:cNvPr>
          <p:cNvSpPr>
            <a:spLocks noGrp="1"/>
          </p:cNvSpPr>
          <p:nvPr>
            <p:ph type="body" sz="quarter" idx="10"/>
          </p:nvPr>
        </p:nvSpPr>
        <p:spPr>
          <a:xfrm>
            <a:off x="613636" y="2672210"/>
            <a:ext cx="3063875" cy="1493324"/>
          </a:xfrm>
        </p:spPr>
        <p:txBody>
          <a:bodyPr>
            <a:normAutofit fontScale="70000" lnSpcReduction="20000"/>
          </a:bodyPr>
          <a:lstStyle/>
          <a:p>
            <a:pPr lvl="0"/>
            <a:r>
              <a:rPr lang="en-US" b="1" noProof="0">
                <a:solidFill>
                  <a:srgbClr val="004C82"/>
                </a:solidFill>
              </a:rPr>
              <a:t>Global Nexus Secretariat</a:t>
            </a:r>
          </a:p>
          <a:p>
            <a:pPr lvl="0"/>
            <a:r>
              <a:rPr lang="en-US" noProof="0"/>
              <a:t>c/o Deutsche Gesellschaft für </a:t>
            </a:r>
            <a:r>
              <a:rPr lang="en-US" noProof="0" err="1"/>
              <a:t>Internationale</a:t>
            </a:r>
            <a:r>
              <a:rPr lang="en-US" noProof="0"/>
              <a:t> </a:t>
            </a:r>
            <a:r>
              <a:rPr lang="en-US" noProof="0" err="1"/>
              <a:t>Zusammenarbeit</a:t>
            </a:r>
            <a:r>
              <a:rPr lang="en-US" noProof="0"/>
              <a:t> (GIZ) GmbH</a:t>
            </a:r>
          </a:p>
          <a:p>
            <a:pPr lvl="0"/>
            <a:r>
              <a:rPr lang="en-US" noProof="0"/>
              <a:t>Dag-Hammarskjöld-</a:t>
            </a:r>
            <a:r>
              <a:rPr lang="en-US" noProof="0" err="1"/>
              <a:t>Weg</a:t>
            </a:r>
            <a:r>
              <a:rPr lang="en-US" noProof="0"/>
              <a:t> 1-5</a:t>
            </a:r>
          </a:p>
          <a:p>
            <a:pPr lvl="0"/>
            <a:r>
              <a:rPr lang="en-US" noProof="0"/>
              <a:t>65760 Eschborn</a:t>
            </a:r>
          </a:p>
          <a:p>
            <a:pPr lvl="0"/>
            <a:r>
              <a:rPr lang="en-US" noProof="0"/>
              <a:t>Germany</a:t>
            </a:r>
          </a:p>
          <a:p>
            <a:endParaRPr lang="en-GB"/>
          </a:p>
        </p:txBody>
      </p:sp>
      <p:sp>
        <p:nvSpPr>
          <p:cNvPr id="7" name="Text Placeholder 6">
            <a:extLst>
              <a:ext uri="{FF2B5EF4-FFF2-40B4-BE49-F238E27FC236}">
                <a16:creationId xmlns:a16="http://schemas.microsoft.com/office/drawing/2014/main" id="{B9A958DA-465E-4130-8DB6-3136925981B6}"/>
              </a:ext>
            </a:extLst>
          </p:cNvPr>
          <p:cNvSpPr>
            <a:spLocks noGrp="1"/>
          </p:cNvSpPr>
          <p:nvPr>
            <p:ph type="body" sz="quarter" idx="11"/>
          </p:nvPr>
        </p:nvSpPr>
        <p:spPr>
          <a:xfrm>
            <a:off x="3960591" y="2810933"/>
            <a:ext cx="2908300" cy="1219200"/>
          </a:xfrm>
        </p:spPr>
        <p:txBody>
          <a:bodyPr>
            <a:normAutofit fontScale="70000" lnSpcReduction="20000"/>
          </a:bodyPr>
          <a:lstStyle/>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+49 6196 79-7222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nexus@giz.de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www.water-energy-food.org</a:t>
            </a:r>
          </a:p>
          <a:p>
            <a:endParaRPr lang="en-GB"/>
          </a:p>
        </p:txBody>
      </p:sp>
      <p:pic>
        <p:nvPicPr>
          <p:cNvPr id="9" name="Picture 8">
            <a:extLst>
              <a:ext uri="{FF2B5EF4-FFF2-40B4-BE49-F238E27FC236}">
                <a16:creationId xmlns:a16="http://schemas.microsoft.com/office/drawing/2014/main" id="{E2C49C94-D2BA-2CD4-1ED1-349E95B2EFA3}"/>
              </a:ext>
            </a:extLst>
          </p:cNvPr>
          <p:cNvPicPr>
            <a:picLocks noChangeAspect="1"/>
          </p:cNvPicPr>
          <p:nvPr/>
        </p:nvPicPr>
        <p:blipFill rotWithShape="1">
          <a:blip r:embed="rId5"/>
          <a:srcRect l="15380" t="2495" r="13417" b="21425"/>
          <a:stretch/>
        </p:blipFill>
        <p:spPr>
          <a:xfrm>
            <a:off x="3984441" y="4379531"/>
            <a:ext cx="1061534" cy="540000"/>
          </a:xfrm>
          <a:prstGeom prst="rect">
            <a:avLst/>
          </a:prstGeom>
        </p:spPr>
      </p:pic>
    </p:spTree>
    <p:extLst>
      <p:ext uri="{BB962C8B-B14F-4D97-AF65-F5344CB8AC3E}">
        <p14:creationId xmlns:p14="http://schemas.microsoft.com/office/powerpoint/2010/main" val="32725346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EFFD4DBB-6ACB-4745-96BF-D94066D2506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p:blipFill>
        <p:spPr>
          <a:xfrm>
            <a:off x="4533928" y="2879632"/>
            <a:ext cx="2710511" cy="1867241"/>
          </a:xfrm>
        </p:spPr>
      </p:pic>
      <p:pic>
        <p:nvPicPr>
          <p:cNvPr id="12" name="Picture Placeholder 11">
            <a:extLst>
              <a:ext uri="{FF2B5EF4-FFF2-40B4-BE49-F238E27FC236}">
                <a16:creationId xmlns:a16="http://schemas.microsoft.com/office/drawing/2014/main" id="{8CB29EAA-E263-4F45-A094-0FF14AF85B7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a:stretch/>
        </p:blipFill>
        <p:spPr>
          <a:xfrm>
            <a:off x="6508594" y="1508770"/>
            <a:ext cx="2036757" cy="2733850"/>
          </a:xfrm>
        </p:spPr>
      </p:pic>
      <p:pic>
        <p:nvPicPr>
          <p:cNvPr id="8" name="Picture Placeholder 7">
            <a:extLst>
              <a:ext uri="{FF2B5EF4-FFF2-40B4-BE49-F238E27FC236}">
                <a16:creationId xmlns:a16="http://schemas.microsoft.com/office/drawing/2014/main" id="{9F950C97-2808-4628-8D4E-FCF283ABBD52}"/>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a:stretch/>
        </p:blipFill>
        <p:spPr>
          <a:xfrm>
            <a:off x="4766328" y="769140"/>
            <a:ext cx="2348210" cy="2342220"/>
          </a:xfrm>
        </p:spPr>
      </p:pic>
      <p:sp>
        <p:nvSpPr>
          <p:cNvPr id="9" name="Text Placeholder 8">
            <a:extLst>
              <a:ext uri="{FF2B5EF4-FFF2-40B4-BE49-F238E27FC236}">
                <a16:creationId xmlns:a16="http://schemas.microsoft.com/office/drawing/2014/main" id="{512D7BC0-2141-44F8-83A0-E757507C6BE7}"/>
              </a:ext>
            </a:extLst>
          </p:cNvPr>
          <p:cNvSpPr>
            <a:spLocks noGrp="1"/>
          </p:cNvSpPr>
          <p:nvPr>
            <p:ph type="body" sz="quarter" idx="10"/>
          </p:nvPr>
        </p:nvSpPr>
        <p:spPr>
          <a:xfrm>
            <a:off x="268472" y="2578218"/>
            <a:ext cx="4341160" cy="832349"/>
          </a:xfrm>
        </p:spPr>
        <p:txBody>
          <a:bodyPr/>
          <a:lstStyle/>
          <a:p>
            <a:pPr marL="342900" indent="-342900" algn="l">
              <a:lnSpc>
                <a:spcPct val="100000"/>
              </a:lnSpc>
              <a:buFont typeface="Wingdings" panose="05000000000000000000" pitchFamily="2" charset="2"/>
              <a:buChar char="§"/>
            </a:pPr>
            <a:r>
              <a:rPr lang="en-GB" sz="2000">
                <a:solidFill>
                  <a:srgbClr val="004C82"/>
                </a:solidFill>
              </a:rPr>
              <a:t>Learning objectives</a:t>
            </a:r>
          </a:p>
          <a:p>
            <a:pPr marL="342900" indent="-342900" algn="l">
              <a:lnSpc>
                <a:spcPct val="100000"/>
              </a:lnSpc>
              <a:buFont typeface="Wingdings" panose="05000000000000000000" pitchFamily="2" charset="2"/>
              <a:buChar char="§"/>
            </a:pPr>
            <a:r>
              <a:rPr lang="en-GB" sz="2000">
                <a:solidFill>
                  <a:srgbClr val="004C82"/>
                </a:solidFill>
              </a:rPr>
              <a:t>Key terms</a:t>
            </a:r>
          </a:p>
          <a:p>
            <a:endParaRPr lang="en-GB"/>
          </a:p>
        </p:txBody>
      </p:sp>
      <p:sp>
        <p:nvSpPr>
          <p:cNvPr id="6" name="Title 5">
            <a:extLst>
              <a:ext uri="{FF2B5EF4-FFF2-40B4-BE49-F238E27FC236}">
                <a16:creationId xmlns:a16="http://schemas.microsoft.com/office/drawing/2014/main" id="{810F127B-C54C-4098-B6DB-FA3676DF4F28}"/>
              </a:ext>
            </a:extLst>
          </p:cNvPr>
          <p:cNvSpPr>
            <a:spLocks noGrp="1"/>
          </p:cNvSpPr>
          <p:nvPr>
            <p:ph type="title"/>
          </p:nvPr>
        </p:nvSpPr>
        <p:spPr>
          <a:xfrm>
            <a:off x="268472" y="2167336"/>
            <a:ext cx="4750457" cy="410882"/>
          </a:xfrm>
        </p:spPr>
        <p:txBody>
          <a:bodyPr/>
          <a:lstStyle/>
          <a:p>
            <a:r>
              <a:rPr lang="en-GB" sz="2300"/>
              <a:t>1: Introduction</a:t>
            </a:r>
          </a:p>
        </p:txBody>
      </p:sp>
    </p:spTree>
    <p:extLst>
      <p:ext uri="{BB962C8B-B14F-4D97-AF65-F5344CB8AC3E}">
        <p14:creationId xmlns:p14="http://schemas.microsoft.com/office/powerpoint/2010/main" val="8760374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en-GB" sz="2300"/>
              <a:t>Learning objectives </a:t>
            </a:r>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6</a:t>
            </a:fld>
            <a:endParaRPr lang="en-GB"/>
          </a:p>
        </p:txBody>
      </p:sp>
      <p:grpSp>
        <p:nvGrpSpPr>
          <p:cNvPr id="10" name="Group 9">
            <a:extLst>
              <a:ext uri="{FF2B5EF4-FFF2-40B4-BE49-F238E27FC236}">
                <a16:creationId xmlns:a16="http://schemas.microsoft.com/office/drawing/2014/main" id="{D2D8ADF7-86DF-411D-8371-C58899888780}"/>
              </a:ext>
            </a:extLst>
          </p:cNvPr>
          <p:cNvGrpSpPr/>
          <p:nvPr/>
        </p:nvGrpSpPr>
        <p:grpSpPr>
          <a:xfrm>
            <a:off x="3097570" y="2486827"/>
            <a:ext cx="3133887" cy="2115958"/>
            <a:chOff x="3057813" y="1635407"/>
            <a:chExt cx="3133887" cy="2115958"/>
          </a:xfrm>
        </p:grpSpPr>
        <p:pic>
          <p:nvPicPr>
            <p:cNvPr id="8" name="Picture 7" descr="Icon, circle&#10;&#10;Description automatically generated">
              <a:extLst>
                <a:ext uri="{FF2B5EF4-FFF2-40B4-BE49-F238E27FC236}">
                  <a16:creationId xmlns:a16="http://schemas.microsoft.com/office/drawing/2014/main" id="{B011CC7E-BBF5-4090-BBC9-299041223E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3" name="TextBox 12">
              <a:extLst>
                <a:ext uri="{FF2B5EF4-FFF2-40B4-BE49-F238E27FC236}">
                  <a16:creationId xmlns:a16="http://schemas.microsoft.com/office/drawing/2014/main" id="{5502E26A-7C37-447D-9241-A6BD5FAE062B}"/>
                </a:ext>
              </a:extLst>
            </p:cNvPr>
            <p:cNvSpPr txBox="1"/>
            <p:nvPr/>
          </p:nvSpPr>
          <p:spPr>
            <a:xfrm>
              <a:off x="3692022" y="2183327"/>
              <a:ext cx="1867173" cy="954107"/>
            </a:xfrm>
            <a:prstGeom prst="rect">
              <a:avLst/>
            </a:prstGeom>
            <a:noFill/>
          </p:spPr>
          <p:txBody>
            <a:bodyPr wrap="square" rtlCol="0">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Describe common GESI challenges and issues that WEFE projects face</a:t>
              </a:r>
            </a:p>
          </p:txBody>
        </p:sp>
      </p:grpSp>
      <p:grpSp>
        <p:nvGrpSpPr>
          <p:cNvPr id="9" name="Group 8">
            <a:extLst>
              <a:ext uri="{FF2B5EF4-FFF2-40B4-BE49-F238E27FC236}">
                <a16:creationId xmlns:a16="http://schemas.microsoft.com/office/drawing/2014/main" id="{03507833-0614-4292-A11E-071AE0EC97E5}"/>
              </a:ext>
            </a:extLst>
          </p:cNvPr>
          <p:cNvGrpSpPr/>
          <p:nvPr/>
        </p:nvGrpSpPr>
        <p:grpSpPr>
          <a:xfrm>
            <a:off x="6300873" y="2593695"/>
            <a:ext cx="2738381" cy="1932436"/>
            <a:chOff x="6302815" y="2549771"/>
            <a:chExt cx="2738381" cy="1932436"/>
          </a:xfrm>
        </p:grpSpPr>
        <p:pic>
          <p:nvPicPr>
            <p:cNvPr id="15" name="Picture 14" descr="A picture containing icon&#10;&#10;Description automatically generated">
              <a:extLst>
                <a:ext uri="{FF2B5EF4-FFF2-40B4-BE49-F238E27FC236}">
                  <a16:creationId xmlns:a16="http://schemas.microsoft.com/office/drawing/2014/main" id="{7044CB7F-4EEB-4320-8CD2-C75D5526667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406236">
              <a:off x="6302815" y="2549771"/>
              <a:ext cx="2738381" cy="1932436"/>
            </a:xfrm>
            <a:prstGeom prst="rect">
              <a:avLst/>
            </a:prstGeom>
          </p:spPr>
        </p:pic>
        <p:sp>
          <p:nvSpPr>
            <p:cNvPr id="16" name="TextBox 15">
              <a:extLst>
                <a:ext uri="{FF2B5EF4-FFF2-40B4-BE49-F238E27FC236}">
                  <a16:creationId xmlns:a16="http://schemas.microsoft.com/office/drawing/2014/main" id="{AA260166-645C-43E6-A912-AF64984057A2}"/>
                </a:ext>
              </a:extLst>
            </p:cNvPr>
            <p:cNvSpPr txBox="1"/>
            <p:nvPr/>
          </p:nvSpPr>
          <p:spPr>
            <a:xfrm>
              <a:off x="6663975" y="3038935"/>
              <a:ext cx="2016059" cy="738664"/>
            </a:xfrm>
            <a:prstGeom prst="rect">
              <a:avLst/>
            </a:prstGeom>
            <a:noFill/>
          </p:spPr>
          <p:txBody>
            <a:bodyPr wrap="square" rtlCol="0">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Describe the main steps for better addressing GESI considerations</a:t>
              </a:r>
            </a:p>
          </p:txBody>
        </p:sp>
      </p:grpSp>
      <p:grpSp>
        <p:nvGrpSpPr>
          <p:cNvPr id="6" name="Group 5">
            <a:extLst>
              <a:ext uri="{FF2B5EF4-FFF2-40B4-BE49-F238E27FC236}">
                <a16:creationId xmlns:a16="http://schemas.microsoft.com/office/drawing/2014/main" id="{D7177347-CAB9-47CD-9968-FC58CAD3459A}"/>
              </a:ext>
            </a:extLst>
          </p:cNvPr>
          <p:cNvGrpSpPr/>
          <p:nvPr/>
        </p:nvGrpSpPr>
        <p:grpSpPr>
          <a:xfrm>
            <a:off x="163028" y="2577064"/>
            <a:ext cx="2865126" cy="1932436"/>
            <a:chOff x="97809" y="1656673"/>
            <a:chExt cx="2865126" cy="1932436"/>
          </a:xfrm>
        </p:grpSpPr>
        <p:pic>
          <p:nvPicPr>
            <p:cNvPr id="5" name="Picture 4" descr="Shape, icon&#10;&#10;Description automatically generated">
              <a:extLst>
                <a:ext uri="{FF2B5EF4-FFF2-40B4-BE49-F238E27FC236}">
                  <a16:creationId xmlns:a16="http://schemas.microsoft.com/office/drawing/2014/main" id="{43B19B85-2F20-43CF-9110-6208AD00AA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7" name="TextBox 6">
              <a:extLst>
                <a:ext uri="{FF2B5EF4-FFF2-40B4-BE49-F238E27FC236}">
                  <a16:creationId xmlns:a16="http://schemas.microsoft.com/office/drawing/2014/main" id="{2BE5F4CD-D915-4296-AE3F-D6171FC77840}"/>
                </a:ext>
              </a:extLst>
            </p:cNvPr>
            <p:cNvSpPr txBox="1"/>
            <p:nvPr/>
          </p:nvSpPr>
          <p:spPr>
            <a:xfrm>
              <a:off x="470687" y="2114356"/>
              <a:ext cx="2119370" cy="1169551"/>
            </a:xfrm>
            <a:prstGeom prst="rect">
              <a:avLst/>
            </a:prstGeom>
            <a:noFill/>
          </p:spPr>
          <p:txBody>
            <a:bodyPr wrap="square" lIns="91440" tIns="45720" rIns="91440" bIns="45720" rtlCol="0" anchor="t">
              <a:spAutoFit/>
            </a:bodyPr>
            <a:lstStyle/>
            <a:p>
              <a:pPr algn="ctr"/>
              <a:r>
                <a:rPr lang="en-GB" sz="1400" b="1">
                  <a:solidFill>
                    <a:schemeClr val="tx1">
                      <a:lumMod val="85000"/>
                      <a:lumOff val="15000"/>
                    </a:schemeClr>
                  </a:solidFill>
                  <a:latin typeface="Calibri" panose="020F0502020204030204" pitchFamily="34" charset="0"/>
                  <a:cs typeface="Calibri" panose="020F0502020204030204" pitchFamily="34" charset="0"/>
                </a:rPr>
                <a:t>Explain the importance of GESI for achieving sustainable development outcomes in the</a:t>
              </a:r>
            </a:p>
            <a:p>
              <a:pPr algn="ctr"/>
              <a:r>
                <a:rPr lang="en-GB" sz="1400" b="1">
                  <a:solidFill>
                    <a:schemeClr val="tx1">
                      <a:lumMod val="85000"/>
                      <a:lumOff val="15000"/>
                    </a:schemeClr>
                  </a:solidFill>
                  <a:latin typeface="Calibri"/>
                  <a:cs typeface="Calibri"/>
                </a:rPr>
                <a:t>WEFE Nexus</a:t>
              </a:r>
              <a:endParaRPr lang="en-GB" sz="1400" b="1">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4" name="Text Box 2">
            <a:extLst>
              <a:ext uri="{FF2B5EF4-FFF2-40B4-BE49-F238E27FC236}">
                <a16:creationId xmlns:a16="http://schemas.microsoft.com/office/drawing/2014/main" id="{CBF1BA03-7B69-3225-99DA-9A004914ECE2}"/>
              </a:ext>
            </a:extLst>
          </p:cNvPr>
          <p:cNvSpPr txBox="1">
            <a:spLocks noChangeArrowheads="1"/>
          </p:cNvSpPr>
          <p:nvPr/>
        </p:nvSpPr>
        <p:spPr bwMode="auto">
          <a:xfrm>
            <a:off x="294198" y="1100174"/>
            <a:ext cx="8563555" cy="1106778"/>
          </a:xfrm>
          <a:prstGeom prst="rect">
            <a:avLst/>
          </a:prstGeom>
          <a:noFill/>
          <a:ln w="9525">
            <a:noFill/>
            <a:miter lim="800000"/>
            <a:headEnd/>
            <a:tailEnd/>
          </a:ln>
        </p:spPr>
        <p:txBody>
          <a:bodyPr rot="0" vert="horz" wrap="square" lIns="252000" tIns="45720" rIns="91440" bIns="45720" anchor="t" anchorCtr="0">
            <a:spAutoFit/>
          </a:bodyPr>
          <a:lstStyle/>
          <a:p>
            <a:pPr>
              <a:lnSpc>
                <a:spcPct val="107000"/>
              </a:lnSpc>
              <a:spcAft>
                <a:spcPts val="800"/>
              </a:spcAft>
            </a:pPr>
            <a:r>
              <a:rPr lang="en-GB" sz="1400">
                <a:effectLst/>
                <a:latin typeface="Calibri" panose="020F0502020204030204" pitchFamily="34" charset="0"/>
                <a:ea typeface="Times New Roman" panose="02020603050405020304" pitchFamily="18" charset="0"/>
                <a:cs typeface="Calibri" panose="020F0502020204030204" pitchFamily="34" charset="0"/>
              </a:rPr>
              <a:t>This learning module shows how </a:t>
            </a:r>
            <a:r>
              <a:rPr lang="en-GB" sz="1400" b="1">
                <a:effectLst/>
                <a:latin typeface="Calibri" panose="020F0502020204030204" pitchFamily="34" charset="0"/>
                <a:ea typeface="Times New Roman" panose="02020603050405020304" pitchFamily="18" charset="0"/>
                <a:cs typeface="Calibri" panose="020F0502020204030204" pitchFamily="34" charset="0"/>
              </a:rPr>
              <a:t>gender equity and social inclusion (GESI)</a:t>
            </a:r>
            <a:r>
              <a:rPr lang="en-GB" sz="1400">
                <a:effectLst/>
                <a:latin typeface="Calibri" panose="020F0502020204030204" pitchFamily="34" charset="0"/>
                <a:ea typeface="Times New Roman" panose="02020603050405020304" pitchFamily="18" charset="0"/>
                <a:cs typeface="Calibri" panose="020F0502020204030204" pitchFamily="34" charset="0"/>
              </a:rPr>
              <a:t> considerations can be identified and integrated in WEFE Nexus approaches. Intentionally focusing on GESI during all steps of WEFE initiatives is critical to ensure that these initiatives benefit and do not harm women and other marginalised groups and communities.</a:t>
            </a:r>
          </a:p>
          <a:p>
            <a:pPr>
              <a:lnSpc>
                <a:spcPct val="107000"/>
              </a:lnSpc>
              <a:spcAft>
                <a:spcPts val="800"/>
              </a:spcAft>
            </a:pPr>
            <a:r>
              <a:rPr lang="en-GB" sz="1400">
                <a:effectLst/>
                <a:latin typeface="Calibri" panose="020F0502020204030204" pitchFamily="34" charset="0"/>
                <a:ea typeface="Times New Roman" panose="02020603050405020304" pitchFamily="18" charset="0"/>
                <a:cs typeface="Calibri" panose="020F0502020204030204" pitchFamily="34" charset="0"/>
              </a:rPr>
              <a:t>At the end of this module, learners will be able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64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3136F5-5065-B5D0-50AE-A035D2BCD6E2}"/>
              </a:ext>
            </a:extLst>
          </p:cNvPr>
          <p:cNvSpPr/>
          <p:nvPr/>
        </p:nvSpPr>
        <p:spPr>
          <a:xfrm>
            <a:off x="6329818" y="2544114"/>
            <a:ext cx="2491103" cy="2029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a:solidFill>
                  <a:srgbClr val="7AA12C"/>
                </a:solidFill>
                <a:effectLst/>
                <a:latin typeface="Calibri" panose="020F0502020204030204" pitchFamily="34" charset="0"/>
                <a:ea typeface="Calibri" panose="020F0502020204030204" pitchFamily="34" charset="0"/>
                <a:cs typeface="Calibri" panose="020F0502020204030204" pitchFamily="34" charset="0"/>
              </a:rPr>
              <a:t>Externalities</a:t>
            </a:r>
            <a:r>
              <a:rPr lang="en-GB" sz="12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(or external costs) happen when the costs of production or consumption of goods and services are not fully reflected in the prices charged, and so outsiders have to bear part of the costs.</a:t>
            </a:r>
            <a:endParaRPr lang="en-GB" sz="110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15762" y="320819"/>
            <a:ext cx="8567183" cy="540544"/>
          </a:xfrm>
        </p:spPr>
        <p:txBody>
          <a:bodyPr>
            <a:normAutofit/>
          </a:bodyPr>
          <a:lstStyle/>
          <a:p>
            <a:r>
              <a:rPr lang="en-GB" sz="2300"/>
              <a:t>Key terms</a:t>
            </a:r>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7</a:t>
            </a:fld>
            <a:endParaRPr lang="en-GB"/>
          </a:p>
        </p:txBody>
      </p:sp>
      <p:sp>
        <p:nvSpPr>
          <p:cNvPr id="23" name="Rectangle 22">
            <a:extLst>
              <a:ext uri="{FF2B5EF4-FFF2-40B4-BE49-F238E27FC236}">
                <a16:creationId xmlns:a16="http://schemas.microsoft.com/office/drawing/2014/main" id="{B176F0E5-FAFF-4841-95AF-05D83D047FB4}"/>
              </a:ext>
            </a:extLst>
          </p:cNvPr>
          <p:cNvSpPr/>
          <p:nvPr/>
        </p:nvSpPr>
        <p:spPr>
          <a:xfrm>
            <a:off x="3513822" y="1224541"/>
            <a:ext cx="2350038" cy="1246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a:solidFill>
                  <a:srgbClr val="F4981B"/>
                </a:solidFill>
                <a:latin typeface="Calibri" panose="020F0502020204030204" pitchFamily="34" charset="0"/>
                <a:ea typeface="Calibri" panose="020F0502020204030204" pitchFamily="34" charset="0"/>
                <a:cs typeface="Calibri" panose="020F0502020204030204" pitchFamily="34" charset="0"/>
              </a:rPr>
              <a:t>Gender equity and social inclusion (GESI) </a:t>
            </a:r>
            <a:r>
              <a:rPr lang="en-GB" sz="12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aims to foster equal rights, responsibilities and opportunities for men and women, independent of age, ethnicity, social status or other characteristics.</a:t>
            </a:r>
            <a:endParaRPr lang="en-GB" sz="110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0E2B67-6003-45AE-98A7-BE13173B9799}"/>
              </a:ext>
            </a:extLst>
          </p:cNvPr>
          <p:cNvSpPr/>
          <p:nvPr/>
        </p:nvSpPr>
        <p:spPr>
          <a:xfrm>
            <a:off x="697827" y="2935637"/>
            <a:ext cx="2350038" cy="124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a:solidFill>
                  <a:srgbClr val="7AA12C"/>
                </a:solidFill>
                <a:latin typeface="Calibri" panose="020F0502020204030204" pitchFamily="34" charset="0"/>
                <a:ea typeface="Calibri" panose="020F0502020204030204" pitchFamily="34" charset="0"/>
                <a:cs typeface="Calibri" panose="020F0502020204030204" pitchFamily="34" charset="0"/>
              </a:rPr>
              <a:t>Trade-offs and compromises:</a:t>
            </a:r>
            <a:r>
              <a:rPr lang="en-GB" sz="12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 ‘trade-off’ is when one objective is sacrificed in favour of another. A ‘compromise’ happens when a less-than-ideal result is accepted for a common good. </a:t>
            </a:r>
            <a:endParaRPr lang="en-GB" sz="1100">
              <a:effectLst/>
              <a:latin typeface="Calibri" panose="020F0502020204030204" pitchFamily="34" charset="0"/>
              <a:ea typeface="Calibri" panose="020F0502020204030204" pitchFamily="34" charset="0"/>
              <a:cs typeface="Calibri" panose="020F0502020204030204" pitchFamily="34" charset="0"/>
            </a:endParaRPr>
          </a:p>
        </p:txBody>
      </p:sp>
      <p:pic>
        <p:nvPicPr>
          <p:cNvPr id="22" name="Picture 21" descr="Icon&#10;&#10;Description automatically generated">
            <a:extLst>
              <a:ext uri="{FF2B5EF4-FFF2-40B4-BE49-F238E27FC236}">
                <a16:creationId xmlns:a16="http://schemas.microsoft.com/office/drawing/2014/main" id="{FB87F888-E5D3-4906-9AF5-2D0E502C500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94120" y="1224541"/>
            <a:ext cx="439996" cy="440007"/>
          </a:xfrm>
          <a:prstGeom prst="rect">
            <a:avLst/>
          </a:prstGeom>
          <a:noFill/>
          <a:ln>
            <a:noFill/>
          </a:ln>
        </p:spPr>
      </p:pic>
      <p:sp>
        <p:nvSpPr>
          <p:cNvPr id="17" name="Rectangle 16">
            <a:extLst>
              <a:ext uri="{FF2B5EF4-FFF2-40B4-BE49-F238E27FC236}">
                <a16:creationId xmlns:a16="http://schemas.microsoft.com/office/drawing/2014/main" id="{D8B0F4B6-5D1A-4CA2-BDCD-E20A62C8B339}"/>
              </a:ext>
            </a:extLst>
          </p:cNvPr>
          <p:cNvSpPr/>
          <p:nvPr/>
        </p:nvSpPr>
        <p:spPr>
          <a:xfrm>
            <a:off x="3443290" y="2913371"/>
            <a:ext cx="2491103" cy="1224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200">
                <a:solidFill>
                  <a:srgbClr val="7AA12C"/>
                </a:solidFill>
                <a:effectLst/>
                <a:latin typeface="Calibri"/>
                <a:ea typeface="Calibri" panose="020F0502020204030204" pitchFamily="34" charset="0"/>
                <a:cs typeface="Calibri"/>
              </a:rPr>
              <a:t>Synergies</a:t>
            </a:r>
            <a:r>
              <a:rPr lang="en-GB" sz="1200" kern="1200">
                <a:solidFill>
                  <a:srgbClr val="000000"/>
                </a:solidFill>
                <a:effectLst/>
                <a:latin typeface="Calibri"/>
                <a:ea typeface="Calibri" panose="020F0502020204030204" pitchFamily="34" charset="0"/>
                <a:cs typeface="Calibri"/>
              </a:rPr>
              <a:t> happen when one intervention helps achieve multiple </a:t>
            </a:r>
            <a:r>
              <a:rPr lang="en-GB" sz="1200">
                <a:solidFill>
                  <a:srgbClr val="000000"/>
                </a:solidFill>
                <a:latin typeface="Calibri"/>
                <a:ea typeface="Calibri" panose="020F0502020204030204" pitchFamily="34" charset="0"/>
                <a:cs typeface="Calibri"/>
              </a:rPr>
              <a:t>Nexus</a:t>
            </a:r>
            <a:r>
              <a:rPr lang="en-GB" sz="1200" kern="1200">
                <a:solidFill>
                  <a:srgbClr val="000000"/>
                </a:solidFill>
                <a:effectLst/>
                <a:latin typeface="Calibri"/>
                <a:ea typeface="Calibri" panose="020F0502020204030204" pitchFamily="34" charset="0"/>
                <a:cs typeface="Calibri"/>
              </a:rPr>
              <a:t> objectives in a </a:t>
            </a:r>
            <a:br>
              <a:rPr lang="en-GB" sz="1200">
                <a:latin typeface="Calibri" panose="020F0502020204030204" pitchFamily="34" charset="0"/>
                <a:ea typeface="Calibri" panose="020F0502020204030204" pitchFamily="34" charset="0"/>
                <a:cs typeface="Calibri" panose="020F0502020204030204" pitchFamily="34" charset="0"/>
              </a:rPr>
            </a:br>
            <a:r>
              <a:rPr lang="en-GB" sz="1200" kern="1200">
                <a:solidFill>
                  <a:srgbClr val="000000"/>
                </a:solidFill>
                <a:effectLst/>
                <a:latin typeface="Calibri"/>
                <a:ea typeface="Calibri" panose="020F0502020204030204" pitchFamily="34" charset="0"/>
                <a:cs typeface="Calibri"/>
              </a:rPr>
              <a:t>‘win–win–win’ for more sustainable, prosperous and equitable development.</a:t>
            </a:r>
            <a:endParaRPr lang="en-GB" sz="1100">
              <a:effectLst/>
              <a:latin typeface="Calibri"/>
              <a:ea typeface="Calibri" panose="020F0502020204030204" pitchFamily="34" charset="0"/>
              <a:cs typeface="Calibri"/>
            </a:endParaRPr>
          </a:p>
        </p:txBody>
      </p:sp>
      <p:pic>
        <p:nvPicPr>
          <p:cNvPr id="20" name="Picture 19" descr="Icon&#10;&#10;Description automatically generated">
            <a:extLst>
              <a:ext uri="{FF2B5EF4-FFF2-40B4-BE49-F238E27FC236}">
                <a16:creationId xmlns:a16="http://schemas.microsoft.com/office/drawing/2014/main" id="{C8FD95C9-ABD0-41E5-AE3A-4C4113D205B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101033" y="2935637"/>
            <a:ext cx="440019" cy="440007"/>
          </a:xfrm>
          <a:prstGeom prst="rect">
            <a:avLst/>
          </a:prstGeom>
          <a:noFill/>
          <a:ln>
            <a:noFill/>
          </a:ln>
        </p:spPr>
      </p:pic>
      <p:sp>
        <p:nvSpPr>
          <p:cNvPr id="5" name="Rectangle 4">
            <a:extLst>
              <a:ext uri="{FF2B5EF4-FFF2-40B4-BE49-F238E27FC236}">
                <a16:creationId xmlns:a16="http://schemas.microsoft.com/office/drawing/2014/main" id="{DD0C040B-954A-3548-B4CD-998B731D561D}"/>
              </a:ext>
            </a:extLst>
          </p:cNvPr>
          <p:cNvSpPr/>
          <p:nvPr/>
        </p:nvSpPr>
        <p:spPr>
          <a:xfrm>
            <a:off x="746573" y="1224541"/>
            <a:ext cx="2252547" cy="1009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kern="1200">
                <a:solidFill>
                  <a:srgbClr val="000000"/>
                </a:solidFill>
                <a:effectLst/>
                <a:latin typeface="Calibri"/>
                <a:ea typeface="Calibri" panose="020F0502020204030204" pitchFamily="34" charset="0"/>
                <a:cs typeface="Calibri"/>
              </a:rPr>
              <a:t>The </a:t>
            </a:r>
            <a:r>
              <a:rPr lang="en-GB" sz="1200" b="1" kern="1200">
                <a:solidFill>
                  <a:srgbClr val="004B82"/>
                </a:solidFill>
                <a:effectLst/>
                <a:latin typeface="Calibri"/>
                <a:ea typeface="Calibri" panose="020F0502020204030204" pitchFamily="34" charset="0"/>
                <a:cs typeface="Calibri"/>
              </a:rPr>
              <a:t>WEFE </a:t>
            </a:r>
            <a:r>
              <a:rPr lang="en-GB" sz="1200" b="1">
                <a:solidFill>
                  <a:srgbClr val="004B82"/>
                </a:solidFill>
                <a:latin typeface="Calibri"/>
                <a:ea typeface="Calibri" panose="020F0502020204030204" pitchFamily="34" charset="0"/>
                <a:cs typeface="Calibri"/>
              </a:rPr>
              <a:t>Nexus</a:t>
            </a:r>
            <a:r>
              <a:rPr lang="en-GB" sz="1200" b="1" kern="1200">
                <a:solidFill>
                  <a:srgbClr val="004B82"/>
                </a:solidFill>
                <a:effectLst/>
                <a:latin typeface="Calibri"/>
                <a:ea typeface="Calibri" panose="020F0502020204030204" pitchFamily="34" charset="0"/>
                <a:cs typeface="Calibri"/>
              </a:rPr>
              <a:t> </a:t>
            </a:r>
            <a:r>
              <a:rPr lang="en-GB" sz="1200" kern="1200">
                <a:solidFill>
                  <a:srgbClr val="000000"/>
                </a:solidFill>
                <a:effectLst/>
                <a:latin typeface="Calibri"/>
                <a:ea typeface="Calibri" panose="020F0502020204030204" pitchFamily="34" charset="0"/>
                <a:cs typeface="Calibri"/>
              </a:rPr>
              <a:t>refers to the interactions between people and ecosystems across the interrelated water, energy, food and environment sectors.</a:t>
            </a:r>
            <a:endParaRPr lang="en-GB" sz="1100">
              <a:effectLst/>
              <a:latin typeface="Calibri"/>
              <a:ea typeface="Calibri" panose="020F0502020204030204" pitchFamily="34" charset="0"/>
              <a:cs typeface="Calibri"/>
            </a:endParaRPr>
          </a:p>
        </p:txBody>
      </p:sp>
      <p:pic>
        <p:nvPicPr>
          <p:cNvPr id="6" name="Picture 5">
            <a:extLst>
              <a:ext uri="{FF2B5EF4-FFF2-40B4-BE49-F238E27FC236}">
                <a16:creationId xmlns:a16="http://schemas.microsoft.com/office/drawing/2014/main" id="{43650725-B147-F5EB-CE49-6711C4E2387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0674" y="1224541"/>
            <a:ext cx="430338" cy="440007"/>
          </a:xfrm>
          <a:prstGeom prst="rect">
            <a:avLst/>
          </a:prstGeom>
          <a:noFill/>
          <a:ln>
            <a:noFill/>
          </a:ln>
        </p:spPr>
      </p:pic>
      <p:sp>
        <p:nvSpPr>
          <p:cNvPr id="10" name="Rectangle 9">
            <a:extLst>
              <a:ext uri="{FF2B5EF4-FFF2-40B4-BE49-F238E27FC236}">
                <a16:creationId xmlns:a16="http://schemas.microsoft.com/office/drawing/2014/main" id="{89342957-05CB-EAF1-445C-1D4C8A7E45B9}"/>
              </a:ext>
            </a:extLst>
          </p:cNvPr>
          <p:cNvSpPr/>
          <p:nvPr/>
        </p:nvSpPr>
        <p:spPr>
          <a:xfrm>
            <a:off x="6486629" y="1224541"/>
            <a:ext cx="2077815" cy="124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GB" sz="1200" b="1" kern="1200">
                <a:solidFill>
                  <a:srgbClr val="F4981B"/>
                </a:solidFill>
                <a:effectLst/>
                <a:latin typeface="Calibri" panose="020F0502020204030204" pitchFamily="34" charset="0"/>
                <a:ea typeface="Calibri" panose="020F0502020204030204" pitchFamily="34" charset="0"/>
                <a:cs typeface="Calibri" panose="020F0502020204030204" pitchFamily="34" charset="0"/>
              </a:rPr>
              <a:t>social equity framework </a:t>
            </a:r>
            <a:r>
              <a:rPr lang="en-GB" sz="12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helps to understand equity and ways to promote it across three dimensions: recognition, representation and redistribution. </a:t>
            </a:r>
          </a:p>
        </p:txBody>
      </p:sp>
      <p:pic>
        <p:nvPicPr>
          <p:cNvPr id="25" name="Picture 24" descr="Icon&#10;&#10;Description automatically generated">
            <a:extLst>
              <a:ext uri="{FF2B5EF4-FFF2-40B4-BE49-F238E27FC236}">
                <a16:creationId xmlns:a16="http://schemas.microsoft.com/office/drawing/2014/main" id="{292A0EB6-382F-675D-112B-5573A9FBF7F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98199" y="2899010"/>
            <a:ext cx="440019" cy="440007"/>
          </a:xfrm>
          <a:prstGeom prst="rect">
            <a:avLst/>
          </a:prstGeom>
          <a:noFill/>
          <a:ln>
            <a:noFill/>
          </a:ln>
        </p:spPr>
      </p:pic>
      <p:pic>
        <p:nvPicPr>
          <p:cNvPr id="7" name="Picture 6" descr="Icon&#10;&#10;Description automatically generated">
            <a:extLst>
              <a:ext uri="{FF2B5EF4-FFF2-40B4-BE49-F238E27FC236}">
                <a16:creationId xmlns:a16="http://schemas.microsoft.com/office/drawing/2014/main" id="{236B7419-30F1-3173-4FBC-DAA56D13D01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7536" y="2937461"/>
            <a:ext cx="439996" cy="440007"/>
          </a:xfrm>
          <a:prstGeom prst="rect">
            <a:avLst/>
          </a:prstGeom>
          <a:noFill/>
          <a:ln>
            <a:noFill/>
          </a:ln>
        </p:spPr>
      </p:pic>
      <p:pic>
        <p:nvPicPr>
          <p:cNvPr id="8" name="Picture 5">
            <a:extLst>
              <a:ext uri="{FF2B5EF4-FFF2-40B4-BE49-F238E27FC236}">
                <a16:creationId xmlns:a16="http://schemas.microsoft.com/office/drawing/2014/main" id="{3FBDECA9-F67F-EC79-9967-026D8695CB6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05873" y="1224541"/>
            <a:ext cx="430338" cy="440007"/>
          </a:xfrm>
          <a:prstGeom prst="rect">
            <a:avLst/>
          </a:prstGeom>
          <a:noFill/>
          <a:ln>
            <a:noFill/>
          </a:ln>
        </p:spPr>
      </p:pic>
    </p:spTree>
    <p:extLst>
      <p:ext uri="{BB962C8B-B14F-4D97-AF65-F5344CB8AC3E}">
        <p14:creationId xmlns:p14="http://schemas.microsoft.com/office/powerpoint/2010/main" val="22031793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D7282-AA9F-42A2-98C9-D1E18F1293A1}"/>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8</a:t>
            </a:fld>
            <a:endParaRPr lang="en-GB"/>
          </a:p>
        </p:txBody>
      </p:sp>
      <p:sp>
        <p:nvSpPr>
          <p:cNvPr id="7" name="Text Placeholder 8">
            <a:extLst>
              <a:ext uri="{FF2B5EF4-FFF2-40B4-BE49-F238E27FC236}">
                <a16:creationId xmlns:a16="http://schemas.microsoft.com/office/drawing/2014/main" id="{51B67AD9-426B-4A5D-054E-5E82B36102B2}"/>
              </a:ext>
            </a:extLst>
          </p:cNvPr>
          <p:cNvSpPr txBox="1">
            <a:spLocks/>
          </p:cNvSpPr>
          <p:nvPr/>
        </p:nvSpPr>
        <p:spPr>
          <a:xfrm>
            <a:off x="283341" y="2750909"/>
            <a:ext cx="4635644" cy="969496"/>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GB" sz="2000">
                <a:solidFill>
                  <a:srgbClr val="004C82"/>
                </a:solidFill>
                <a:latin typeface="+mj-lt"/>
                <a:cs typeface="Calibri"/>
              </a:rPr>
              <a:t>Current WEFE </a:t>
            </a:r>
            <a:r>
              <a:rPr lang="en-GB">
                <a:solidFill>
                  <a:srgbClr val="004C82"/>
                </a:solidFill>
                <a:latin typeface="+mj-lt"/>
                <a:cs typeface="Calibri"/>
              </a:rPr>
              <a:t>Nexus</a:t>
            </a:r>
            <a:r>
              <a:rPr lang="en-GB" sz="2000">
                <a:solidFill>
                  <a:srgbClr val="004C82"/>
                </a:solidFill>
                <a:latin typeface="+mj-lt"/>
                <a:cs typeface="Calibri"/>
              </a:rPr>
              <a:t> thinking</a:t>
            </a:r>
          </a:p>
          <a:p>
            <a:pPr marL="342900" indent="-342900">
              <a:buFont typeface="Wingdings" panose="05000000000000000000" pitchFamily="2" charset="2"/>
              <a:buChar char="§"/>
            </a:pPr>
            <a:r>
              <a:rPr lang="en-GB" sz="2000">
                <a:solidFill>
                  <a:srgbClr val="004C82"/>
                </a:solidFill>
                <a:latin typeface="+mj-lt"/>
              </a:rPr>
              <a:t>Gender equity and social inclusion</a:t>
            </a:r>
            <a:endParaRPr lang="en-GB">
              <a:latin typeface="+mj-lt"/>
            </a:endParaRPr>
          </a:p>
        </p:txBody>
      </p:sp>
      <p:sp>
        <p:nvSpPr>
          <p:cNvPr id="8" name="Title 5">
            <a:extLst>
              <a:ext uri="{FF2B5EF4-FFF2-40B4-BE49-F238E27FC236}">
                <a16:creationId xmlns:a16="http://schemas.microsoft.com/office/drawing/2014/main" id="{7C0ADB6B-D88D-EE6B-5215-DF252C96BB05}"/>
              </a:ext>
            </a:extLst>
          </p:cNvPr>
          <p:cNvSpPr>
            <a:spLocks noGrp="1"/>
          </p:cNvSpPr>
          <p:nvPr>
            <p:ph type="title"/>
          </p:nvPr>
        </p:nvSpPr>
        <p:spPr>
          <a:xfrm>
            <a:off x="283341" y="2109389"/>
            <a:ext cx="4990062" cy="452432"/>
          </a:xfrm>
        </p:spPr>
        <p:txBody>
          <a:bodyPr>
            <a:normAutofit fontScale="90000"/>
          </a:bodyPr>
          <a:lstStyle/>
          <a:p>
            <a:r>
              <a:rPr lang="en-GB"/>
              <a:t>2: From resource- to people-centred WEFE Nexus approaches</a:t>
            </a:r>
          </a:p>
        </p:txBody>
      </p:sp>
      <p:pic>
        <p:nvPicPr>
          <p:cNvPr id="5" name="Picture Placeholder 5">
            <a:extLst>
              <a:ext uri="{FF2B5EF4-FFF2-40B4-BE49-F238E27FC236}">
                <a16:creationId xmlns:a16="http://schemas.microsoft.com/office/drawing/2014/main" id="{10754BB2-7D19-3EF5-B4B8-5C9458F0B5C3}"/>
              </a:ext>
            </a:extLst>
          </p:cNvPr>
          <p:cNvPicPr>
            <a:picLocks noGrp="1" noChangeAspect="1"/>
          </p:cNvPicPr>
          <p:nvPr>
            <p:ph type="pic" sz="quarter" idx="15"/>
          </p:nvPr>
        </p:nvPicPr>
        <p:blipFill rotWithShape="1">
          <a:blip r:embed="rId3"/>
          <a:srcRect l="2997" t="4996" r="47730" b="2460"/>
          <a:stretch/>
        </p:blipFill>
        <p:spPr>
          <a:xfrm>
            <a:off x="5650230" y="631460"/>
            <a:ext cx="3194286" cy="4012576"/>
          </a:xfrm>
        </p:spPr>
      </p:pic>
      <p:sp>
        <p:nvSpPr>
          <p:cNvPr id="6" name="TextBox 5">
            <a:extLst>
              <a:ext uri="{FF2B5EF4-FFF2-40B4-BE49-F238E27FC236}">
                <a16:creationId xmlns:a16="http://schemas.microsoft.com/office/drawing/2014/main" id="{2CD3D258-17EB-3C2D-5281-78E46AC1726F}"/>
              </a:ext>
            </a:extLst>
          </p:cNvPr>
          <p:cNvSpPr txBox="1"/>
          <p:nvPr/>
        </p:nvSpPr>
        <p:spPr>
          <a:xfrm>
            <a:off x="6637020" y="4625340"/>
            <a:ext cx="2689860" cy="246221"/>
          </a:xfrm>
          <a:prstGeom prst="rect">
            <a:avLst/>
          </a:prstGeom>
          <a:noFill/>
        </p:spPr>
        <p:txBody>
          <a:bodyPr wrap="square" rtlCol="0">
            <a:spAutoFit/>
          </a:bodyPr>
          <a:lstStyle/>
          <a:p>
            <a:pPr algn="l"/>
            <a:r>
              <a:rPr lang="en-GB" sz="1000">
                <a:latin typeface="Calibri" panose="020F0502020204030204" pitchFamily="34" charset="0"/>
                <a:cs typeface="Calibri" panose="020F0502020204030204" pitchFamily="34" charset="0"/>
              </a:rPr>
              <a:t>© J.van de </a:t>
            </a:r>
            <a:r>
              <a:rPr lang="en-GB" sz="1000" err="1">
                <a:latin typeface="Calibri" panose="020F0502020204030204" pitchFamily="34" charset="0"/>
                <a:cs typeface="Calibri" panose="020F0502020204030204" pitchFamily="34" charset="0"/>
              </a:rPr>
              <a:t>Gevel</a:t>
            </a:r>
            <a:r>
              <a:rPr lang="en-GB" sz="1000">
                <a:latin typeface="Calibri" panose="020F0502020204030204" pitchFamily="34" charset="0"/>
                <a:cs typeface="Calibri" panose="020F0502020204030204" pitchFamily="34" charset="0"/>
              </a:rPr>
              <a:t> </a:t>
            </a:r>
            <a:r>
              <a:rPr lang="en-GB" sz="1000" err="1">
                <a:latin typeface="Calibri" panose="020F0502020204030204" pitchFamily="34" charset="0"/>
                <a:cs typeface="Calibri" panose="020F0502020204030204" pitchFamily="34" charset="0"/>
              </a:rPr>
              <a:t>Bioversity</a:t>
            </a:r>
            <a:r>
              <a:rPr lang="en-GB" sz="1000">
                <a:latin typeface="Calibri" panose="020F0502020204030204" pitchFamily="34" charset="0"/>
                <a:cs typeface="Calibri" panose="020F0502020204030204" pitchFamily="34" charset="0"/>
              </a:rPr>
              <a:t> International </a:t>
            </a:r>
          </a:p>
        </p:txBody>
      </p:sp>
    </p:spTree>
    <p:extLst>
      <p:ext uri="{BB962C8B-B14F-4D97-AF65-F5344CB8AC3E}">
        <p14:creationId xmlns:p14="http://schemas.microsoft.com/office/powerpoint/2010/main" val="38294067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86762" y="1648031"/>
            <a:ext cx="4326243" cy="2152497"/>
          </a:xfrm>
        </p:spPr>
        <p:txBody>
          <a:bodyPr vert="horz" lIns="91440" tIns="45720" rIns="91440" bIns="45720" rtlCol="0" anchor="t">
            <a:normAutofit lnSpcReduction="10000"/>
          </a:bodyPr>
          <a:lstStyle/>
          <a:p>
            <a:r>
              <a:rPr lang="en-GB" sz="2300" b="0" i="0" u="none" strike="noStrike" baseline="0">
                <a:solidFill>
                  <a:srgbClr val="004C82"/>
                </a:solidFill>
                <a:latin typeface="Calibri"/>
                <a:cs typeface="Calibri"/>
              </a:rPr>
              <a:t>WEFE </a:t>
            </a:r>
            <a:r>
              <a:rPr lang="en-GB" sz="2300">
                <a:solidFill>
                  <a:srgbClr val="004C82"/>
                </a:solidFill>
                <a:latin typeface="Calibri"/>
                <a:cs typeface="Calibri"/>
              </a:rPr>
              <a:t>Nexus </a:t>
            </a:r>
            <a:r>
              <a:rPr lang="en-GB" sz="2300" b="0" i="0" u="none" strike="noStrike" baseline="0">
                <a:solidFill>
                  <a:srgbClr val="004C82"/>
                </a:solidFill>
                <a:latin typeface="Calibri"/>
                <a:cs typeface="Calibri"/>
              </a:rPr>
              <a:t>approaches </a:t>
            </a:r>
            <a:r>
              <a:rPr lang="en-GB" sz="2300" b="1" i="0" u="none" strike="noStrike" baseline="0">
                <a:solidFill>
                  <a:srgbClr val="F4971A"/>
                </a:solidFill>
                <a:latin typeface="Calibri"/>
                <a:cs typeface="Calibri"/>
              </a:rPr>
              <a:t>seek to manage trade-offs, reduce inefficiencies and increase synergies at a systems level among water, energy, food, ecosystems and other land use sectors</a:t>
            </a:r>
            <a:r>
              <a:rPr lang="en-GB" sz="2300">
                <a:solidFill>
                  <a:srgbClr val="004C82"/>
                </a:solidFill>
                <a:latin typeface="Calibri"/>
                <a:cs typeface="Calibri"/>
              </a:rPr>
              <a:t>.</a:t>
            </a:r>
            <a:r>
              <a:rPr lang="en-GB" sz="2300">
                <a:solidFill>
                  <a:srgbClr val="211D1E"/>
                </a:solidFill>
                <a:latin typeface="Calibri"/>
                <a:cs typeface="Calibri"/>
              </a:rPr>
              <a:t> </a:t>
            </a:r>
            <a:endParaRPr lang="en-GB" sz="2300">
              <a:solidFill>
                <a:srgbClr val="F4971A"/>
              </a:solidFill>
            </a:endParaRP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56904" y="731944"/>
            <a:ext cx="8567183" cy="540544"/>
          </a:xfrm>
        </p:spPr>
        <p:txBody>
          <a:bodyPr>
            <a:normAutofit fontScale="90000"/>
          </a:bodyPr>
          <a:lstStyle/>
          <a:p>
            <a:r>
              <a:rPr lang="en-GB"/>
              <a:t>Current WEFE Nexus thinking: </a:t>
            </a:r>
            <a:br>
              <a:rPr lang="en-GB"/>
            </a:br>
            <a:r>
              <a:rPr lang="en-GB"/>
              <a:t>focus on resources over people</a:t>
            </a:r>
          </a:p>
        </p:txBody>
      </p:sp>
      <p:sp>
        <p:nvSpPr>
          <p:cNvPr id="2" name="Slide Number Placeholder 1">
            <a:extLst>
              <a:ext uri="{FF2B5EF4-FFF2-40B4-BE49-F238E27FC236}">
                <a16:creationId xmlns:a16="http://schemas.microsoft.com/office/drawing/2014/main" id="{409595CF-4F8D-483F-AB15-2656FC077666}"/>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9</a:t>
            </a:fld>
            <a:endParaRPr lang="en-GB"/>
          </a:p>
        </p:txBody>
      </p:sp>
      <p:grpSp>
        <p:nvGrpSpPr>
          <p:cNvPr id="4" name="Group 3">
            <a:extLst>
              <a:ext uri="{FF2B5EF4-FFF2-40B4-BE49-F238E27FC236}">
                <a16:creationId xmlns:a16="http://schemas.microsoft.com/office/drawing/2014/main" id="{0E88AE98-0D47-83B2-ECD5-6121A3FF99B2}"/>
              </a:ext>
            </a:extLst>
          </p:cNvPr>
          <p:cNvGrpSpPr/>
          <p:nvPr/>
        </p:nvGrpSpPr>
        <p:grpSpPr>
          <a:xfrm>
            <a:off x="5067274" y="1454871"/>
            <a:ext cx="3245057" cy="3744692"/>
            <a:chOff x="6374676" y="1475803"/>
            <a:chExt cx="2263570" cy="2504013"/>
          </a:xfrm>
        </p:grpSpPr>
        <p:pic>
          <p:nvPicPr>
            <p:cNvPr id="5" name="Graphic 4" descr="Scales of justice with solid fill">
              <a:extLst>
                <a:ext uri="{FF2B5EF4-FFF2-40B4-BE49-F238E27FC236}">
                  <a16:creationId xmlns:a16="http://schemas.microsoft.com/office/drawing/2014/main" id="{352C70F4-B84B-1F59-9015-EA4A93E4C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04969">
              <a:off x="6434138" y="1551783"/>
              <a:ext cx="2195333" cy="1390238"/>
            </a:xfrm>
            <a:prstGeom prst="rect">
              <a:avLst/>
            </a:prstGeom>
          </p:spPr>
        </p:pic>
        <p:grpSp>
          <p:nvGrpSpPr>
            <p:cNvPr id="3" name="Group 2">
              <a:extLst>
                <a:ext uri="{FF2B5EF4-FFF2-40B4-BE49-F238E27FC236}">
                  <a16:creationId xmlns:a16="http://schemas.microsoft.com/office/drawing/2014/main" id="{9B1D3E10-083F-E2DF-FF96-84B90A8D2015}"/>
                </a:ext>
              </a:extLst>
            </p:cNvPr>
            <p:cNvGrpSpPr/>
            <p:nvPr/>
          </p:nvGrpSpPr>
          <p:grpSpPr>
            <a:xfrm>
              <a:off x="6374676" y="1475803"/>
              <a:ext cx="2263570" cy="2504013"/>
              <a:chOff x="6374676" y="1475803"/>
              <a:chExt cx="2263570" cy="2504013"/>
            </a:xfrm>
          </p:grpSpPr>
          <p:sp>
            <p:nvSpPr>
              <p:cNvPr id="6" name="Rectangle 5">
                <a:extLst>
                  <a:ext uri="{FF2B5EF4-FFF2-40B4-BE49-F238E27FC236}">
                    <a16:creationId xmlns:a16="http://schemas.microsoft.com/office/drawing/2014/main" id="{1A666C22-2C66-702D-BE6B-B323ED690942}"/>
                  </a:ext>
                </a:extLst>
              </p:cNvPr>
              <p:cNvSpPr/>
              <p:nvPr/>
            </p:nvSpPr>
            <p:spPr>
              <a:xfrm rot="1104969">
                <a:off x="7292167" y="1947524"/>
                <a:ext cx="401525" cy="930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85E460C-EE85-88A8-C51F-FD85E90EC37F}"/>
                  </a:ext>
                </a:extLst>
              </p:cNvPr>
              <p:cNvSpPr/>
              <p:nvPr/>
            </p:nvSpPr>
            <p:spPr>
              <a:xfrm rot="17304969">
                <a:off x="7251745" y="2145221"/>
                <a:ext cx="254273" cy="118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Scales of justice with solid fill">
                <a:extLst>
                  <a:ext uri="{FF2B5EF4-FFF2-40B4-BE49-F238E27FC236}">
                    <a16:creationId xmlns:a16="http://schemas.microsoft.com/office/drawing/2014/main" id="{01CD0006-E0DF-C7AA-F4FA-CC98E0F02118}"/>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t="67523"/>
              <a:stretch/>
            </p:blipFill>
            <p:spPr>
              <a:xfrm>
                <a:off x="6876440" y="1915785"/>
                <a:ext cx="1506568" cy="2064031"/>
              </a:xfrm>
              <a:prstGeom prst="rect">
                <a:avLst/>
              </a:prstGeom>
            </p:spPr>
          </p:pic>
          <p:pic>
            <p:nvPicPr>
              <p:cNvPr id="12" name="Graphic 11" descr="Grain with solid fill">
                <a:extLst>
                  <a:ext uri="{FF2B5EF4-FFF2-40B4-BE49-F238E27FC236}">
                    <a16:creationId xmlns:a16="http://schemas.microsoft.com/office/drawing/2014/main" id="{314A9588-AD20-053D-9EFB-EECB57007A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4676" y="1475803"/>
                <a:ext cx="988065" cy="911772"/>
              </a:xfrm>
              <a:prstGeom prst="rect">
                <a:avLst/>
              </a:prstGeom>
            </p:spPr>
          </p:pic>
          <p:pic>
            <p:nvPicPr>
              <p:cNvPr id="16" name="Graphic 15" descr="Group with solid fill">
                <a:extLst>
                  <a:ext uri="{FF2B5EF4-FFF2-40B4-BE49-F238E27FC236}">
                    <a16:creationId xmlns:a16="http://schemas.microsoft.com/office/drawing/2014/main" id="{D637793D-5893-EF42-0924-89ED740587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1685" y="1962272"/>
                <a:ext cx="946561" cy="873472"/>
              </a:xfrm>
              <a:prstGeom prst="rect">
                <a:avLst/>
              </a:prstGeom>
            </p:spPr>
          </p:pic>
          <p:sp>
            <p:nvSpPr>
              <p:cNvPr id="17" name="Rectangle 16">
                <a:extLst>
                  <a:ext uri="{FF2B5EF4-FFF2-40B4-BE49-F238E27FC236}">
                    <a16:creationId xmlns:a16="http://schemas.microsoft.com/office/drawing/2014/main" id="{B1A5B809-47BB-EEF4-F9D3-E32E1E710945}"/>
                  </a:ext>
                </a:extLst>
              </p:cNvPr>
              <p:cNvSpPr/>
              <p:nvPr/>
            </p:nvSpPr>
            <p:spPr>
              <a:xfrm>
                <a:off x="6839285" y="3036962"/>
                <a:ext cx="1605684" cy="410658"/>
              </a:xfrm>
              <a:prstGeom prst="rect">
                <a:avLst/>
              </a:prstGeom>
              <a:solidFill>
                <a:srgbClr val="608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91726225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8" ma:contentTypeDescription="Ein neues Dokument erstellen." ma:contentTypeScope="" ma:versionID="bfae3a220be069536cb9eab573339852">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0648ca16b2e296f4568a5a6d9bbb677b"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223a77a-1bdc-44bd-8349-8f51de15cd10">SRFTFS2Y63PY-545973155-46488</_dlc_DocId>
    <_dlc_DocIdUrl xmlns="c223a77a-1bdc-44bd-8349-8f51de15cd10">
      <Url>https://gizonline.sharepoint.com/sites/WaterPolicy-InnovationforResilienceWaPo-RE/_layouts/15/DocIdRedir.aspx?ID=SRFTFS2Y63PY-545973155-46488</Url>
      <Description>SRFTFS2Y63PY-545973155-46488</Description>
    </_dlc_DocIdUrl>
    <TaxCatchAll xmlns="484c8c59-755d-4516-b8d2-1621b38262b4" xsi:nil="true"/>
    <lcf76f155ced4ddcb4097134ff3c332f xmlns="cf63e47e-96be-43a7-9c4e-0a5012f8609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4EEFA0-EDA2-4F37-A5CB-3BF4C0334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03BE2C-DBC9-4CFF-8F6C-0333178E2AAE}">
  <ds:schemaRefs>
    <ds:schemaRef ds:uri="http://purl.org/dc/dcmitype/"/>
    <ds:schemaRef ds:uri="484c8c59-755d-4516-b8d2-1621b38262b4"/>
    <ds:schemaRef ds:uri="c223a77a-1bdc-44bd-8349-8f51de15cd10"/>
    <ds:schemaRef ds:uri="http://purl.org/dc/elements/1.1/"/>
    <ds:schemaRef ds:uri="cf63e47e-96be-43a7-9c4e-0a5012f8609c"/>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D958853B-581E-4799-98B7-BB7155DEE1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11168</Words>
  <Application>Microsoft Office PowerPoint</Application>
  <PresentationFormat>On-screen Show (16:9)</PresentationFormat>
  <Paragraphs>716</Paragraphs>
  <Slides>42</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Avenir LT Std 35 Light</vt:lpstr>
      <vt:lpstr>AvenirLTStd-Black</vt:lpstr>
      <vt:lpstr>AvenirLTStd-Light</vt:lpstr>
      <vt:lpstr>Calibri</vt:lpstr>
      <vt:lpstr>HelveticaNeue</vt:lpstr>
      <vt:lpstr>Symbol</vt:lpstr>
      <vt:lpstr>Wingdings</vt:lpstr>
      <vt:lpstr>Master English</vt:lpstr>
      <vt:lpstr>Master English</vt:lpstr>
      <vt:lpstr>1_Master English</vt:lpstr>
      <vt:lpstr>Gender equity and social inclusion in the  Water-Energy-Food-Ecosystems (WEFE) Nexus</vt:lpstr>
      <vt:lpstr>PowerPoint Presentation</vt:lpstr>
      <vt:lpstr>Politics and underlying power structures play a major role in managing the water–energy–food–ecosystems (WEFE) Nexus. The most marginalised stakeholders risk losing out on critical resources.   </vt:lpstr>
      <vt:lpstr>Outline</vt:lpstr>
      <vt:lpstr>1: Introduction</vt:lpstr>
      <vt:lpstr>Learning objectives </vt:lpstr>
      <vt:lpstr>Key terms</vt:lpstr>
      <vt:lpstr>2: From resource- to people-centred WEFE Nexus approaches</vt:lpstr>
      <vt:lpstr>Current WEFE Nexus thinking:  focus on resources over people</vt:lpstr>
      <vt:lpstr>Gender equity and social inclusion: the missing links in WEFE Nexus approaches</vt:lpstr>
      <vt:lpstr>PowerPoint Presentation</vt:lpstr>
      <vt:lpstr>3: A social equity framework for addressing gender equity and social inclusion in the WEFE Nexus</vt:lpstr>
      <vt:lpstr>PowerPoint Presentation</vt:lpstr>
      <vt:lpstr>Recognition</vt:lpstr>
      <vt:lpstr>Recognition</vt:lpstr>
      <vt:lpstr>Recognition – Stakeholder Analysis</vt:lpstr>
      <vt:lpstr>Your turn!</vt:lpstr>
      <vt:lpstr>PowerPoint Presentation</vt:lpstr>
      <vt:lpstr>Representation</vt:lpstr>
      <vt:lpstr>Representation: Recognising and Fostering Higher Forms of Participation</vt:lpstr>
      <vt:lpstr>PowerPoint Presentation</vt:lpstr>
      <vt:lpstr>Redistribution</vt:lpstr>
      <vt:lpstr>Redistribution: Understanding Different Types of Livelihood Assets</vt:lpstr>
      <vt:lpstr>PowerPoint Presentation</vt:lpstr>
      <vt:lpstr>PowerPoint Presentation</vt:lpstr>
      <vt:lpstr>Your turn!</vt:lpstr>
      <vt:lpstr> </vt:lpstr>
      <vt:lpstr>Adaptive collaborative management (ACM)</vt:lpstr>
      <vt:lpstr>Recognition</vt:lpstr>
      <vt:lpstr>Representation</vt:lpstr>
      <vt:lpstr>Representation</vt:lpstr>
      <vt:lpstr>Redistribution</vt:lpstr>
      <vt:lpstr>In summary</vt:lpstr>
      <vt:lpstr>5: Synthesis</vt:lpstr>
      <vt:lpstr>Learning objective 1 </vt:lpstr>
      <vt:lpstr>Learning objective 2 </vt:lpstr>
      <vt:lpstr>Learning objective 3 </vt:lpstr>
      <vt:lpstr>Over to you…</vt:lpstr>
      <vt:lpstr>Contact</vt:lpstr>
      <vt:lpstr>Note</vt:lpstr>
      <vt:lpstr>PowerPoint Presentation</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Vey, Cecilia GIZ</cp:lastModifiedBy>
  <cp:revision>5</cp:revision>
  <dcterms:created xsi:type="dcterms:W3CDTF">2017-09-14T11:33:37Z</dcterms:created>
  <dcterms:modified xsi:type="dcterms:W3CDTF">2023-11-14T07:02:49Z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MediaServiceImageTags">
    <vt:lpwstr/>
  </property>
  <property fmtid="{D5CDD505-2E9C-101B-9397-08002B2CF9AE}" pid="4" name="_dlc_DocIdItemGuid">
    <vt:lpwstr>b67c327d-2523-4d40-a826-be28667f5cf5</vt:lpwstr>
  </property>
</Properties>
</file>