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692" r:id="rId5"/>
    <p:sldId id="822" r:id="rId6"/>
    <p:sldId id="791" r:id="rId7"/>
    <p:sldId id="823" r:id="rId8"/>
    <p:sldId id="798" r:id="rId9"/>
    <p:sldId id="800" r:id="rId10"/>
    <p:sldId id="794" r:id="rId11"/>
    <p:sldId id="801" r:id="rId12"/>
    <p:sldId id="824" r:id="rId13"/>
    <p:sldId id="755" r:id="rId14"/>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8"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tephanie" initials="S" lastIdx="12" clrIdx="7">
    <p:extLst>
      <p:ext uri="{19B8F6BF-5375-455C-9EA6-DF929625EA0E}">
        <p15:presenceInfo xmlns:p15="http://schemas.microsoft.com/office/powerpoint/2012/main" userId="S::stephanie.bilgram@giz.de::7eaf3b4c-b72a-4433-a624-c860e2d7022b"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9" clrIdx="4">
    <p:extLst>
      <p:ext uri="{19B8F6BF-5375-455C-9EA6-DF929625EA0E}">
        <p15:presenceInfo xmlns:p15="http://schemas.microsoft.com/office/powerpoint/2012/main" userId="S-1-5-21-1761227572-3249661292-4128413540-5431" providerId="AD"/>
      </p:ext>
    </p:extLst>
  </p:cmAuthor>
  <p:cmAuthor id="6" name="Sabine Blumstein" initials="SB" lastIdx="1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971A"/>
    <a:srgbClr val="004C82"/>
    <a:srgbClr val="FBDDA7"/>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8422" autoAdjust="0"/>
    <p:restoredTop sz="27128" autoAdjust="0"/>
  </p:normalViewPr>
  <p:slideViewPr>
    <p:cSldViewPr snapToGrid="0">
      <p:cViewPr varScale="1">
        <p:scale>
          <a:sx n="24" d="100"/>
          <a:sy n="24" d="100"/>
        </p:scale>
        <p:origin x="2776" y="28"/>
      </p:cViewPr>
      <p:guideLst>
        <p:guide pos="288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lumstein" userId="edfd2aec-918f-4270-b215-459f57cc446f" providerId="ADAL" clId="{761FB043-6F22-47CC-BC68-C57DF2891E2E}"/>
    <pc:docChg chg="custSel modSld">
      <pc:chgData name="Sabine Blumstein" userId="edfd2aec-918f-4270-b215-459f57cc446f" providerId="ADAL" clId="{761FB043-6F22-47CC-BC68-C57DF2891E2E}" dt="2022-04-11T17:42:17.876" v="26" actId="20577"/>
      <pc:docMkLst>
        <pc:docMk/>
      </pc:docMkLst>
      <pc:sldChg chg="delCm modNotesTx">
        <pc:chgData name="Sabine Blumstein" userId="edfd2aec-918f-4270-b215-459f57cc446f" providerId="ADAL" clId="{761FB043-6F22-47CC-BC68-C57DF2891E2E}" dt="2022-04-11T17:40:06.681" v="21" actId="1592"/>
        <pc:sldMkLst>
          <pc:docMk/>
          <pc:sldMk cId="1069218954" sldId="798"/>
        </pc:sldMkLst>
      </pc:sldChg>
    </pc:docChg>
  </pc:docChgLst>
  <pc:docChgLst>
    <pc:chgData name="Lilly Aufdembrinke" userId="fee545d9-4af7-4ecf-b0b0-707eb0358dd5" providerId="ADAL" clId="{BBE8B453-A18D-4132-B2CF-20D65CC0E9DF}"/>
    <pc:docChg chg="undo modSld">
      <pc:chgData name="Lilly Aufdembrinke" userId="fee545d9-4af7-4ecf-b0b0-707eb0358dd5" providerId="ADAL" clId="{BBE8B453-A18D-4132-B2CF-20D65CC0E9DF}" dt="2022-03-30T10:07:35.272" v="10" actId="20577"/>
      <pc:docMkLst>
        <pc:docMk/>
      </pc:docMkLst>
      <pc:sldChg chg="modSp">
        <pc:chgData name="Lilly Aufdembrinke" userId="fee545d9-4af7-4ecf-b0b0-707eb0358dd5" providerId="ADAL" clId="{BBE8B453-A18D-4132-B2CF-20D65CC0E9DF}" dt="2022-03-30T10:07:35.272" v="10" actId="20577"/>
        <pc:sldMkLst>
          <pc:docMk/>
          <pc:sldMk cId="561675503" sldId="692"/>
        </pc:sldMkLst>
        <pc:spChg chg="mod">
          <ac:chgData name="Lilly Aufdembrinke" userId="fee545d9-4af7-4ecf-b0b0-707eb0358dd5" providerId="ADAL" clId="{BBE8B453-A18D-4132-B2CF-20D65CC0E9DF}" dt="2022-03-30T10:07:35.272" v="10" actId="20577"/>
          <ac:spMkLst>
            <pc:docMk/>
            <pc:sldMk cId="561675503" sldId="692"/>
            <ac:spMk id="2" creationId="{A2D891FC-FB68-4B33-8531-AE8AAF6CE7E2}"/>
          </ac:spMkLst>
        </pc:spChg>
      </pc:sldChg>
      <pc:sldChg chg="modSp addCm delCm">
        <pc:chgData name="Lilly Aufdembrinke" userId="fee545d9-4af7-4ecf-b0b0-707eb0358dd5" providerId="ADAL" clId="{BBE8B453-A18D-4132-B2CF-20D65CC0E9DF}" dt="2022-03-30T09:47:21.401" v="2" actId="790"/>
        <pc:sldMkLst>
          <pc:docMk/>
          <pc:sldMk cId="1069218954" sldId="798"/>
        </pc:sldMkLst>
        <pc:graphicFrameChg chg="modGraphic">
          <ac:chgData name="Lilly Aufdembrinke" userId="fee545d9-4af7-4ecf-b0b0-707eb0358dd5" providerId="ADAL" clId="{BBE8B453-A18D-4132-B2CF-20D65CC0E9DF}" dt="2022-03-30T09:47:21.401" v="2" actId="790"/>
          <ac:graphicFrameMkLst>
            <pc:docMk/>
            <pc:sldMk cId="1069218954" sldId="798"/>
            <ac:graphicFrameMk id="5" creationId="{4BBB5F30-23A3-46ED-ABC5-062139AEA7E1}"/>
          </ac:graphicFrameMkLst>
        </pc:graphicFrameChg>
      </pc:sldChg>
      <pc:sldChg chg="modSp">
        <pc:chgData name="Lilly Aufdembrinke" userId="fee545d9-4af7-4ecf-b0b0-707eb0358dd5" providerId="ADAL" clId="{BBE8B453-A18D-4132-B2CF-20D65CC0E9DF}" dt="2022-03-30T09:47:49.383" v="5" actId="790"/>
        <pc:sldMkLst>
          <pc:docMk/>
          <pc:sldMk cId="2309298278" sldId="801"/>
        </pc:sldMkLst>
        <pc:spChg chg="mod">
          <ac:chgData name="Lilly Aufdembrinke" userId="fee545d9-4af7-4ecf-b0b0-707eb0358dd5" providerId="ADAL" clId="{BBE8B453-A18D-4132-B2CF-20D65CC0E9DF}" dt="2022-03-30T09:47:49.383" v="5" actId="790"/>
          <ac:spMkLst>
            <pc:docMk/>
            <pc:sldMk cId="2309298278" sldId="801"/>
            <ac:spMk id="3" creationId="{22546EED-A73E-4B62-81F8-A3FA9B578AB6}"/>
          </ac:spMkLst>
        </pc:spChg>
        <pc:spChg chg="mod">
          <ac:chgData name="Lilly Aufdembrinke" userId="fee545d9-4af7-4ecf-b0b0-707eb0358dd5" providerId="ADAL" clId="{BBE8B453-A18D-4132-B2CF-20D65CC0E9DF}" dt="2022-03-30T09:47:49.383" v="5" actId="790"/>
          <ac:spMkLst>
            <pc:docMk/>
            <pc:sldMk cId="2309298278" sldId="801"/>
            <ac:spMk id="4" creationId="{FF068410-7007-4487-AB03-4A5CA29CB30E}"/>
          </ac:spMkLst>
        </pc:spChg>
        <pc:spChg chg="mod">
          <ac:chgData name="Lilly Aufdembrinke" userId="fee545d9-4af7-4ecf-b0b0-707eb0358dd5" providerId="ADAL" clId="{BBE8B453-A18D-4132-B2CF-20D65CC0E9DF}" dt="2022-03-30T09:47:49.383" v="5" actId="790"/>
          <ac:spMkLst>
            <pc:docMk/>
            <pc:sldMk cId="2309298278" sldId="801"/>
            <ac:spMk id="12" creationId="{11E10040-BEA9-4372-95C8-6BCFD016718F}"/>
          </ac:spMkLst>
        </pc:spChg>
      </pc:sldChg>
    </pc:docChg>
  </pc:docChgLst>
  <pc:docChgLst>
    <pc:chgData name="Sabine Blumstein" userId="S::blumstein_adelphi.de#ext#@gizonline.onmicrosoft.com::1934cf26-19af-4f0d-a9a3-4a8d6fbd73a7" providerId="AD" clId="Web-{71529E3F-DCC4-4C5B-80FE-44CC40924DFB}"/>
    <pc:docChg chg="modSld">
      <pc:chgData name="Sabine Blumstein" userId="S::blumstein_adelphi.de#ext#@gizonline.onmicrosoft.com::1934cf26-19af-4f0d-a9a3-4a8d6fbd73a7" providerId="AD" clId="Web-{71529E3F-DCC4-4C5B-80FE-44CC40924DFB}" dt="2022-04-11T19:44:33.573" v="9" actId="1076"/>
      <pc:docMkLst>
        <pc:docMk/>
      </pc:docMkLst>
      <pc:sldChg chg="addSp modSp">
        <pc:chgData name="Sabine Blumstein" userId="S::blumstein_adelphi.de#ext#@gizonline.onmicrosoft.com::1934cf26-19af-4f0d-a9a3-4a8d6fbd73a7" providerId="AD" clId="Web-{71529E3F-DCC4-4C5B-80FE-44CC40924DFB}" dt="2022-04-11T19:44:33.573" v="9" actId="1076"/>
        <pc:sldMkLst>
          <pc:docMk/>
          <pc:sldMk cId="2429783472" sldId="822"/>
        </pc:sldMkLst>
        <pc:picChg chg="add mod">
          <ac:chgData name="Sabine Blumstein" userId="S::blumstein_adelphi.de#ext#@gizonline.onmicrosoft.com::1934cf26-19af-4f0d-a9a3-4a8d6fbd73a7" providerId="AD" clId="Web-{71529E3F-DCC4-4C5B-80FE-44CC40924DFB}" dt="2022-04-11T19:44:33.573" v="9" actId="1076"/>
          <ac:picMkLst>
            <pc:docMk/>
            <pc:sldMk cId="2429783472" sldId="822"/>
            <ac:picMk id="5" creationId="{73EC8199-74E2-3F85-3187-6B2B249895A7}"/>
          </ac:picMkLst>
        </pc:picChg>
      </pc:sldChg>
    </pc:docChg>
  </pc:docChgLst>
  <pc:docChgLst>
    <pc:chgData name="Lilly Aufdembrinke" userId="fee545d9-4af7-4ecf-b0b0-707eb0358dd5" providerId="ADAL" clId="{2E03DCDF-C3EC-4B26-B3F6-C689DE683DA2}"/>
    <pc:docChg chg="undo custSel addSld delSld modSld">
      <pc:chgData name="Lilly Aufdembrinke" userId="fee545d9-4af7-4ecf-b0b0-707eb0358dd5" providerId="ADAL" clId="{2E03DCDF-C3EC-4B26-B3F6-C689DE683DA2}" dt="2022-04-19T12:19:06.331" v="3123" actId="20577"/>
      <pc:docMkLst>
        <pc:docMk/>
      </pc:docMkLst>
      <pc:sldChg chg="delCm">
        <pc:chgData name="Lilly Aufdembrinke" userId="fee545d9-4af7-4ecf-b0b0-707eb0358dd5" providerId="ADAL" clId="{2E03DCDF-C3EC-4B26-B3F6-C689DE683DA2}" dt="2022-04-13T12:54:55.495" v="2956"/>
        <pc:sldMkLst>
          <pc:docMk/>
          <pc:sldMk cId="93838200" sldId="791"/>
        </pc:sldMkLst>
      </pc:sldChg>
      <pc:sldChg chg="modNotesTx">
        <pc:chgData name="Lilly Aufdembrinke" userId="fee545d9-4af7-4ecf-b0b0-707eb0358dd5" providerId="ADAL" clId="{2E03DCDF-C3EC-4B26-B3F6-C689DE683DA2}" dt="2022-04-19T12:18:51.440" v="3121" actId="20577"/>
        <pc:sldMkLst>
          <pc:docMk/>
          <pc:sldMk cId="2899435755" sldId="794"/>
        </pc:sldMkLst>
      </pc:sldChg>
      <pc:sldChg chg="modSp delCm modNotesTx">
        <pc:chgData name="Lilly Aufdembrinke" userId="fee545d9-4af7-4ecf-b0b0-707eb0358dd5" providerId="ADAL" clId="{2E03DCDF-C3EC-4B26-B3F6-C689DE683DA2}" dt="2022-04-19T12:18:21.793" v="3119" actId="20577"/>
        <pc:sldMkLst>
          <pc:docMk/>
          <pc:sldMk cId="2297000174" sldId="800"/>
        </pc:sldMkLst>
        <pc:spChg chg="mod">
          <ac:chgData name="Lilly Aufdembrinke" userId="fee545d9-4af7-4ecf-b0b0-707eb0358dd5" providerId="ADAL" clId="{2E03DCDF-C3EC-4B26-B3F6-C689DE683DA2}" dt="2022-04-19T12:18:10.325" v="3115" actId="14100"/>
          <ac:spMkLst>
            <pc:docMk/>
            <pc:sldMk cId="2297000174" sldId="800"/>
            <ac:spMk id="17" creationId="{7B4822A9-CB38-40D9-AA40-CAFA42B1EADD}"/>
          </ac:spMkLst>
        </pc:spChg>
      </pc:sldChg>
      <pc:sldChg chg="modNotesTx">
        <pc:chgData name="Lilly Aufdembrinke" userId="fee545d9-4af7-4ecf-b0b0-707eb0358dd5" providerId="ADAL" clId="{2E03DCDF-C3EC-4B26-B3F6-C689DE683DA2}" dt="2022-04-13T13:05:47.227" v="3107" actId="114"/>
        <pc:sldMkLst>
          <pc:docMk/>
          <pc:sldMk cId="2309298278" sldId="801"/>
        </pc:sldMkLst>
      </pc:sldChg>
      <pc:sldChg chg="add">
        <pc:chgData name="Lilly Aufdembrinke" userId="fee545d9-4af7-4ecf-b0b0-707eb0358dd5" providerId="ADAL" clId="{2E03DCDF-C3EC-4B26-B3F6-C689DE683DA2}" dt="2022-04-07T08:19:35.014" v="0"/>
        <pc:sldMkLst>
          <pc:docMk/>
          <pc:sldMk cId="2429783472" sldId="822"/>
        </pc:sldMkLst>
      </pc:sldChg>
      <pc:sldChg chg="addSp delSp modSp add modNotesTx">
        <pc:chgData name="Lilly Aufdembrinke" userId="fee545d9-4af7-4ecf-b0b0-707eb0358dd5" providerId="ADAL" clId="{2E03DCDF-C3EC-4B26-B3F6-C689DE683DA2}" dt="2022-04-13T12:55:35.982" v="2977" actId="20577"/>
        <pc:sldMkLst>
          <pc:docMk/>
          <pc:sldMk cId="301667391" sldId="823"/>
        </pc:sldMkLst>
        <pc:spChg chg="del">
          <ac:chgData name="Lilly Aufdembrinke" userId="fee545d9-4af7-4ecf-b0b0-707eb0358dd5" providerId="ADAL" clId="{2E03DCDF-C3EC-4B26-B3F6-C689DE683DA2}" dt="2022-04-13T11:19:03.771" v="566" actId="931"/>
          <ac:spMkLst>
            <pc:docMk/>
            <pc:sldMk cId="301667391" sldId="823"/>
            <ac:spMk id="2" creationId="{C41FC4C6-359C-4161-B7FB-80B11C4851FF}"/>
          </ac:spMkLst>
        </pc:spChg>
        <pc:spChg chg="mod">
          <ac:chgData name="Lilly Aufdembrinke" userId="fee545d9-4af7-4ecf-b0b0-707eb0358dd5" providerId="ADAL" clId="{2E03DCDF-C3EC-4B26-B3F6-C689DE683DA2}" dt="2022-04-13T12:53:14.420" v="2880" actId="20577"/>
          <ac:spMkLst>
            <pc:docMk/>
            <pc:sldMk cId="301667391" sldId="823"/>
            <ac:spMk id="3" creationId="{7B3517F7-0FFB-4A79-B801-C3B4E2B1CD0A}"/>
          </ac:spMkLst>
        </pc:spChg>
        <pc:spChg chg="mod">
          <ac:chgData name="Lilly Aufdembrinke" userId="fee545d9-4af7-4ecf-b0b0-707eb0358dd5" providerId="ADAL" clId="{2E03DCDF-C3EC-4B26-B3F6-C689DE683DA2}" dt="2022-04-13T11:20:43.828" v="584" actId="20577"/>
          <ac:spMkLst>
            <pc:docMk/>
            <pc:sldMk cId="301667391" sldId="823"/>
            <ac:spMk id="4" creationId="{696E5487-A52F-4484-AC3D-FAB1C5D02D42}"/>
          </ac:spMkLst>
        </pc:spChg>
        <pc:spChg chg="add mod">
          <ac:chgData name="Lilly Aufdembrinke" userId="fee545d9-4af7-4ecf-b0b0-707eb0358dd5" providerId="ADAL" clId="{2E03DCDF-C3EC-4B26-B3F6-C689DE683DA2}" dt="2022-04-13T12:55:24.890" v="2975" actId="1076"/>
          <ac:spMkLst>
            <pc:docMk/>
            <pc:sldMk cId="301667391" sldId="823"/>
            <ac:spMk id="8" creationId="{852C7960-1E69-4969-BEA4-3CDE99EEB2E1}"/>
          </ac:spMkLst>
        </pc:spChg>
        <pc:picChg chg="add mod">
          <ac:chgData name="Lilly Aufdembrinke" userId="fee545d9-4af7-4ecf-b0b0-707eb0358dd5" providerId="ADAL" clId="{2E03DCDF-C3EC-4B26-B3F6-C689DE683DA2}" dt="2022-04-13T11:19:03.771" v="566" actId="931"/>
          <ac:picMkLst>
            <pc:docMk/>
            <pc:sldMk cId="301667391" sldId="823"/>
            <ac:picMk id="7" creationId="{F3B49A67-045B-438B-BBF2-58F206154D65}"/>
          </ac:picMkLst>
        </pc:picChg>
      </pc:sldChg>
      <pc:sldChg chg="addSp delSp modSp add modNotesTx">
        <pc:chgData name="Lilly Aufdembrinke" userId="fee545d9-4af7-4ecf-b0b0-707eb0358dd5" providerId="ADAL" clId="{2E03DCDF-C3EC-4B26-B3F6-C689DE683DA2}" dt="2022-04-19T12:19:06.331" v="3123" actId="20577"/>
        <pc:sldMkLst>
          <pc:docMk/>
          <pc:sldMk cId="2636718285" sldId="824"/>
        </pc:sldMkLst>
        <pc:spChg chg="del">
          <ac:chgData name="Lilly Aufdembrinke" userId="fee545d9-4af7-4ecf-b0b0-707eb0358dd5" providerId="ADAL" clId="{2E03DCDF-C3EC-4B26-B3F6-C689DE683DA2}" dt="2022-04-13T10:19:19.926" v="4" actId="931"/>
          <ac:spMkLst>
            <pc:docMk/>
            <pc:sldMk cId="2636718285" sldId="824"/>
            <ac:spMk id="2" creationId="{15546E46-92AE-454C-A76D-331E5476CDCE}"/>
          </ac:spMkLst>
        </pc:spChg>
        <pc:spChg chg="mod">
          <ac:chgData name="Lilly Aufdembrinke" userId="fee545d9-4af7-4ecf-b0b0-707eb0358dd5" providerId="ADAL" clId="{2E03DCDF-C3EC-4B26-B3F6-C689DE683DA2}" dt="2022-04-13T10:41:18.569" v="564" actId="27636"/>
          <ac:spMkLst>
            <pc:docMk/>
            <pc:sldMk cId="2636718285" sldId="824"/>
            <ac:spMk id="3" creationId="{D15A2700-FBAD-4BA4-AC3A-A459419C22AD}"/>
          </ac:spMkLst>
        </pc:spChg>
        <pc:spChg chg="mod">
          <ac:chgData name="Lilly Aufdembrinke" userId="fee545d9-4af7-4ecf-b0b0-707eb0358dd5" providerId="ADAL" clId="{2E03DCDF-C3EC-4B26-B3F6-C689DE683DA2}" dt="2022-04-13T10:30:06.524" v="89" actId="20577"/>
          <ac:spMkLst>
            <pc:docMk/>
            <pc:sldMk cId="2636718285" sldId="824"/>
            <ac:spMk id="4" creationId="{F323631C-D807-4D2F-B024-F3F5EDA8184B}"/>
          </ac:spMkLst>
        </pc:spChg>
        <pc:spChg chg="add mod">
          <ac:chgData name="Lilly Aufdembrinke" userId="fee545d9-4af7-4ecf-b0b0-707eb0358dd5" providerId="ADAL" clId="{2E03DCDF-C3EC-4B26-B3F6-C689DE683DA2}" dt="2022-04-19T12:17:37.171" v="3112" actId="20577"/>
          <ac:spMkLst>
            <pc:docMk/>
            <pc:sldMk cId="2636718285" sldId="824"/>
            <ac:spMk id="8" creationId="{CABFD6DB-7F0D-4B39-AB24-233E186B38FF}"/>
          </ac:spMkLst>
        </pc:spChg>
        <pc:picChg chg="add mod">
          <ac:chgData name="Lilly Aufdembrinke" userId="fee545d9-4af7-4ecf-b0b0-707eb0358dd5" providerId="ADAL" clId="{2E03DCDF-C3EC-4B26-B3F6-C689DE683DA2}" dt="2022-04-13T10:19:19.926" v="4" actId="931"/>
          <ac:picMkLst>
            <pc:docMk/>
            <pc:sldMk cId="2636718285" sldId="824"/>
            <ac:picMk id="7" creationId="{4544676A-8251-433E-A40A-6DF9BDBED9ED}"/>
          </ac:picMkLst>
        </pc:picChg>
      </pc:sldChg>
    </pc:docChg>
  </pc:docChgLst>
  <pc:docChgLst>
    <pc:chgData name="Lilly Aufdembrinke" userId="fee545d9-4af7-4ecf-b0b0-707eb0358dd5" providerId="ADAL" clId="{1317A0EA-25A9-44FB-98FF-F1DDB72030C8}"/>
    <pc:docChg chg="custSel delSld modSld">
      <pc:chgData name="Lilly Aufdembrinke" userId="fee545d9-4af7-4ecf-b0b0-707eb0358dd5" providerId="ADAL" clId="{1317A0EA-25A9-44FB-98FF-F1DDB72030C8}" dt="2022-03-30T09:38:08.815" v="32" actId="478"/>
      <pc:docMkLst>
        <pc:docMk/>
      </pc:docMkLst>
    </pc:docChg>
  </pc:docChgLst>
  <pc:docChgLst>
    <pc:chgData name="Sabine Blumstein" userId="S::blumstein_adelphi.de#ext#@gizonline.onmicrosoft.com::1934cf26-19af-4f0d-a9a3-4a8d6fbd73a7" providerId="AD" clId="Web-{51B7DC89-2BFF-41BC-AB48-2EA6C82E92E2}"/>
    <pc:docChg chg="">
      <pc:chgData name="Sabine Blumstein" userId="S::blumstein_adelphi.de#ext#@gizonline.onmicrosoft.com::1934cf26-19af-4f0d-a9a3-4a8d6fbd73a7" providerId="AD" clId="Web-{51B7DC89-2BFF-41BC-AB48-2EA6C82E92E2}" dt="2022-04-11T21:43:03.104" v="0"/>
      <pc:docMkLst>
        <pc:docMk/>
      </pc:docMkLst>
      <pc:sldChg chg="delCm">
        <pc:chgData name="Sabine Blumstein" userId="S::blumstein_adelphi.de#ext#@gizonline.onmicrosoft.com::1934cf26-19af-4f0d-a9a3-4a8d6fbd73a7" providerId="AD" clId="Web-{51B7DC89-2BFF-41BC-AB48-2EA6C82E92E2}" dt="2022-04-11T21:43:03.104" v="0"/>
        <pc:sldMkLst>
          <pc:docMk/>
          <pc:sldMk cId="1069218954" sldId="7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19/04/2022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19/04/2022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a:p>
        </p:txBody>
      </p:sp>
    </p:spTree>
    <p:extLst>
      <p:ext uri="{BB962C8B-B14F-4D97-AF65-F5344CB8AC3E}">
        <p14:creationId xmlns:p14="http://schemas.microsoft.com/office/powerpoint/2010/main" val="47414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82126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r>
              <a:rPr lang="en-US" b="0" u="sng" dirty="0"/>
              <a:t>Geographic situation:</a:t>
            </a:r>
          </a:p>
          <a:p>
            <a:pPr marL="171450" indent="-171450">
              <a:buFont typeface="Arial" panose="020B0604020202020204" pitchFamily="34" charset="0"/>
              <a:buChar char="‒"/>
            </a:pPr>
            <a:r>
              <a:rPr lang="en-US" b="0" dirty="0"/>
              <a:t>Bolivia is a landlocked country, surrounded by Brazil, Paraguay, Argentina, Chile and Peru</a:t>
            </a:r>
          </a:p>
          <a:p>
            <a:pPr marL="171450" indent="-171450">
              <a:buFont typeface="Arial" panose="020B0604020202020204" pitchFamily="34" charset="0"/>
              <a:buChar char="‒"/>
            </a:pPr>
            <a:r>
              <a:rPr lang="en-US" b="0" dirty="0"/>
              <a:t>It has a very diverse topography: </a:t>
            </a:r>
          </a:p>
          <a:p>
            <a:pPr marL="514350" lvl="1" indent="-171450">
              <a:buFont typeface="Arial" panose="020B0604020202020204" pitchFamily="34" charset="0"/>
              <a:buChar char="‒"/>
            </a:pPr>
            <a:r>
              <a:rPr lang="en-US" b="0" dirty="0"/>
              <a:t>Ranges from the highlands of the Andes Mountains (5,000 meters above sea level) to the plains of the Amazonian lowlands (less than 500 meters above sea level)</a:t>
            </a:r>
          </a:p>
          <a:p>
            <a:pPr marL="514350" lvl="1" indent="-171450">
              <a:buFont typeface="Arial" panose="020B0604020202020204" pitchFamily="34" charset="0"/>
              <a:buChar char="‒"/>
            </a:pPr>
            <a:r>
              <a:rPr lang="en-US" b="0" dirty="0"/>
              <a:t>West: Andean area and arid highlands with large cultivated areas</a:t>
            </a:r>
          </a:p>
          <a:p>
            <a:pPr marL="514350" lvl="1" indent="-171450">
              <a:buFont typeface="Arial" panose="020B0604020202020204" pitchFamily="34" charset="0"/>
              <a:buChar char="‒"/>
            </a:pPr>
            <a:r>
              <a:rPr lang="en-US" b="0" dirty="0"/>
              <a:t>Middle of the country: the sub-Andean and semi-tropical valleys</a:t>
            </a:r>
          </a:p>
          <a:p>
            <a:pPr marL="514350" lvl="1" indent="-171450">
              <a:buFont typeface="Arial" panose="020B0604020202020204" pitchFamily="34" charset="0"/>
              <a:buChar char="‒"/>
            </a:pPr>
            <a:r>
              <a:rPr lang="en-US" b="0" dirty="0"/>
              <a:t>East: tropical lowlands </a:t>
            </a:r>
          </a:p>
          <a:p>
            <a:endParaRPr lang="en-US" b="0" dirty="0"/>
          </a:p>
          <a:p>
            <a:r>
              <a:rPr lang="en-US" b="0" u="sng" dirty="0"/>
              <a:t>Climatic situation:</a:t>
            </a:r>
            <a:endParaRPr lang="en-US" b="0" dirty="0"/>
          </a:p>
          <a:p>
            <a:pPr marL="171450" indent="-171450">
              <a:buFont typeface="Arial" panose="020B0604020202020204" pitchFamily="34" charset="0"/>
              <a:buChar char="‒"/>
            </a:pPr>
            <a:r>
              <a:rPr lang="en-US" b="0" dirty="0"/>
              <a:t>Humid season: November – March </a:t>
            </a:r>
          </a:p>
          <a:p>
            <a:pPr marL="171450" indent="-171450">
              <a:buFont typeface="Arial" panose="020B0604020202020204" pitchFamily="34" charset="0"/>
              <a:buChar char="‒"/>
            </a:pPr>
            <a:r>
              <a:rPr lang="en-US" b="0" dirty="0"/>
              <a:t>Dry season: April – October </a:t>
            </a:r>
          </a:p>
          <a:p>
            <a:pPr marL="171450" indent="-171450">
              <a:buFont typeface="Arial" panose="020B0604020202020204" pitchFamily="34" charset="0"/>
              <a:buChar char="‒"/>
            </a:pPr>
            <a:r>
              <a:rPr lang="en-US" b="0" dirty="0"/>
              <a:t>Mean annual temperature is 21.01 °C</a:t>
            </a:r>
          </a:p>
          <a:p>
            <a:pPr marL="171450" indent="-171450">
              <a:buFont typeface="Arial" panose="020B0604020202020204" pitchFamily="34" charset="0"/>
              <a:buChar char="‒"/>
            </a:pPr>
            <a:r>
              <a:rPr lang="en-US" b="0" dirty="0"/>
              <a:t>Mean annual precipitation is 1091.94 mm</a:t>
            </a:r>
          </a:p>
          <a:p>
            <a:endParaRPr lang="en-US" b="0" dirty="0"/>
          </a:p>
          <a:p>
            <a:pPr marL="0" indent="0">
              <a:buFont typeface="Arial" panose="020B0604020202020204" pitchFamily="34" charset="0"/>
              <a:buNone/>
            </a:pPr>
            <a:r>
              <a:rPr lang="en-US" b="0" u="sng" dirty="0"/>
              <a:t>Major challenges: </a:t>
            </a:r>
          </a:p>
          <a:p>
            <a:pPr marL="171450" indent="-171450">
              <a:buFont typeface="Arial" panose="020B0604020202020204" pitchFamily="34" charset="0"/>
              <a:buChar char="‒"/>
            </a:pPr>
            <a:r>
              <a:rPr lang="en-US" b="0" dirty="0"/>
              <a:t>Poverty: </a:t>
            </a:r>
          </a:p>
          <a:p>
            <a:pPr marL="514350" lvl="1" indent="-171450">
              <a:buFont typeface="Arial" panose="020B0604020202020204" pitchFamily="34" charset="0"/>
              <a:buChar char="‒"/>
            </a:pPr>
            <a:r>
              <a:rPr lang="en-US" b="0" dirty="0"/>
              <a:t>Bolivia is one of the poorest countries in Latin America and the Caribbean</a:t>
            </a:r>
          </a:p>
          <a:p>
            <a:pPr marL="514350" lvl="1" indent="-171450">
              <a:buFont typeface="Arial" panose="020B0604020202020204" pitchFamily="34" charset="0"/>
              <a:buChar char="‒"/>
            </a:pPr>
            <a:r>
              <a:rPr lang="en-US" b="0" dirty="0"/>
              <a:t>In 2014, 39 % of the population lived below the poverty line</a:t>
            </a:r>
          </a:p>
          <a:p>
            <a:pPr marL="171450" lvl="0" indent="-171450">
              <a:buFont typeface="Arial" panose="020B0604020202020204" pitchFamily="34" charset="0"/>
              <a:buChar char="‒"/>
            </a:pPr>
            <a:r>
              <a:rPr lang="en-US" b="0" dirty="0"/>
              <a:t>Shrinking water sources</a:t>
            </a:r>
          </a:p>
          <a:p>
            <a:pPr marL="514350" lvl="1" indent="-171450">
              <a:buFont typeface="Arial" panose="020B0604020202020204" pitchFamily="34" charset="0"/>
              <a:buChar char="‒"/>
            </a:pPr>
            <a:r>
              <a:rPr lang="en-US" b="0" dirty="0"/>
              <a:t>Bolivia is expected to be one of the most affected countries by water loss as a consequence of climate change </a:t>
            </a:r>
          </a:p>
          <a:p>
            <a:pPr marL="514350" lvl="1" indent="-171450">
              <a:buFont typeface="Arial" panose="020B0604020202020204" pitchFamily="34" charset="0"/>
              <a:buChar char="‒"/>
            </a:pPr>
            <a:r>
              <a:rPr lang="en-US" b="0" dirty="0"/>
              <a:t>In 2014, 18 % had no drinking water supply system and 43 % had no access to wastewater disposal</a:t>
            </a:r>
          </a:p>
          <a:p>
            <a:pPr marL="171450" lvl="0" indent="-171450">
              <a:buFont typeface="Arial" panose="020B0604020202020204" pitchFamily="34" charset="0"/>
              <a:buChar char="‒"/>
            </a:pPr>
            <a:r>
              <a:rPr lang="en-US" b="0" dirty="0"/>
              <a:t>This causes conflicts of interests between the WEF sectors because they are all interconnected with water and they already record alarming numbers regarding their sectoral security </a:t>
            </a:r>
          </a:p>
          <a:p>
            <a:pPr marL="514350" lvl="1" indent="-171450">
              <a:buFont typeface="Arial" panose="020B0604020202020204" pitchFamily="34" charset="0"/>
              <a:buChar char="‒"/>
            </a:pPr>
            <a:r>
              <a:rPr lang="en-US" b="0" dirty="0"/>
              <a:t>Energy sector: in 2014, 18 % had no a power connection</a:t>
            </a:r>
          </a:p>
          <a:p>
            <a:pPr marL="514350" lvl="1" indent="-171450">
              <a:buFont typeface="Arial" panose="020B0604020202020204" pitchFamily="34" charset="0"/>
              <a:buChar char="‒"/>
            </a:pPr>
            <a:r>
              <a:rPr lang="en-US" b="0" dirty="0"/>
              <a:t>Food sector: in 2014, 20 % were malnourished </a:t>
            </a:r>
          </a:p>
          <a:p>
            <a:endParaRPr lang="en-US" b="1" dirty="0"/>
          </a:p>
          <a:p>
            <a:r>
              <a:rPr lang="en-US" b="1" dirty="0"/>
              <a:t>Sources: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Climate Change Knowledge Portal, ‘Bolivia: Climatology’, available at: https://climateknowledgeportal.worldbank.org/country/bolivia/climate-data-historical?msclkid=323238b8bb2711ec941fc4905c4b777a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GIZ, ‘</a:t>
            </a:r>
            <a:r>
              <a:rPr lang="en-US" sz="900" b="0" i="0" kern="1200" dirty="0">
                <a:solidFill>
                  <a:schemeClr val="tx1"/>
                </a:solidFill>
                <a:effectLst/>
                <a:latin typeface="Arial" panose="020B0604020202020204" pitchFamily="34" charset="0"/>
                <a:ea typeface="+mn-ea"/>
                <a:cs typeface="+mn-cs"/>
              </a:rPr>
              <a:t>Working together to develop the water, energy and food security sectors’, available at: https://www.giz.de/en/worldwide/43105.html</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Arial" panose="020B0604020202020204" pitchFamily="34" charset="0"/>
                <a:ea typeface="+mn-ea"/>
                <a:cs typeface="+mn-cs"/>
              </a:rPr>
              <a:t>Navarro, G., &amp; </a:t>
            </a:r>
            <a:r>
              <a:rPr lang="en-US" sz="900" b="0" i="0" kern="1200" dirty="0" err="1">
                <a:solidFill>
                  <a:schemeClr val="tx1"/>
                </a:solidFill>
                <a:effectLst/>
                <a:latin typeface="Arial" panose="020B0604020202020204" pitchFamily="34" charset="0"/>
                <a:ea typeface="+mn-ea"/>
                <a:cs typeface="+mn-cs"/>
              </a:rPr>
              <a:t>Fereira</a:t>
            </a:r>
            <a:r>
              <a:rPr lang="en-US" sz="900" b="0" i="0" kern="1200" dirty="0">
                <a:solidFill>
                  <a:schemeClr val="tx1"/>
                </a:solidFill>
                <a:effectLst/>
                <a:latin typeface="Arial" panose="020B0604020202020204" pitchFamily="34" charset="0"/>
                <a:ea typeface="+mn-ea"/>
                <a:cs typeface="+mn-cs"/>
              </a:rPr>
              <a:t>, W. (2004) ‘Zonas de </a:t>
            </a:r>
            <a:r>
              <a:rPr lang="en-US" sz="900" b="0" i="0" kern="1200" dirty="0" err="1">
                <a:solidFill>
                  <a:schemeClr val="tx1"/>
                </a:solidFill>
                <a:effectLst/>
                <a:latin typeface="Arial" panose="020B0604020202020204" pitchFamily="34" charset="0"/>
                <a:ea typeface="+mn-ea"/>
                <a:cs typeface="+mn-cs"/>
              </a:rPr>
              <a:t>vegetación</a:t>
            </a:r>
            <a:r>
              <a:rPr lang="en-US" sz="900" b="0" i="0" kern="1200" dirty="0">
                <a:solidFill>
                  <a:schemeClr val="tx1"/>
                </a:solidFill>
                <a:effectLst/>
                <a:latin typeface="Arial" panose="020B0604020202020204" pitchFamily="34" charset="0"/>
                <a:ea typeface="+mn-ea"/>
                <a:cs typeface="+mn-cs"/>
              </a:rPr>
              <a:t> </a:t>
            </a:r>
            <a:r>
              <a:rPr lang="en-US" sz="900" b="0" i="0" kern="1200" dirty="0" err="1">
                <a:solidFill>
                  <a:schemeClr val="tx1"/>
                </a:solidFill>
                <a:effectLst/>
                <a:latin typeface="Arial" panose="020B0604020202020204" pitchFamily="34" charset="0"/>
                <a:ea typeface="+mn-ea"/>
                <a:cs typeface="+mn-cs"/>
              </a:rPr>
              <a:t>potencial</a:t>
            </a:r>
            <a:r>
              <a:rPr lang="en-US" sz="900" b="0" i="0" kern="1200" dirty="0">
                <a:solidFill>
                  <a:schemeClr val="tx1"/>
                </a:solidFill>
                <a:effectLst/>
                <a:latin typeface="Arial" panose="020B0604020202020204" pitchFamily="34" charset="0"/>
                <a:ea typeface="+mn-ea"/>
                <a:cs typeface="+mn-cs"/>
              </a:rPr>
              <a:t> de Bolivia: una base para el </a:t>
            </a:r>
            <a:r>
              <a:rPr lang="en-US" sz="900" b="0" i="0" kern="1200" dirty="0" err="1">
                <a:solidFill>
                  <a:schemeClr val="tx1"/>
                </a:solidFill>
                <a:effectLst/>
                <a:latin typeface="Arial" panose="020B0604020202020204" pitchFamily="34" charset="0"/>
                <a:ea typeface="+mn-ea"/>
                <a:cs typeface="+mn-cs"/>
              </a:rPr>
              <a:t>análisis</a:t>
            </a:r>
            <a:r>
              <a:rPr lang="en-US" sz="900" b="0" i="0" kern="1200" dirty="0">
                <a:solidFill>
                  <a:schemeClr val="tx1"/>
                </a:solidFill>
                <a:effectLst/>
                <a:latin typeface="Arial" panose="020B0604020202020204" pitchFamily="34" charset="0"/>
                <a:ea typeface="+mn-ea"/>
                <a:cs typeface="+mn-cs"/>
              </a:rPr>
              <a:t> de </a:t>
            </a:r>
            <a:r>
              <a:rPr lang="en-US" sz="900" b="0" i="0" kern="1200" dirty="0" err="1">
                <a:solidFill>
                  <a:schemeClr val="tx1"/>
                </a:solidFill>
                <a:effectLst/>
                <a:latin typeface="Arial" panose="020B0604020202020204" pitchFamily="34" charset="0"/>
                <a:ea typeface="+mn-ea"/>
                <a:cs typeface="+mn-cs"/>
              </a:rPr>
              <a:t>vacíos</a:t>
            </a:r>
            <a:r>
              <a:rPr lang="en-US" sz="900" b="0" i="0" kern="1200" dirty="0">
                <a:solidFill>
                  <a:schemeClr val="tx1"/>
                </a:solidFill>
                <a:effectLst/>
                <a:latin typeface="Arial" panose="020B0604020202020204" pitchFamily="34" charset="0"/>
                <a:ea typeface="+mn-ea"/>
                <a:cs typeface="+mn-cs"/>
              </a:rPr>
              <a:t> de </a:t>
            </a:r>
            <a:r>
              <a:rPr lang="en-US" sz="900" b="0" i="0" kern="1200" dirty="0" err="1">
                <a:solidFill>
                  <a:schemeClr val="tx1"/>
                </a:solidFill>
                <a:effectLst/>
                <a:latin typeface="Arial" panose="020B0604020202020204" pitchFamily="34" charset="0"/>
                <a:ea typeface="+mn-ea"/>
                <a:cs typeface="+mn-cs"/>
              </a:rPr>
              <a:t>conservación</a:t>
            </a:r>
            <a:r>
              <a:rPr lang="en-US" sz="900" b="0" i="0" kern="1200" dirty="0">
                <a:solidFill>
                  <a:schemeClr val="tx1"/>
                </a:solidFill>
                <a:effectLst/>
                <a:latin typeface="Arial" panose="020B0604020202020204" pitchFamily="34" charset="0"/>
                <a:ea typeface="+mn-ea"/>
                <a:cs typeface="+mn-cs"/>
              </a:rPr>
              <a:t>’, </a:t>
            </a:r>
            <a:r>
              <a:rPr lang="en-US" sz="900" b="0" i="0" kern="1200" dirty="0" err="1">
                <a:solidFill>
                  <a:schemeClr val="tx1"/>
                </a:solidFill>
                <a:effectLst/>
                <a:latin typeface="Arial" panose="020B0604020202020204" pitchFamily="34" charset="0"/>
                <a:ea typeface="+mn-ea"/>
                <a:cs typeface="+mn-cs"/>
              </a:rPr>
              <a:t>Revista</a:t>
            </a:r>
            <a:r>
              <a:rPr lang="en-US" sz="900" b="0" i="0" kern="1200" dirty="0">
                <a:solidFill>
                  <a:schemeClr val="tx1"/>
                </a:solidFill>
                <a:effectLst/>
                <a:latin typeface="Arial" panose="020B0604020202020204" pitchFamily="34" charset="0"/>
                <a:ea typeface="+mn-ea"/>
                <a:cs typeface="+mn-cs"/>
              </a:rPr>
              <a:t> </a:t>
            </a:r>
            <a:r>
              <a:rPr lang="en-US" sz="900" b="0" i="0" kern="1200" dirty="0" err="1">
                <a:solidFill>
                  <a:schemeClr val="tx1"/>
                </a:solidFill>
                <a:effectLst/>
                <a:latin typeface="Arial" panose="020B0604020202020204" pitchFamily="34" charset="0"/>
                <a:ea typeface="+mn-ea"/>
                <a:cs typeface="+mn-cs"/>
              </a:rPr>
              <a:t>Boliviana</a:t>
            </a:r>
            <a:r>
              <a:rPr lang="en-US" sz="900" b="0" i="0" kern="1200" dirty="0">
                <a:solidFill>
                  <a:schemeClr val="tx1"/>
                </a:solidFill>
                <a:effectLst/>
                <a:latin typeface="Arial" panose="020B0604020202020204" pitchFamily="34" charset="0"/>
                <a:ea typeface="+mn-ea"/>
                <a:cs typeface="+mn-cs"/>
              </a:rPr>
              <a:t> de </a:t>
            </a:r>
            <a:r>
              <a:rPr lang="en-US" sz="900" b="0" i="0" kern="1200" dirty="0" err="1">
                <a:solidFill>
                  <a:schemeClr val="tx1"/>
                </a:solidFill>
                <a:effectLst/>
                <a:latin typeface="Arial" panose="020B0604020202020204" pitchFamily="34" charset="0"/>
                <a:ea typeface="+mn-ea"/>
                <a:cs typeface="+mn-cs"/>
              </a:rPr>
              <a:t>Ecología</a:t>
            </a:r>
            <a:r>
              <a:rPr lang="en-US" sz="900" b="0" i="0" kern="1200" dirty="0">
                <a:solidFill>
                  <a:schemeClr val="tx1"/>
                </a:solidFill>
                <a:effectLst/>
                <a:latin typeface="Arial" panose="020B0604020202020204" pitchFamily="34" charset="0"/>
                <a:ea typeface="+mn-ea"/>
                <a:cs typeface="+mn-cs"/>
              </a:rPr>
              <a:t>, 15, 1–40.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Vicente-Serrano, S.M. et al. (2016), ‘Average monthly and annual climate maps for Bolivia’, Journal of Maps, 12:2, 295-310.</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Winters, C. (2012), ‘Impact of climate change on the poor in Bolivia’, Global Majority E-Journal, 3, 33–43.</a:t>
            </a:r>
          </a:p>
          <a:p>
            <a:endParaRPr lang="en-US" dirty="0"/>
          </a:p>
          <a:p>
            <a:r>
              <a:rPr lang="en-US" u="sng" dirty="0"/>
              <a:t>Image Reference:</a:t>
            </a:r>
          </a:p>
          <a:p>
            <a:r>
              <a:rPr lang="en-US" dirty="0" err="1"/>
              <a:t>WorldAtlas</a:t>
            </a:r>
            <a:r>
              <a:rPr lang="en-US" dirty="0"/>
              <a:t> (2022), ‘Maps of Bolivia’, available at: https://www.worldatlas.com/maps/bolivia</a:t>
            </a:r>
          </a:p>
        </p:txBody>
      </p:sp>
      <p:sp>
        <p:nvSpPr>
          <p:cNvPr id="4" name="Slide Number Placehold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90388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The first case study presented here is located in Bolivia in Latin America. It deals with the implementation of a mobile solar pumping system which aims to improve agricultural irrigation in a sustainable manner.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t>Let‘s have a look on the overall parameters of the project:</a:t>
            </a:r>
          </a:p>
          <a:p>
            <a:endParaRPr lang="en-US" noProof="0" dirty="0"/>
          </a:p>
          <a:p>
            <a:pPr marL="171450" indent="-171450">
              <a:buFont typeface="Symbol" panose="05050102010706020507" pitchFamily="18" charset="2"/>
              <a:buChar char="-"/>
            </a:pPr>
            <a:r>
              <a:rPr lang="en-US" noProof="0" dirty="0"/>
              <a:t>All three Nexus </a:t>
            </a:r>
            <a:r>
              <a:rPr lang="en-US" b="1" noProof="0" dirty="0"/>
              <a:t>sectors</a:t>
            </a:r>
            <a:r>
              <a:rPr lang="en-US" noProof="0" dirty="0"/>
              <a:t> are involved in this project: water, energy and agriculture</a:t>
            </a:r>
          </a:p>
          <a:p>
            <a:pPr marL="171450" indent="-171450">
              <a:buFont typeface="Symbol" panose="05050102010706020507" pitchFamily="18" charset="2"/>
              <a:buChar char="-"/>
            </a:pPr>
            <a:r>
              <a:rPr lang="en-US" noProof="0" dirty="0"/>
              <a:t>The project was </a:t>
            </a:r>
            <a:r>
              <a:rPr lang="en-US" noProof="0" dirty="0" err="1"/>
              <a:t>realised</a:t>
            </a:r>
            <a:r>
              <a:rPr lang="en-US" noProof="0" dirty="0"/>
              <a:t> in rural communities, thus at a local </a:t>
            </a:r>
            <a:r>
              <a:rPr lang="en-US" b="1" noProof="0" dirty="0"/>
              <a:t>scale </a:t>
            </a:r>
          </a:p>
          <a:p>
            <a:pPr marL="171450" indent="-171450">
              <a:buFont typeface="Symbol" panose="05050102010706020507" pitchFamily="18" charset="2"/>
              <a:buChar char="-"/>
            </a:pPr>
            <a:r>
              <a:rPr lang="en-US" b="1" noProof="0" dirty="0"/>
              <a:t>Key actors</a:t>
            </a:r>
            <a:r>
              <a:rPr lang="en-US" noProof="0" dirty="0"/>
              <a:t>: </a:t>
            </a:r>
          </a:p>
          <a:p>
            <a:pPr marL="514350" lvl="1" indent="-171450">
              <a:buFont typeface="Symbol" panose="05050102010706020507" pitchFamily="18" charset="2"/>
              <a:buChar char="-"/>
            </a:pPr>
            <a:r>
              <a:rPr lang="en-US" noProof="0" dirty="0"/>
              <a:t>The project addresses technical staff from the public and private sector and farming families</a:t>
            </a:r>
          </a:p>
          <a:p>
            <a:pPr marL="514350" lvl="1" indent="-171450">
              <a:buFont typeface="Symbol" panose="05050102010706020507" pitchFamily="18" charset="2"/>
              <a:buChar char="-"/>
            </a:pPr>
            <a:r>
              <a:rPr lang="en-US" noProof="0" dirty="0"/>
              <a:t>It was set up by the international initiative </a:t>
            </a:r>
            <a:r>
              <a:rPr lang="en-US" sz="900" b="0" i="0" kern="1200" noProof="0" dirty="0">
                <a:solidFill>
                  <a:schemeClr val="tx1"/>
                </a:solidFill>
                <a:effectLst/>
                <a:latin typeface="Arial" panose="020B0604020202020204" pitchFamily="34" charset="0"/>
                <a:ea typeface="+mn-ea"/>
                <a:cs typeface="+mn-cs"/>
              </a:rPr>
              <a:t>Powering Agriculture – An Energy Grand Challenge for Development (</a:t>
            </a:r>
            <a:r>
              <a:rPr lang="en-US" noProof="0" dirty="0"/>
              <a:t>PAEGC) </a:t>
            </a:r>
          </a:p>
          <a:p>
            <a:pPr marL="514350" lvl="1"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PAEGC was created in 2012 by the United States Agency for International Development (USAID), the Swedish International Development Cooperation Agency (SIDA), the German Federal Ministry for Economic Cooperation and Development (BMZ), the energy company Duke Energy Corporation and the Overseas Private Investment Corporation (OPIC) </a:t>
            </a:r>
          </a:p>
          <a:p>
            <a:pPr marL="514350" lvl="1" indent="-171450">
              <a:buFont typeface="Symbol" panose="05050102010706020507" pitchFamily="18" charset="2"/>
              <a:buChar char="-"/>
            </a:pPr>
            <a:r>
              <a:rPr lang="en-US" sz="900" b="0" i="0" kern="1200" noProof="0" dirty="0">
                <a:solidFill>
                  <a:schemeClr val="tx1"/>
                </a:solidFill>
                <a:effectLst/>
                <a:latin typeface="Arial" panose="020B0604020202020204" pitchFamily="34" charset="0"/>
                <a:ea typeface="+mn-ea"/>
                <a:cs typeface="+mn-cs"/>
              </a:rPr>
              <a:t>Responsible for the implementation of the project are GIZ (on behalf of the German Federal Ministry for Economic Cooperation and Development (BMZ) and the European Union</a:t>
            </a:r>
          </a:p>
          <a:p>
            <a:pPr marL="171450" lvl="0" indent="-171450">
              <a:buFont typeface="Symbol" panose="05050102010706020507" pitchFamily="18" charset="2"/>
              <a:buChar char="-"/>
            </a:pPr>
            <a:r>
              <a:rPr lang="en-US" b="1" noProof="0" dirty="0"/>
              <a:t>Nexus challenges</a:t>
            </a:r>
            <a:r>
              <a:rPr lang="en-US" noProof="0" dirty="0"/>
              <a:t>: </a:t>
            </a:r>
          </a:p>
          <a:p>
            <a:pPr marL="514350" lvl="1" indent="-171450">
              <a:buFont typeface="Symbol" panose="05050102010706020507" pitchFamily="18" charset="2"/>
              <a:buChar char="-"/>
            </a:pPr>
            <a:r>
              <a:rPr lang="en-US" noProof="0" dirty="0"/>
              <a:t>Bolivia is one of the poorest countries in Latin America and faces severe deficiencies in water supply, power connection and food security</a:t>
            </a:r>
          </a:p>
          <a:p>
            <a:pPr marL="514350" lvl="1" indent="-171450">
              <a:buFont typeface="Symbol" panose="05050102010706020507" pitchFamily="18" charset="2"/>
              <a:buChar char="-"/>
            </a:pPr>
            <a:r>
              <a:rPr lang="en-US" noProof="0" dirty="0"/>
              <a:t>In particular, 18% of the population lacked a drinking water supply system, 43% did not have access to a wastewater disposal, 18% lacked power connection, and 20% suffered from malnutrition</a:t>
            </a:r>
          </a:p>
          <a:p>
            <a:pPr marL="514350" lvl="1" indent="-171450">
              <a:buFont typeface="Symbol" panose="05050102010706020507" pitchFamily="18" charset="2"/>
              <a:buChar char="-"/>
            </a:pPr>
            <a:r>
              <a:rPr lang="en-US" noProof="0" dirty="0"/>
              <a:t>Additionally, the three WEF sectors lack mutual cooperation which prevents them from effective cross-sectoral planning</a:t>
            </a:r>
          </a:p>
          <a:p>
            <a:pPr marL="171450" lvl="0" indent="-171450">
              <a:buFont typeface="Symbol" panose="05050102010706020507" pitchFamily="18" charset="2"/>
              <a:buChar char="-"/>
            </a:pPr>
            <a:r>
              <a:rPr lang="en-US" noProof="0" dirty="0"/>
              <a:t>The </a:t>
            </a:r>
            <a:r>
              <a:rPr lang="en-US" b="1" noProof="0" dirty="0"/>
              <a:t>type of solution </a:t>
            </a:r>
            <a:r>
              <a:rPr lang="en-US" noProof="0" dirty="0"/>
              <a:t>to which the project responds fits into the category of technical and engineering </a:t>
            </a:r>
          </a:p>
          <a:p>
            <a:pPr marL="171450" lvl="0" indent="-171450">
              <a:buFont typeface="Symbol" panose="05050102010706020507" pitchFamily="18" charset="2"/>
              <a:buChar char="-"/>
            </a:pPr>
            <a:r>
              <a:rPr lang="en-US" b="1" noProof="0" dirty="0"/>
              <a:t>Implementation challenges</a:t>
            </a:r>
            <a:r>
              <a:rPr lang="en-US" noProof="0" dirty="0"/>
              <a:t>: </a:t>
            </a:r>
          </a:p>
          <a:p>
            <a:pPr marL="514350" marR="0" lvl="1"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a:solidFill>
                  <a:schemeClr val="tx1"/>
                </a:solidFill>
                <a:effectLst/>
                <a:latin typeface="Arial" panose="020B0604020202020204" pitchFamily="34" charset="0"/>
                <a:ea typeface="+mn-ea"/>
                <a:cs typeface="+mn-cs"/>
              </a:rPr>
              <a:t>The implementation of a solar pumping system for irrigation is accompanied by the risk that the abstraction of (ground)water will exceed the availability of the limited source</a:t>
            </a:r>
            <a:endParaRPr lang="en-US" noProof="0" dirty="0"/>
          </a:p>
          <a:p>
            <a:pPr marL="514350" lvl="1" indent="-171450">
              <a:buFont typeface="Symbol" panose="05050102010706020507" pitchFamily="18" charset="2"/>
              <a:buChar char="-"/>
            </a:pPr>
            <a:r>
              <a:rPr lang="en-US" noProof="0" dirty="0"/>
              <a:t>Additionally, in Bolivia technology is still limited and costs could be more affordable</a:t>
            </a:r>
          </a:p>
          <a:p>
            <a:pPr marL="171450" lvl="0" indent="-171450">
              <a:buFont typeface="Symbol" panose="05050102010706020507" pitchFamily="18" charset="2"/>
              <a:buChar char="-"/>
            </a:pPr>
            <a:r>
              <a:rPr lang="en-US" noProof="0" dirty="0"/>
              <a:t>The </a:t>
            </a:r>
            <a:r>
              <a:rPr lang="en-US" b="1" noProof="0" dirty="0"/>
              <a:t>success</a:t>
            </a:r>
            <a:r>
              <a:rPr lang="en-US" noProof="0" dirty="0"/>
              <a:t> of the project not only lies in the great adaptability of mobile solar pumping equipment but also refers to a superordinate motive </a:t>
            </a:r>
            <a:r>
              <a:rPr lang="en-US" noProof="0" dirty="0">
                <a:sym typeface="Wingdings" panose="05000000000000000000" pitchFamily="2" charset="2"/>
              </a:rPr>
              <a:t> due to the embedment in the international initiative PAEGC </a:t>
            </a:r>
            <a:r>
              <a:rPr lang="en-US" noProof="0" dirty="0"/>
              <a:t>the project has a reliable structural anchor in a wider community </a:t>
            </a:r>
          </a:p>
          <a:p>
            <a:pPr marL="0" lvl="0" indent="0">
              <a:buFont typeface="Symbol" panose="05050102010706020507" pitchFamily="18" charset="2"/>
              <a:buNone/>
            </a:pPr>
            <a:endParaRPr lang="en-US" noProof="0" dirty="0"/>
          </a:p>
          <a:p>
            <a:pPr marL="0" lvl="0" indent="0">
              <a:buFont typeface="Symbol" panose="05050102010706020507" pitchFamily="18" charset="2"/>
              <a:buNone/>
            </a:pPr>
            <a:endParaRPr lang="en-US" noProof="0" dirty="0"/>
          </a:p>
          <a:p>
            <a:pPr marL="0" lvl="0" indent="0">
              <a:buFont typeface="Symbol" panose="05050102010706020507" pitchFamily="18" charset="2"/>
              <a:buNone/>
            </a:pPr>
            <a:r>
              <a:rPr lang="en-US" b="1" noProof="0" dirty="0"/>
              <a:t>Sources:</a:t>
            </a:r>
          </a:p>
          <a:p>
            <a:pPr marL="0" lvl="0" indent="0">
              <a:buFont typeface="Symbol" panose="05050102010706020507" pitchFamily="18" charset="2"/>
              <a:buNone/>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err="1"/>
              <a:t>Energypedia</a:t>
            </a:r>
            <a:r>
              <a:rPr lang="en-US" noProof="0" dirty="0"/>
              <a:t> (c), ‘Toolbox on Solar Powered irrigation systems (SPIS): Safeguard Water: </a:t>
            </a:r>
            <a:r>
              <a:rPr lang="en-US" sz="900" b="0" i="0" kern="1200" noProof="0" dirty="0">
                <a:solidFill>
                  <a:schemeClr val="tx1"/>
                </a:solidFill>
                <a:effectLst/>
                <a:latin typeface="Arial" panose="020B0604020202020204" pitchFamily="34" charset="0"/>
                <a:ea typeface="+mn-ea"/>
                <a:cs typeface="+mn-cs"/>
              </a:rPr>
              <a:t>Module Aim and Orientation</a:t>
            </a:r>
            <a:r>
              <a:rPr lang="en-US" b="0" noProof="0" dirty="0"/>
              <a:t>‘, </a:t>
            </a:r>
            <a:r>
              <a:rPr lang="en-US" noProof="0" dirty="0"/>
              <a:t>available at: https://energypedia.info/wiki/SPIS_Safeguard_Water</a:t>
            </a:r>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just"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GIZ, ‘</a:t>
            </a:r>
            <a:r>
              <a:rPr lang="en-US" sz="900" b="0" i="0" kern="1200" noProof="0" dirty="0">
                <a:solidFill>
                  <a:schemeClr val="tx1"/>
                </a:solidFill>
                <a:effectLst/>
                <a:latin typeface="Arial" panose="020B0604020202020204" pitchFamily="34" charset="0"/>
                <a:ea typeface="+mn-ea"/>
                <a:cs typeface="+mn-cs"/>
              </a:rPr>
              <a:t>Working together to develop the water, energy and food security sectors’, a</a:t>
            </a:r>
            <a:r>
              <a:rPr lang="en-US" noProof="0" dirty="0"/>
              <a:t>vailable at: https://www.giz.de/en/worldwide/43105.html</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267503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pPr marL="171450" indent="-171450">
              <a:buFont typeface="Symbol" panose="05050102010706020507" pitchFamily="18" charset="2"/>
              <a:buChar char="-"/>
            </a:pP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Mobile </a:t>
            </a:r>
            <a:r>
              <a:rPr lang="en-US" b="1" noProof="0" dirty="0"/>
              <a:t>S</a:t>
            </a:r>
            <a:r>
              <a:rPr lang="en-US" noProof="0" dirty="0"/>
              <a:t>olar </a:t>
            </a:r>
            <a:r>
              <a:rPr lang="en-US" b="1" noProof="0" dirty="0"/>
              <a:t>P</a:t>
            </a:r>
            <a:r>
              <a:rPr lang="en-US" noProof="0" dirty="0"/>
              <a:t>owered </a:t>
            </a:r>
            <a:r>
              <a:rPr lang="en-US" b="1" noProof="0" dirty="0"/>
              <a:t>I</a:t>
            </a:r>
            <a:r>
              <a:rPr lang="en-US" noProof="0" dirty="0"/>
              <a:t>rrigation </a:t>
            </a:r>
            <a:r>
              <a:rPr lang="en-US" b="1" noProof="0" dirty="0"/>
              <a:t>S</a:t>
            </a:r>
            <a:r>
              <a:rPr lang="en-US" noProof="0" dirty="0"/>
              <a:t>ystems (SPIS) are on the rise since 2010</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They promote the use of renewable energies for irrigated agricultural production</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Particularly useful in Bolivia’s rural areas with weak or lacking access to electricity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With regard to the WEF nexus, the following beneficial sectoral interactions can be observed:</a:t>
            </a:r>
          </a:p>
          <a:p>
            <a:pPr marL="571500" lvl="1" indent="-228600">
              <a:buFont typeface="+mj-lt"/>
              <a:buAutoNum type="arabicPeriod"/>
            </a:pPr>
            <a:r>
              <a:rPr lang="en-US" b="1" noProof="0" dirty="0"/>
              <a:t>Secured </a:t>
            </a:r>
            <a:r>
              <a:rPr lang="en-US" b="0" noProof="0" dirty="0"/>
              <a:t>and sustainable </a:t>
            </a:r>
            <a:r>
              <a:rPr lang="en-US" b="1" noProof="0" dirty="0"/>
              <a:t>access </a:t>
            </a:r>
            <a:r>
              <a:rPr lang="en-US" b="0" noProof="0" dirty="0"/>
              <a:t>to energy supply </a:t>
            </a:r>
            <a:r>
              <a:rPr lang="en-US" noProof="0" dirty="0"/>
              <a:t>for pumping water for irrigation and other uses:</a:t>
            </a:r>
          </a:p>
          <a:p>
            <a:pPr marL="914400" lvl="2" indent="-228600">
              <a:buFont typeface="Symbol" panose="05050102010706020507" pitchFamily="18" charset="2"/>
              <a:buChar char="-"/>
            </a:pPr>
            <a:r>
              <a:rPr lang="en-US" noProof="0" dirty="0"/>
              <a:t>Solar pumping represent an alternative to the use of conventional pumps (e.g. diesel-, gas- or petrol-driven) because they don’t rely on fuel supply </a:t>
            </a:r>
          </a:p>
          <a:p>
            <a:pPr marL="914400" lvl="2" indent="-228600">
              <a:buFont typeface="Symbol" panose="05050102010706020507" pitchFamily="18" charset="2"/>
              <a:buChar char="-"/>
            </a:pPr>
            <a:r>
              <a:rPr lang="en-US" noProof="0" dirty="0"/>
              <a:t>They offer a CO2-neutral and thus sustainable option (compared to a diesel generator a solar powered system can save </a:t>
            </a:r>
            <a:r>
              <a:rPr lang="en-US" sz="900" b="0" i="0" kern="1200" noProof="0" dirty="0">
                <a:solidFill>
                  <a:schemeClr val="tx1"/>
                </a:solidFill>
                <a:effectLst/>
                <a:latin typeface="Arial" panose="020B0604020202020204" pitchFamily="34" charset="0"/>
                <a:ea typeface="+mn-ea"/>
                <a:cs typeface="+mn-cs"/>
              </a:rPr>
              <a:t>about 1 kg of CO2 per kilowatt hour of output)</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a:solidFill>
                  <a:schemeClr val="tx1"/>
                </a:solidFill>
                <a:effectLst/>
                <a:latin typeface="Arial" panose="020B0604020202020204" pitchFamily="34" charset="0"/>
                <a:ea typeface="+mn-ea"/>
                <a:cs typeface="+mn-cs"/>
              </a:rPr>
              <a:t>Prevents soil and ground water contamination by fuels and lubricants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b="1" noProof="0" dirty="0"/>
              <a:t>Increased </a:t>
            </a:r>
            <a:r>
              <a:rPr lang="en-US" noProof="0" dirty="0"/>
              <a:t>water and energy </a:t>
            </a:r>
            <a:r>
              <a:rPr lang="en-US" b="1" noProof="0" dirty="0"/>
              <a:t>efficiency</a:t>
            </a:r>
            <a:r>
              <a:rPr lang="en-US" noProof="0" dirty="0"/>
              <a:t> for irrigated food production </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noProof="0" dirty="0"/>
              <a:t>The </a:t>
            </a:r>
            <a:r>
              <a:rPr lang="en-US" sz="900" b="1" noProof="0" dirty="0"/>
              <a:t>flexibility</a:t>
            </a:r>
            <a:r>
              <a:rPr lang="en-US" sz="900" noProof="0" dirty="0"/>
              <a:t> of the equipment allows for an extensive use:</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noProof="0" dirty="0"/>
              <a:t>S</a:t>
            </a:r>
            <a:r>
              <a:rPr lang="en-US" noProof="0" dirty="0"/>
              <a:t>olar panels are attached to wheels and can be moved to different sites</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They require less maintenance than conventional pumps and don’t need physical attendance to be operated</a:t>
            </a:r>
          </a:p>
          <a:p>
            <a:pPr marL="914400" marR="0" lvl="2"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i="0" kern="1200" noProof="0" dirty="0">
                <a:solidFill>
                  <a:schemeClr val="tx1"/>
                </a:solidFill>
                <a:effectLst/>
                <a:latin typeface="Arial" panose="020B0604020202020204" pitchFamily="34" charset="0"/>
                <a:ea typeface="+mn-ea"/>
                <a:cs typeface="+mn-cs"/>
              </a:rPr>
              <a:t> </a:t>
            </a:r>
            <a:endParaRPr lang="en-US" noProof="0" dirty="0"/>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By doing so, the solar pumping project explicitly </a:t>
            </a:r>
            <a:r>
              <a:rPr lang="en-US" noProof="0" dirty="0" err="1"/>
              <a:t>empahsises</a:t>
            </a:r>
            <a:r>
              <a:rPr lang="en-US" noProof="0" dirty="0"/>
              <a:t> the nexus approach by addressing the water, energy and food security equally and in a sustainable manner </a:t>
            </a:r>
          </a:p>
          <a:p>
            <a:pPr marL="171450" indent="-171450">
              <a:buFont typeface="Symbol" panose="05050102010706020507" pitchFamily="18" charset="2"/>
              <a:buChar char="-"/>
            </a:pPr>
            <a:endParaRPr lang="en-US" noProof="0" dirty="0"/>
          </a:p>
          <a:p>
            <a:endParaRPr lang="en-US" noProof="0" dirty="0"/>
          </a:p>
          <a:p>
            <a:r>
              <a:rPr lang="en-US" b="1" noProof="0" dirty="0"/>
              <a:t>Sources:</a:t>
            </a:r>
          </a:p>
          <a:p>
            <a:pPr algn="just"/>
            <a:endParaRPr lang="en-US" noProof="0" dirty="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dirty="0" err="1"/>
              <a:t>Energypedia</a:t>
            </a:r>
            <a:r>
              <a:rPr lang="en-US" noProof="0" dirty="0"/>
              <a:t>, (a), Toolbox on Solar Powered irrigation systems (SPIS): Get informed: </a:t>
            </a:r>
            <a:r>
              <a:rPr lang="en-US" sz="900" b="0" i="0" kern="1200" noProof="0" dirty="0">
                <a:solidFill>
                  <a:schemeClr val="tx1"/>
                </a:solidFill>
                <a:effectLst/>
                <a:latin typeface="Arial" panose="020B0604020202020204" pitchFamily="34" charset="0"/>
                <a:ea typeface="+mn-ea"/>
                <a:cs typeface="+mn-cs"/>
              </a:rPr>
              <a:t>The Solar Alternative</a:t>
            </a:r>
            <a:r>
              <a:rPr lang="en-US" noProof="0" dirty="0"/>
              <a:t>‘, available at: https://energypedia.info/wiki/SPIS_Toolbox_-_The_Solar_Alternative</a:t>
            </a:r>
          </a:p>
          <a:p>
            <a:pPr algn="just"/>
            <a:endParaRPr lang="en-US" noProof="0" dirty="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dirty="0" err="1"/>
              <a:t>Energypedia</a:t>
            </a:r>
            <a:r>
              <a:rPr lang="en-US" noProof="0" dirty="0"/>
              <a:t> (c), ‘Toolbox on Solar Powered irrigation systems (SPIS): Safeguard Water: </a:t>
            </a:r>
            <a:r>
              <a:rPr lang="en-US" sz="900" b="0" i="0" kern="1200" noProof="0" dirty="0">
                <a:solidFill>
                  <a:schemeClr val="tx1"/>
                </a:solidFill>
                <a:effectLst/>
                <a:latin typeface="Arial" panose="020B0604020202020204" pitchFamily="34" charset="0"/>
                <a:ea typeface="+mn-ea"/>
                <a:cs typeface="+mn-cs"/>
              </a:rPr>
              <a:t>Module Aim and Orientation</a:t>
            </a:r>
            <a:r>
              <a:rPr lang="en-US" b="0" noProof="0" dirty="0"/>
              <a:t>‘, </a:t>
            </a:r>
            <a:r>
              <a:rPr lang="en-US" noProof="0" dirty="0"/>
              <a:t>available at: https://energypedia.info/wiki/SPIS_Safeguard_Water</a:t>
            </a:r>
          </a:p>
          <a:p>
            <a:pPr algn="just"/>
            <a:endParaRPr lang="en-US" noProof="0" dirty="0"/>
          </a:p>
          <a:p>
            <a:pPr algn="just"/>
            <a:r>
              <a:rPr lang="en-US" noProof="0" dirty="0"/>
              <a:t>GIZ (2018 a), ‘</a:t>
            </a:r>
            <a:r>
              <a:rPr lang="en-US" sz="900" b="0" i="0" u="none" strike="noStrike" kern="1200" baseline="0" noProof="0" dirty="0" err="1">
                <a:solidFill>
                  <a:schemeClr val="tx1"/>
                </a:solidFill>
                <a:latin typeface="Arial" panose="020B0604020202020204" pitchFamily="34" charset="0"/>
                <a:ea typeface="+mn-ea"/>
                <a:cs typeface="+mn-cs"/>
              </a:rPr>
              <a:t>Equipo</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Móvil</a:t>
            </a:r>
            <a:r>
              <a:rPr lang="en-US" sz="900" b="0" i="0" u="none" strike="noStrike" kern="1200" baseline="0" noProof="0" dirty="0">
                <a:solidFill>
                  <a:schemeClr val="tx1"/>
                </a:solidFill>
                <a:latin typeface="Arial" panose="020B0604020202020204" pitchFamily="34" charset="0"/>
                <a:ea typeface="+mn-ea"/>
                <a:cs typeface="+mn-cs"/>
              </a:rPr>
              <a:t> de </a:t>
            </a:r>
            <a:r>
              <a:rPr lang="en-US" sz="900" b="0" i="0" u="none" strike="noStrike" kern="1200" baseline="0" noProof="0" dirty="0" err="1">
                <a:solidFill>
                  <a:schemeClr val="tx1"/>
                </a:solidFill>
                <a:latin typeface="Arial" panose="020B0604020202020204" pitchFamily="34" charset="0"/>
                <a:ea typeface="+mn-ea"/>
                <a:cs typeface="+mn-cs"/>
              </a:rPr>
              <a:t>Bombeo</a:t>
            </a:r>
            <a:r>
              <a:rPr lang="en-US" sz="900" b="0" i="0" u="none" strike="noStrike" kern="1200" baseline="0" noProof="0" dirty="0">
                <a:solidFill>
                  <a:schemeClr val="tx1"/>
                </a:solidFill>
                <a:latin typeface="Arial" panose="020B0604020202020204" pitchFamily="34" charset="0"/>
                <a:ea typeface="+mn-ea"/>
                <a:cs typeface="+mn-cs"/>
              </a:rPr>
              <a:t> Solar: Manual de </a:t>
            </a:r>
            <a:r>
              <a:rPr lang="en-US" sz="900" b="0" i="0" u="none" strike="noStrike" kern="1200" baseline="0" noProof="0" dirty="0" err="1">
                <a:solidFill>
                  <a:schemeClr val="tx1"/>
                </a:solidFill>
                <a:latin typeface="Arial" panose="020B0604020202020204" pitchFamily="34" charset="0"/>
                <a:ea typeface="+mn-ea"/>
                <a:cs typeface="+mn-cs"/>
              </a:rPr>
              <a:t>Capacitación</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Eschborn</a:t>
            </a:r>
            <a:r>
              <a:rPr lang="en-US" sz="900" b="0" i="0" u="none" strike="noStrike" kern="1200" baseline="0" noProof="0" dirty="0">
                <a:solidFill>
                  <a:schemeClr val="tx1"/>
                </a:solidFill>
                <a:latin typeface="Arial" panose="020B0604020202020204" pitchFamily="34" charset="0"/>
                <a:ea typeface="+mn-ea"/>
                <a:cs typeface="+mn-cs"/>
              </a:rPr>
              <a:t>, available at: https://uploads.water-energy-food.org/legacy/panel_solar_version_ue.pdf</a:t>
            </a:r>
          </a:p>
          <a:p>
            <a:pPr algn="just"/>
            <a:endParaRPr lang="en-US" sz="900" b="0" i="0" u="none" strike="noStrike" kern="1200" baseline="0" noProof="0" dirty="0">
              <a:solidFill>
                <a:schemeClr val="tx1"/>
              </a:solidFill>
              <a:latin typeface="Arial" panose="020B0604020202020204" pitchFamily="34" charset="0"/>
              <a:ea typeface="+mn-ea"/>
              <a:cs typeface="+mn-cs"/>
            </a:endParaRPr>
          </a:p>
          <a:p>
            <a:pPr algn="just"/>
            <a:r>
              <a:rPr lang="en-US" sz="900" b="0" i="0" u="sng" strike="noStrike" kern="1200" baseline="0" noProof="0" dirty="0">
                <a:solidFill>
                  <a:schemeClr val="tx1"/>
                </a:solidFill>
                <a:latin typeface="Arial" panose="020B0604020202020204" pitchFamily="34" charset="0"/>
                <a:ea typeface="+mn-ea"/>
                <a:cs typeface="+mn-cs"/>
              </a:rPr>
              <a:t>Image Reference: </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dirty="0"/>
              <a:t>GIZ (2018 a), ‘</a:t>
            </a:r>
            <a:r>
              <a:rPr lang="en-US" sz="900" b="0" i="0" u="none" strike="noStrike" kern="1200" baseline="0" noProof="0" dirty="0" err="1">
                <a:solidFill>
                  <a:schemeClr val="tx1"/>
                </a:solidFill>
                <a:latin typeface="Arial" panose="020B0604020202020204" pitchFamily="34" charset="0"/>
                <a:ea typeface="+mn-ea"/>
                <a:cs typeface="+mn-cs"/>
              </a:rPr>
              <a:t>Equipo</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Móvil</a:t>
            </a:r>
            <a:r>
              <a:rPr lang="en-US" sz="900" b="0" i="0" u="none" strike="noStrike" kern="1200" baseline="0" noProof="0" dirty="0">
                <a:solidFill>
                  <a:schemeClr val="tx1"/>
                </a:solidFill>
                <a:latin typeface="Arial" panose="020B0604020202020204" pitchFamily="34" charset="0"/>
                <a:ea typeface="+mn-ea"/>
                <a:cs typeface="+mn-cs"/>
              </a:rPr>
              <a:t> de </a:t>
            </a:r>
            <a:r>
              <a:rPr lang="en-US" sz="900" b="0" i="0" u="none" strike="noStrike" kern="1200" baseline="0" noProof="0" dirty="0" err="1">
                <a:solidFill>
                  <a:schemeClr val="tx1"/>
                </a:solidFill>
                <a:latin typeface="Arial" panose="020B0604020202020204" pitchFamily="34" charset="0"/>
                <a:ea typeface="+mn-ea"/>
                <a:cs typeface="+mn-cs"/>
              </a:rPr>
              <a:t>Bombeo</a:t>
            </a:r>
            <a:r>
              <a:rPr lang="en-US" sz="900" b="0" i="0" u="none" strike="noStrike" kern="1200" baseline="0" noProof="0" dirty="0">
                <a:solidFill>
                  <a:schemeClr val="tx1"/>
                </a:solidFill>
                <a:latin typeface="Arial" panose="020B0604020202020204" pitchFamily="34" charset="0"/>
                <a:ea typeface="+mn-ea"/>
                <a:cs typeface="+mn-cs"/>
              </a:rPr>
              <a:t> Solar: Manual de </a:t>
            </a:r>
            <a:r>
              <a:rPr lang="en-US" sz="900" b="0" i="0" u="none" strike="noStrike" kern="1200" baseline="0" noProof="0" dirty="0" err="1">
                <a:solidFill>
                  <a:schemeClr val="tx1"/>
                </a:solidFill>
                <a:latin typeface="Arial" panose="020B0604020202020204" pitchFamily="34" charset="0"/>
                <a:ea typeface="+mn-ea"/>
                <a:cs typeface="+mn-cs"/>
              </a:rPr>
              <a:t>Capacitación</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Eschborn</a:t>
            </a:r>
            <a:r>
              <a:rPr lang="en-US" sz="900" b="0" i="0" u="none" strike="noStrike" kern="1200" baseline="0" noProof="0" dirty="0">
                <a:solidFill>
                  <a:schemeClr val="tx1"/>
                </a:solidFill>
                <a:latin typeface="Arial" panose="020B0604020202020204" pitchFamily="34" charset="0"/>
                <a:ea typeface="+mn-ea"/>
                <a:cs typeface="+mn-cs"/>
              </a:rPr>
              <a:t>, available at: https://uploads.water-energy-food.org/legacy/panel_solar_version_ue.pdf</a:t>
            </a:r>
          </a:p>
          <a:p>
            <a:pPr algn="just"/>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242135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pPr marL="171450" indent="-171450">
              <a:buFont typeface="Symbol" panose="05050102010706020507" pitchFamily="18" charset="2"/>
              <a:buChar char="-"/>
            </a:pPr>
            <a:endParaRPr lang="en-US" noProof="0" dirty="0"/>
          </a:p>
          <a:p>
            <a:pPr marL="0" indent="0">
              <a:buFont typeface="Symbol" panose="05050102010706020507" pitchFamily="18" charset="2"/>
              <a:buNone/>
            </a:pPr>
            <a:r>
              <a:rPr lang="en-US" noProof="0" dirty="0"/>
              <a:t>But how does SPIS work? Let‘s have a look…</a:t>
            </a:r>
          </a:p>
          <a:p>
            <a:pPr marL="0" indent="0">
              <a:buFont typeface="Symbol" panose="05050102010706020507" pitchFamily="18" charset="2"/>
              <a:buNone/>
            </a:pPr>
            <a:endParaRPr lang="en-US" noProof="0" dirty="0"/>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Solar pumping systems are primarily used in areas where power from the grid is not available. Instead, the power is generated by a solar generator</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The energy generated activates an electric motor pump which extracts groundwater (or water from other sources)</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The water can be stored in a water tank (optionally) or directly forwarded to irrigate the crops or provide water for the livestock</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t>Due to the mobile feature of the solar pumping equipment, it can be used very flexibly (e.g. rotating at different fields)</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t>In addition to submersible pumps which draw the water from deeper wells (as described above), a solar powered irrigation system can also consist of a surface pump. In general, this type of pump is used for water transport but it can also be applied in domestic water systems in order to obtain a higher water pressure.</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Overall, SPIS supports farmers in becoming more independent from changing weather conditions (e.g. lack of rain) and thus strengthen their resilience towards climate change. Furthermore, the surplus energy can be used for other energy requiring processes (e.g. for processing food). </a:t>
            </a:r>
            <a:endParaRPr lang="en-US" noProof="0" dirty="0"/>
          </a:p>
          <a:p>
            <a:endParaRPr lang="en-US" b="0" noProof="0" dirty="0"/>
          </a:p>
          <a:p>
            <a:endParaRPr lang="en-US" b="1" noProof="0" dirty="0"/>
          </a:p>
          <a:p>
            <a:r>
              <a:rPr lang="en-US" b="1" noProof="0" dirty="0"/>
              <a:t>Sources:</a:t>
            </a:r>
          </a:p>
          <a:p>
            <a:endParaRPr lang="en-US" noProof="0" dirty="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dirty="0" err="1"/>
              <a:t>Energypedia</a:t>
            </a:r>
            <a:r>
              <a:rPr lang="en-US" noProof="0" dirty="0"/>
              <a:t>, (b), Toolbox on Solar Powered irrigation systems (SPIS): Get informed: Solar Powered Irrigation Systems‘, available at: https://energypedia.info/wiki/SPIS_Toolbox_-_Solar_-_powered_Irrigation_Systems</a:t>
            </a:r>
          </a:p>
          <a:p>
            <a:pPr algn="just"/>
            <a:endParaRPr lang="en-US" noProof="0" dirty="0"/>
          </a:p>
          <a:p>
            <a:pPr algn="just"/>
            <a:r>
              <a:rPr lang="en-US" noProof="0" dirty="0"/>
              <a:t>GIZ (2018 a), ‘</a:t>
            </a:r>
            <a:r>
              <a:rPr lang="en-US" sz="900" b="0" i="0" u="none" strike="noStrike" kern="1200" baseline="0" noProof="0" dirty="0" err="1">
                <a:solidFill>
                  <a:schemeClr val="tx1"/>
                </a:solidFill>
                <a:latin typeface="Arial" panose="020B0604020202020204" pitchFamily="34" charset="0"/>
                <a:ea typeface="+mn-ea"/>
                <a:cs typeface="+mn-cs"/>
              </a:rPr>
              <a:t>Equipo</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Móvil</a:t>
            </a:r>
            <a:r>
              <a:rPr lang="en-US" sz="900" b="0" i="0" u="none" strike="noStrike" kern="1200" baseline="0" noProof="0" dirty="0">
                <a:solidFill>
                  <a:schemeClr val="tx1"/>
                </a:solidFill>
                <a:latin typeface="Arial" panose="020B0604020202020204" pitchFamily="34" charset="0"/>
                <a:ea typeface="+mn-ea"/>
                <a:cs typeface="+mn-cs"/>
              </a:rPr>
              <a:t> de </a:t>
            </a:r>
            <a:r>
              <a:rPr lang="en-US" sz="900" b="0" i="0" u="none" strike="noStrike" kern="1200" baseline="0" noProof="0" dirty="0" err="1">
                <a:solidFill>
                  <a:schemeClr val="tx1"/>
                </a:solidFill>
                <a:latin typeface="Arial" panose="020B0604020202020204" pitchFamily="34" charset="0"/>
                <a:ea typeface="+mn-ea"/>
                <a:cs typeface="+mn-cs"/>
              </a:rPr>
              <a:t>Bombeo</a:t>
            </a:r>
            <a:r>
              <a:rPr lang="en-US" sz="900" b="0" i="0" u="none" strike="noStrike" kern="1200" baseline="0" noProof="0" dirty="0">
                <a:solidFill>
                  <a:schemeClr val="tx1"/>
                </a:solidFill>
                <a:latin typeface="Arial" panose="020B0604020202020204" pitchFamily="34" charset="0"/>
                <a:ea typeface="+mn-ea"/>
                <a:cs typeface="+mn-cs"/>
              </a:rPr>
              <a:t> Solar: Manual de </a:t>
            </a:r>
            <a:r>
              <a:rPr lang="en-US" sz="900" b="0" i="0" u="none" strike="noStrike" kern="1200" baseline="0" noProof="0" dirty="0" err="1">
                <a:solidFill>
                  <a:schemeClr val="tx1"/>
                </a:solidFill>
                <a:latin typeface="Arial" panose="020B0604020202020204" pitchFamily="34" charset="0"/>
                <a:ea typeface="+mn-ea"/>
                <a:cs typeface="+mn-cs"/>
              </a:rPr>
              <a:t>Capacitación</a:t>
            </a:r>
            <a:r>
              <a:rPr lang="en-US" sz="900" b="0" i="0" u="none" strike="noStrike" kern="1200" baseline="0" noProof="0" dirty="0">
                <a:solidFill>
                  <a:schemeClr val="tx1"/>
                </a:solidFill>
                <a:latin typeface="Arial" panose="020B0604020202020204" pitchFamily="34" charset="0"/>
                <a:ea typeface="+mn-ea"/>
                <a:cs typeface="+mn-cs"/>
              </a:rPr>
              <a:t>‘, </a:t>
            </a:r>
            <a:r>
              <a:rPr lang="en-US" sz="900" b="0" i="0" u="none" strike="noStrike" kern="1200" baseline="0" noProof="0" dirty="0" err="1">
                <a:solidFill>
                  <a:schemeClr val="tx1"/>
                </a:solidFill>
                <a:latin typeface="Arial" panose="020B0604020202020204" pitchFamily="34" charset="0"/>
                <a:ea typeface="+mn-ea"/>
                <a:cs typeface="+mn-cs"/>
              </a:rPr>
              <a:t>Eschborn</a:t>
            </a:r>
            <a:r>
              <a:rPr lang="en-US" sz="900" b="0" i="0" u="none" strike="noStrike" kern="1200" baseline="0" noProof="0" dirty="0">
                <a:solidFill>
                  <a:schemeClr val="tx1"/>
                </a:solidFill>
                <a:latin typeface="Arial" panose="020B0604020202020204" pitchFamily="34" charset="0"/>
                <a:ea typeface="+mn-ea"/>
                <a:cs typeface="+mn-cs"/>
              </a:rPr>
              <a:t>, available at: https://uploads.water-energy-food.org/legacy/panel_solar_version_ue.pdf</a:t>
            </a:r>
            <a:endParaRPr lang="en-US" noProof="0" dirty="0"/>
          </a:p>
          <a:p>
            <a:pPr algn="just"/>
            <a:endParaRPr lang="en-US" noProof="0" dirty="0"/>
          </a:p>
          <a:p>
            <a:pPr algn="just"/>
            <a:r>
              <a:rPr lang="en-US" i="0" u="sng" noProof="0" dirty="0"/>
              <a:t>Image Reference:</a:t>
            </a:r>
          </a:p>
          <a:p>
            <a:pPr algn="just"/>
            <a:r>
              <a:rPr lang="en-US" noProof="0" dirty="0"/>
              <a:t>Schultz, Robert (GIZ) (2018), ‘The SPIS Toolbox poster‘, available at: https://energypedia.info/images/a/ae/PA_PosterA0.pdf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34828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noProof="0" dirty="0"/>
              <a:t>Besides the several benefits of SPIS there also exist some challenges. For example, solar energy can only be generated during the day (although there are possibilities to store the energy in a battery). </a:t>
            </a:r>
          </a:p>
          <a:p>
            <a:endParaRPr lang="en-US" noProof="0" dirty="0"/>
          </a:p>
          <a:p>
            <a:r>
              <a:rPr lang="en-US" noProof="0" dirty="0"/>
              <a:t>But the main disadvantage refers to the extraction of groundwater. Since the energy generated by sun power and required for water pumping is unlimited, there is a certain risk of groundwater exploitation. In order to avoid over-pumping, SPI needs to be </a:t>
            </a:r>
            <a:r>
              <a:rPr lang="en-US" sz="900" b="0" i="0" kern="1200" noProof="0" dirty="0">
                <a:solidFill>
                  <a:schemeClr val="tx1"/>
                </a:solidFill>
                <a:effectLst/>
                <a:latin typeface="Arial" panose="020B0604020202020204" pitchFamily="34" charset="0"/>
                <a:ea typeface="+mn-ea"/>
                <a:cs typeface="+mn-cs"/>
              </a:rPr>
              <a:t>sized and planned adequately.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i="0" kern="1200" noProof="0" dirty="0">
              <a:solidFill>
                <a:schemeClr val="tx1"/>
              </a:solidFill>
              <a:effectLst/>
              <a:latin typeface="Arial" panose="020B0604020202020204" pitchFamily="34" charset="0"/>
              <a:ea typeface="+mn-ea"/>
              <a:cs typeface="+mn-cs"/>
            </a:endParaRPr>
          </a:p>
          <a:p>
            <a:pPr>
              <a:buClr>
                <a:srgbClr val="F4971A"/>
              </a:buClr>
            </a:pPr>
            <a:r>
              <a:rPr lang="en-US" noProof="0" dirty="0"/>
              <a:t>In order to avoid the risk, the following steps need to be considered:</a:t>
            </a:r>
          </a:p>
          <a:p>
            <a:pPr marL="228600" lvl="0" indent="-228600">
              <a:buFont typeface="+mj-lt"/>
              <a:buAutoNum type="arabicPeriod"/>
            </a:pPr>
            <a:r>
              <a:rPr lang="en-US" b="1" noProof="0" dirty="0"/>
              <a:t>Get informed about factors affecting the water demand:</a:t>
            </a:r>
          </a:p>
          <a:p>
            <a:pPr marL="571500" lvl="1" indent="-228600">
              <a:buFont typeface="Symbol" panose="05050102010706020507" pitchFamily="18" charset="2"/>
              <a:buChar char="-"/>
            </a:pPr>
            <a:r>
              <a:rPr lang="en-US" noProof="0" dirty="0"/>
              <a:t>Crop type: Different crops need different amounts of water.</a:t>
            </a:r>
          </a:p>
          <a:p>
            <a:pPr marL="571500" lvl="1" indent="-228600">
              <a:buFont typeface="Symbol" panose="05050102010706020507" pitchFamily="18" charset="2"/>
              <a:buChar char="-"/>
            </a:pPr>
            <a:r>
              <a:rPr lang="en-US" noProof="0" dirty="0"/>
              <a:t>Area Climate: Arid, dry areas need more water. Wet, mountain areas need less water.</a:t>
            </a:r>
          </a:p>
          <a:p>
            <a:pPr marL="571500" lvl="1" indent="-228600">
              <a:buFont typeface="Symbol" panose="05050102010706020507" pitchFamily="18" charset="2"/>
              <a:buChar char="-"/>
            </a:pPr>
            <a:r>
              <a:rPr lang="en-US" noProof="0" dirty="0"/>
              <a:t>Soil Type: Light, sandy soils- irrigate often, using little water. Heavy, clay soils- irrigate less often, using much water.</a:t>
            </a:r>
          </a:p>
          <a:p>
            <a:pPr marL="571500" lvl="1" indent="-228600">
              <a:buFont typeface="Symbol" panose="05050102010706020507" pitchFamily="18" charset="2"/>
              <a:buChar char="-"/>
            </a:pPr>
            <a:r>
              <a:rPr lang="en-US" noProof="0" dirty="0"/>
              <a:t>Irrigation Type: A sprinkler? or a drip line? Irrigation types have different pros and cons.</a:t>
            </a:r>
          </a:p>
          <a:p>
            <a:pPr marL="228600" lvl="0" indent="-228600">
              <a:buFont typeface="+mj-lt"/>
              <a:buAutoNum type="arabicPeriod"/>
            </a:pPr>
            <a:r>
              <a:rPr lang="en-US" b="1" noProof="0" dirty="0"/>
              <a:t>Follow fundamental sustainability recommendations:</a:t>
            </a:r>
          </a:p>
          <a:p>
            <a:pPr marL="571500" lvl="1" indent="-228600">
              <a:buFont typeface="Symbol" panose="05050102010706020507" pitchFamily="18" charset="2"/>
              <a:buChar char="-"/>
            </a:pPr>
            <a:r>
              <a:rPr lang="en-US" noProof="0" dirty="0"/>
              <a:t>Meet your crops water needs</a:t>
            </a:r>
          </a:p>
          <a:p>
            <a:pPr marL="571500" lvl="1" indent="-228600">
              <a:buFont typeface="Symbol" panose="05050102010706020507" pitchFamily="18" charset="2"/>
              <a:buChar char="-"/>
            </a:pPr>
            <a:r>
              <a:rPr lang="en-US" noProof="0" dirty="0"/>
              <a:t>Avoid over-pumping</a:t>
            </a:r>
          </a:p>
          <a:p>
            <a:pPr marL="571500" lvl="1" indent="-228600">
              <a:buFont typeface="Symbol" panose="05050102010706020507" pitchFamily="18" charset="2"/>
              <a:buChar char="-"/>
            </a:pPr>
            <a:r>
              <a:rPr lang="en-US" noProof="0" dirty="0"/>
              <a:t>Use the right irrigation type</a:t>
            </a:r>
          </a:p>
          <a:p>
            <a:pPr marL="571500" lvl="1" indent="-228600">
              <a:buFont typeface="Symbol" panose="05050102010706020507" pitchFamily="18" charset="2"/>
              <a:buChar char="-"/>
            </a:pPr>
            <a:r>
              <a:rPr lang="en-US" noProof="0" dirty="0"/>
              <a:t>Irrigate in the mornings or afternoon when it’s cool</a:t>
            </a:r>
          </a:p>
          <a:p>
            <a:pPr marL="228600" lvl="0" indent="-228600">
              <a:buFont typeface="+mj-lt"/>
              <a:buAutoNum type="arabicPeriod"/>
            </a:pPr>
            <a:r>
              <a:rPr lang="en-US" b="1" noProof="0" dirty="0"/>
              <a:t>Ensure a constant monitoring and be aware of warning signals:</a:t>
            </a:r>
          </a:p>
          <a:p>
            <a:pPr marL="514350" lvl="1" indent="-171450">
              <a:buFont typeface="Symbol" panose="05050102010706020507" pitchFamily="18" charset="2"/>
              <a:buChar char="-"/>
            </a:pPr>
            <a:r>
              <a:rPr lang="en-US" noProof="0" dirty="0"/>
              <a:t>Monitoring: The day after pumping check that your water level in well or reservoir is the same as the previous day. If not, you are using water faster than it can recharge. Call in an expert to advise you!</a:t>
            </a:r>
          </a:p>
          <a:p>
            <a:pPr marL="514350" lvl="1" indent="-171450">
              <a:buFont typeface="Symbol" panose="05050102010706020507" pitchFamily="18" charset="2"/>
              <a:buChar char="-"/>
            </a:pPr>
            <a:r>
              <a:rPr lang="en-US" noProof="0" dirty="0"/>
              <a:t>These are signs that you are over-pumping:</a:t>
            </a:r>
          </a:p>
          <a:p>
            <a:pPr marL="857250" lvl="2" indent="-171450">
              <a:buFont typeface="Symbol" panose="05050102010706020507" pitchFamily="18" charset="2"/>
              <a:buChar char="-"/>
            </a:pPr>
            <a:r>
              <a:rPr lang="en-US" noProof="0" dirty="0"/>
              <a:t>Your water source runs dry</a:t>
            </a:r>
          </a:p>
          <a:p>
            <a:pPr marL="857250" lvl="2" indent="-171450">
              <a:buFont typeface="Symbol" panose="05050102010706020507" pitchFamily="18" charset="2"/>
              <a:buChar char="-"/>
            </a:pPr>
            <a:r>
              <a:rPr lang="en-US" noProof="0" dirty="0"/>
              <a:t>Plants close to your water source start to wilt or hang</a:t>
            </a:r>
          </a:p>
          <a:p>
            <a:pPr marL="857250" lvl="2" indent="-171450">
              <a:buFont typeface="Symbol" panose="05050102010706020507" pitchFamily="18" charset="2"/>
              <a:buChar char="-"/>
            </a:pPr>
            <a:r>
              <a:rPr lang="en-US" noProof="0" dirty="0"/>
              <a:t>Soil starts to show white salt crusts</a:t>
            </a:r>
          </a:p>
          <a:p>
            <a:pPr marL="857250" lvl="2" indent="-171450">
              <a:buFont typeface="Symbol" panose="05050102010706020507" pitchFamily="18" charset="2"/>
              <a:buChar char="-"/>
            </a:pPr>
            <a:r>
              <a:rPr lang="en-US" noProof="0" dirty="0"/>
              <a:t>Your </a:t>
            </a:r>
            <a:r>
              <a:rPr lang="en-US" noProof="0" dirty="0" err="1"/>
              <a:t>neighbours</a:t>
            </a:r>
            <a:r>
              <a:rPr lang="en-US" noProof="0" dirty="0"/>
              <a:t> run out of water</a:t>
            </a:r>
          </a:p>
          <a:p>
            <a:pPr marL="857250" lvl="2" indent="-171450">
              <a:buFont typeface="Symbol" panose="05050102010706020507" pitchFamily="18" charset="2"/>
              <a:buChar char="-"/>
            </a:pPr>
            <a:r>
              <a:rPr lang="en-US" noProof="0" dirty="0"/>
              <a:t>Trees and shrubs close to the water source start to die</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b="1" noProof="0" dirty="0"/>
          </a:p>
          <a:p>
            <a:endParaRPr lang="en-US" b="1" noProof="0" dirty="0"/>
          </a:p>
          <a:p>
            <a:r>
              <a:rPr lang="en-US" b="1" noProof="0" dirty="0"/>
              <a:t>Sources:</a:t>
            </a:r>
          </a:p>
          <a:p>
            <a:pPr algn="just"/>
            <a:endParaRPr lang="en-US" noProof="0" dirty="0"/>
          </a:p>
          <a:p>
            <a:pPr marL="0" marR="0" lvl="0" indent="0" algn="just" defTabSz="685800" rtl="0" eaLnBrk="1" fontAlgn="auto" latinLnBrk="0" hangingPunct="1">
              <a:lnSpc>
                <a:spcPct val="100000"/>
              </a:lnSpc>
              <a:spcBef>
                <a:spcPts val="0"/>
              </a:spcBef>
              <a:spcAft>
                <a:spcPts val="0"/>
              </a:spcAft>
              <a:buClrTx/>
              <a:buSzTx/>
              <a:buFontTx/>
              <a:buNone/>
              <a:tabLst/>
              <a:defRPr/>
            </a:pPr>
            <a:r>
              <a:rPr lang="en-US" noProof="0" dirty="0" err="1"/>
              <a:t>Energypedia</a:t>
            </a:r>
            <a:r>
              <a:rPr lang="en-US" noProof="0" dirty="0"/>
              <a:t>, (a), Toolbox on Solar Powered irrigation systems (SPIS): Get informed: </a:t>
            </a:r>
            <a:r>
              <a:rPr lang="en-US" sz="900" b="0" i="0" kern="1200" noProof="0" dirty="0">
                <a:solidFill>
                  <a:schemeClr val="tx1"/>
                </a:solidFill>
                <a:effectLst/>
                <a:latin typeface="Arial" panose="020B0604020202020204" pitchFamily="34" charset="0"/>
                <a:ea typeface="+mn-ea"/>
                <a:cs typeface="+mn-cs"/>
              </a:rPr>
              <a:t>The Solar Alternative</a:t>
            </a:r>
            <a:r>
              <a:rPr lang="en-US" noProof="0" dirty="0"/>
              <a:t>‘, available at: https://energypedia.info/wiki/SPIS_Toolbox_-_The_Solar_Alternative</a:t>
            </a:r>
          </a:p>
          <a:p>
            <a:endParaRPr lang="en-US" noProof="0" dirty="0"/>
          </a:p>
          <a:p>
            <a:pPr algn="just"/>
            <a:r>
              <a:rPr lang="en-US" i="0" u="sng" noProof="0" dirty="0"/>
              <a:t>Image Reference:</a:t>
            </a:r>
          </a:p>
          <a:p>
            <a:pPr algn="just"/>
            <a:r>
              <a:rPr lang="en-US" noProof="0" dirty="0" err="1"/>
              <a:t>Energypedia</a:t>
            </a:r>
            <a:r>
              <a:rPr lang="en-US" noProof="0" dirty="0"/>
              <a:t> (2021-04-22), ‘</a:t>
            </a:r>
            <a:r>
              <a:rPr lang="en-US" sz="900" b="0" i="0" kern="1200" noProof="0" dirty="0">
                <a:solidFill>
                  <a:schemeClr val="tx1"/>
                </a:solidFill>
                <a:effectLst/>
                <a:latin typeface="Arial" panose="020B0604020202020204" pitchFamily="34" charset="0"/>
                <a:ea typeface="+mn-ea"/>
                <a:cs typeface="+mn-cs"/>
              </a:rPr>
              <a:t>How to Use your Water in a Sustainable Way?’ available at: </a:t>
            </a:r>
            <a:r>
              <a:rPr lang="en-US" noProof="0" dirty="0"/>
              <a:t>https://energypedia.info/wiki/File:GIZ_POSTER_1_English_Final.pdf</a:t>
            </a: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34192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r>
              <a:rPr lang="en-US" dirty="0" err="1"/>
              <a:t>Summarised</a:t>
            </a:r>
            <a:r>
              <a:rPr lang="en-US" dirty="0"/>
              <a:t>, the implementation of mobile SPIS in Bolivia is associated with a wide range of potentials: </a:t>
            </a:r>
          </a:p>
          <a:p>
            <a:endParaRPr lang="en-US" dirty="0"/>
          </a:p>
          <a:p>
            <a:pPr marL="171450" indent="-171450">
              <a:buFont typeface="Arial" panose="020B0604020202020204" pitchFamily="34" charset="0"/>
              <a:buChar char="‒"/>
            </a:pPr>
            <a:r>
              <a:rPr lang="en-US" dirty="0"/>
              <a:t>SPIS represents a sustainable and secure alternative to traditional water pumping</a:t>
            </a:r>
          </a:p>
          <a:p>
            <a:pPr marL="171450" indent="-171450">
              <a:buFont typeface="Arial" panose="020B0604020202020204" pitchFamily="34" charset="0"/>
              <a:buChar char="‒"/>
            </a:pPr>
            <a:r>
              <a:rPr lang="en-US" dirty="0"/>
              <a:t>Solar energy provides access to environmentally friendly and secure energy supply </a:t>
            </a:r>
            <a:r>
              <a:rPr lang="en-US" dirty="0">
                <a:sym typeface="Wingdings" panose="05000000000000000000" pitchFamily="2" charset="2"/>
              </a:rPr>
              <a:t> </a:t>
            </a:r>
            <a:r>
              <a:rPr lang="en-US" dirty="0"/>
              <a:t>particularly helpful in Bolivia‘s rural communities which often lack of access to electricity</a:t>
            </a:r>
          </a:p>
          <a:p>
            <a:pPr marL="171450" indent="-171450">
              <a:buFont typeface="Arial" panose="020B0604020202020204" pitchFamily="34" charset="0"/>
              <a:buChar char="‒"/>
            </a:pPr>
            <a:r>
              <a:rPr lang="en-US" dirty="0"/>
              <a:t>Independence from weather conditions (e.g. rainfall) due to constant and controlled water availability increases the overall agricultural productivity</a:t>
            </a:r>
          </a:p>
          <a:p>
            <a:pPr marL="171450" indent="-171450">
              <a:buFont typeface="Arial" panose="020B0604020202020204" pitchFamily="34" charset="0"/>
              <a:buChar char="‒"/>
            </a:pPr>
            <a:r>
              <a:rPr lang="en-US" dirty="0"/>
              <a:t>Nevertheless, the risk of groundwater exploitation is inherent in SPIS </a:t>
            </a:r>
            <a:r>
              <a:rPr lang="en-US" dirty="0">
                <a:sym typeface="Wingdings" panose="05000000000000000000" pitchFamily="2" charset="2"/>
              </a:rPr>
              <a:t> t</a:t>
            </a:r>
            <a:r>
              <a:rPr lang="en-US" dirty="0"/>
              <a:t>herefore, several factors need to be taken into account within the planning of such a system</a:t>
            </a:r>
          </a:p>
          <a:p>
            <a:endParaRPr lang="en-US" dirty="0"/>
          </a:p>
          <a:p>
            <a:r>
              <a:rPr lang="en-US" dirty="0"/>
              <a:t>Finally, the successful implementation of mobile solar powered irrigation systems can work as a mechanism to strengthen Bolivia’s resilience to climate change.</a:t>
            </a:r>
          </a:p>
          <a:p>
            <a:endParaRPr lang="en-US" dirty="0"/>
          </a:p>
          <a:p>
            <a:endParaRPr lang="en-US" dirty="0"/>
          </a:p>
          <a:p>
            <a:r>
              <a:rPr lang="en-US" b="1" dirty="0"/>
              <a:t>Sources:</a:t>
            </a:r>
          </a:p>
          <a:p>
            <a:endParaRPr lang="en-US" dirty="0"/>
          </a:p>
          <a:p>
            <a:r>
              <a:rPr lang="en-US" dirty="0"/>
              <a:t>GIZ (2018 a), ‘</a:t>
            </a:r>
            <a:r>
              <a:rPr lang="en-US" dirty="0" err="1"/>
              <a:t>Equipo</a:t>
            </a:r>
            <a:r>
              <a:rPr lang="en-US" dirty="0"/>
              <a:t> </a:t>
            </a:r>
            <a:r>
              <a:rPr lang="en-US" dirty="0" err="1"/>
              <a:t>Móvil</a:t>
            </a:r>
            <a:r>
              <a:rPr lang="en-US" dirty="0"/>
              <a:t> de </a:t>
            </a:r>
            <a:r>
              <a:rPr lang="en-US" dirty="0" err="1"/>
              <a:t>Bombeo</a:t>
            </a:r>
            <a:r>
              <a:rPr lang="en-US" dirty="0"/>
              <a:t> Solar: Manual de </a:t>
            </a:r>
            <a:r>
              <a:rPr lang="en-US" dirty="0" err="1"/>
              <a:t>Capacitación</a:t>
            </a:r>
            <a:r>
              <a:rPr lang="en-US" dirty="0"/>
              <a:t>‘, </a:t>
            </a:r>
            <a:r>
              <a:rPr lang="en-US" dirty="0" err="1"/>
              <a:t>Eschborn</a:t>
            </a:r>
            <a:r>
              <a:rPr lang="en-US" dirty="0"/>
              <a:t>, available at: https://uploads.water-energy-food.org/legacy/panel_solar_version_ue.pdf</a:t>
            </a:r>
          </a:p>
          <a:p>
            <a:endParaRPr lang="en-US" dirty="0"/>
          </a:p>
          <a:p>
            <a:r>
              <a:rPr lang="en-US" u="sng" dirty="0"/>
              <a:t>Image Reference: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GIZ (2018 b), </a:t>
            </a:r>
            <a:r>
              <a:rPr lang="en-US" b="0" dirty="0"/>
              <a:t>‘</a:t>
            </a:r>
            <a:r>
              <a:rPr lang="es-ES" sz="900" b="0" i="0" kern="1200" dirty="0">
                <a:solidFill>
                  <a:schemeClr val="tx1"/>
                </a:solidFill>
                <a:effectLst/>
                <a:latin typeface="Arial" panose="020B0604020202020204" pitchFamily="34" charset="0"/>
                <a:ea typeface="+mn-ea"/>
                <a:cs typeface="+mn-cs"/>
              </a:rPr>
              <a:t>Curso Internacional en Sistemas de Bombeo // Bolivia se Capacita en Sistemas de Bombeo para Irrigación y Otros Usos’, </a:t>
            </a:r>
            <a:r>
              <a:rPr lang="en-US" sz="900" b="0" i="0" kern="1200" dirty="0">
                <a:solidFill>
                  <a:schemeClr val="tx1"/>
                </a:solidFill>
                <a:effectLst/>
                <a:latin typeface="Arial" panose="020B0604020202020204" pitchFamily="34" charset="0"/>
                <a:ea typeface="+mn-ea"/>
                <a:cs typeface="+mn-cs"/>
              </a:rPr>
              <a:t>a</a:t>
            </a:r>
            <a:r>
              <a:rPr lang="en-US" dirty="0"/>
              <a:t>vailable at: https://www.water-energy-food.org//events/curso-internacional-en-sistemas-de-bombeo-bolivia-se-capacita-en-sistemas-de-bombeo-para-irrigacion-y-otros-usos</a:t>
            </a:r>
          </a:p>
          <a:p>
            <a:endParaRPr lang="en-US"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272638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19 April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19 April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notesSlide" Target="../notesSlides/notesSlide2.xml"/><Relationship Id="rId16" Type="http://schemas.openxmlformats.org/officeDocument/2006/relationships/image" Target="../media/image48.png"/><Relationship Id="rId1" Type="http://schemas.openxmlformats.org/officeDocument/2006/relationships/slideLayout" Target="../slideLayouts/slideLayout33.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pn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91FC-FB68-4B33-8531-AE8AAF6CE7E2}"/>
              </a:ext>
            </a:extLst>
          </p:cNvPr>
          <p:cNvSpPr>
            <a:spLocks noGrp="1"/>
          </p:cNvSpPr>
          <p:nvPr>
            <p:ph type="title"/>
          </p:nvPr>
        </p:nvSpPr>
        <p:spPr>
          <a:xfrm>
            <a:off x="684000" y="2220580"/>
            <a:ext cx="7971711" cy="452432"/>
          </a:xfrm>
        </p:spPr>
        <p:txBody>
          <a:bodyPr/>
          <a:lstStyle/>
          <a:p>
            <a:r>
              <a:rPr lang="en-US" dirty="0"/>
              <a:t>Module III - Case Studies</a:t>
            </a:r>
            <a:endParaRPr lang="en-GB" dirty="0"/>
          </a:p>
        </p:txBody>
      </p:sp>
      <p:sp>
        <p:nvSpPr>
          <p:cNvPr id="12" name="Text Placeholder 11">
            <a:extLst>
              <a:ext uri="{FF2B5EF4-FFF2-40B4-BE49-F238E27FC236}">
                <a16:creationId xmlns:a16="http://schemas.microsoft.com/office/drawing/2014/main" id="{E8617931-1A20-412B-8747-BA8687BAFBEA}"/>
              </a:ext>
            </a:extLst>
          </p:cNvPr>
          <p:cNvSpPr>
            <a:spLocks noGrp="1"/>
          </p:cNvSpPr>
          <p:nvPr>
            <p:ph type="body" sz="quarter" idx="10"/>
          </p:nvPr>
        </p:nvSpPr>
        <p:spPr>
          <a:xfrm>
            <a:off x="684000" y="2786091"/>
            <a:ext cx="7970837" cy="384721"/>
          </a:xfrm>
        </p:spPr>
        <p:txBody>
          <a:bodyPr/>
          <a:lstStyle/>
          <a:p>
            <a:r>
              <a:rPr lang="en-US"/>
              <a:t>For cross-policy making and related project design and planning</a:t>
            </a:r>
            <a:endParaRPr lang="en-GB"/>
          </a:p>
        </p:txBody>
      </p:sp>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fld id="{6FE78462-EC25-4D6F-859E-EAAB761FF960}" type="datetime4">
              <a:rPr lang="en-GB" smtClean="0"/>
              <a:pPr/>
              <a:t>19 April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4224512"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5369940" y="4129808"/>
            <a:ext cx="1386193" cy="619362"/>
          </a:xfrm>
        </p:spPr>
      </p:pic>
    </p:spTree>
    <p:extLst>
      <p:ext uri="{BB962C8B-B14F-4D97-AF65-F5344CB8AC3E}">
        <p14:creationId xmlns:p14="http://schemas.microsoft.com/office/powerpoint/2010/main" val="561675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fld id="{6FE78462-EC25-4D6F-859E-EAAB761FF960}" type="datetime4">
              <a:rPr lang="en-GB" smtClean="0"/>
              <a:pPr/>
              <a:t>19 April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4224512"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5369940" y="4129808"/>
            <a:ext cx="1386193" cy="619362"/>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spTree>
    <p:extLst>
      <p:ext uri="{BB962C8B-B14F-4D97-AF65-F5344CB8AC3E}">
        <p14:creationId xmlns:p14="http://schemas.microsoft.com/office/powerpoint/2010/main" val="1603386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dirty="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Scale </a:t>
                      </a:r>
                      <a:br>
                        <a:rPr lang="en-GB" sz="1600" dirty="0">
                          <a:latin typeface="Calibri" panose="020F0502020204030204" pitchFamily="34" charset="0"/>
                          <a:cs typeface="Calibri" panose="020F0502020204030204" pitchFamily="34" charset="0"/>
                        </a:rPr>
                      </a:br>
                      <a:r>
                        <a:rPr lang="en-GB" sz="900" dirty="0">
                          <a:latin typeface="Calibri" panose="020F0502020204030204" pitchFamily="34" charset="0"/>
                          <a:cs typeface="Calibri" panose="020F0502020204030204" pitchFamily="34" charset="0"/>
                        </a:rPr>
                        <a:t>(local, regional, national, transboundary)</a:t>
                      </a:r>
                      <a:endParaRPr lang="en-GB" sz="160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Sectors</a:t>
                      </a:r>
                    </a:p>
                    <a:p>
                      <a:pPr algn="ctr"/>
                      <a:r>
                        <a:rPr lang="en-GB" sz="900" dirty="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Solutions</a:t>
                      </a:r>
                    </a:p>
                    <a:p>
                      <a:pPr algn="ctr"/>
                      <a:r>
                        <a:rPr lang="en-GB" sz="900" dirty="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dirty="0"/>
              <a:t>Overview of</a:t>
            </a:r>
            <a:br>
              <a:rPr lang="en-GB" dirty="0"/>
            </a:br>
            <a:r>
              <a:rPr lang="en-GB" dirty="0"/>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Policy framework for WEF coordination, Germany</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Hydropower in the Reventazón River, Costa Rica </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dirty="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The Lagdo Dam in the valley of the Benue, Cameroon</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Picture 50" descr="Icon&#10;&#10;Description automatically generated">
            <a:extLst>
              <a:ext uri="{FF2B5EF4-FFF2-40B4-BE49-F238E27FC236}">
                <a16:creationId xmlns:a16="http://schemas.microsoft.com/office/drawing/2014/main" id="{73EC8199-74E2-3F85-3187-6B2B249895A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95208" y="4133738"/>
            <a:ext cx="437628" cy="423855"/>
          </a:xfrm>
          <a:prstGeom prst="rect">
            <a:avLst/>
          </a:prstGeom>
        </p:spPr>
      </p:pic>
    </p:spTree>
    <p:extLst>
      <p:ext uri="{BB962C8B-B14F-4D97-AF65-F5344CB8AC3E}">
        <p14:creationId xmlns:p14="http://schemas.microsoft.com/office/powerpoint/2010/main" val="24297834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dirty="0"/>
              <a:t>Latin America &amp; the Caribbean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5"/>
            <a:ext cx="6515961" cy="867930"/>
          </a:xfrm>
        </p:spPr>
        <p:txBody>
          <a:bodyPr/>
          <a:lstStyle/>
          <a:p>
            <a:r>
              <a:rPr lang="en-US" sz="2800" dirty="0"/>
              <a:t>Mobile solar powered irrigation systems (SPIS), Bolivia</a:t>
            </a:r>
            <a:endParaRPr lang="en-GB" dirty="0"/>
          </a:p>
        </p:txBody>
      </p:sp>
    </p:spTree>
    <p:extLst>
      <p:ext uri="{BB962C8B-B14F-4D97-AF65-F5344CB8AC3E}">
        <p14:creationId xmlns:p14="http://schemas.microsoft.com/office/powerpoint/2010/main" val="938382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B49A67-045B-438B-BBF2-58F206154D65}"/>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6108" r="6108"/>
          <a:stretch>
            <a:fillRect/>
          </a:stretch>
        </p:blipFill>
        <p:spPr/>
      </p:pic>
      <p:sp>
        <p:nvSpPr>
          <p:cNvPr id="3" name="Text Placeholder 2">
            <a:extLst>
              <a:ext uri="{FF2B5EF4-FFF2-40B4-BE49-F238E27FC236}">
                <a16:creationId xmlns:a16="http://schemas.microsoft.com/office/drawing/2014/main" id="{7B3517F7-0FFB-4A79-B801-C3B4E2B1CD0A}"/>
              </a:ext>
            </a:extLst>
          </p:cNvPr>
          <p:cNvSpPr>
            <a:spLocks noGrp="1"/>
          </p:cNvSpPr>
          <p:nvPr>
            <p:ph type="body" sz="quarter" idx="13"/>
          </p:nvPr>
        </p:nvSpPr>
        <p:spPr/>
        <p:txBody>
          <a:bodyPr>
            <a:normAutofit fontScale="92500" lnSpcReduction="10000"/>
          </a:bodyPr>
          <a:lstStyle/>
          <a:p>
            <a:r>
              <a:rPr lang="en-US" dirty="0"/>
              <a:t>Geographic situation:</a:t>
            </a:r>
          </a:p>
          <a:p>
            <a:pPr lvl="2">
              <a:buFont typeface="Wingdings" panose="05000000000000000000" pitchFamily="2" charset="2"/>
              <a:buChar char="§"/>
            </a:pPr>
            <a:r>
              <a:rPr lang="en-US" dirty="0"/>
              <a:t>Bolivia is a landlocked country </a:t>
            </a:r>
          </a:p>
          <a:p>
            <a:pPr lvl="2">
              <a:buFont typeface="Wingdings" panose="05000000000000000000" pitchFamily="2" charset="2"/>
              <a:buChar char="§"/>
            </a:pPr>
            <a:r>
              <a:rPr lang="en-US" dirty="0"/>
              <a:t>Diverse topography: from the Andes Mountains to the Amazonian lowlands </a:t>
            </a:r>
          </a:p>
          <a:p>
            <a:pPr marL="9525" lvl="1" indent="0">
              <a:buNone/>
            </a:pPr>
            <a:r>
              <a:rPr lang="en-US" dirty="0"/>
              <a:t>Climatic situation:</a:t>
            </a:r>
          </a:p>
          <a:p>
            <a:pPr lvl="2">
              <a:buFont typeface="Wingdings" panose="05000000000000000000" pitchFamily="2" charset="2"/>
              <a:buChar char="§"/>
            </a:pPr>
            <a:r>
              <a:rPr lang="en-US" dirty="0"/>
              <a:t>Humid season: November – March </a:t>
            </a:r>
          </a:p>
          <a:p>
            <a:pPr lvl="2">
              <a:buFont typeface="Wingdings" panose="05000000000000000000" pitchFamily="2" charset="2"/>
              <a:buChar char="§"/>
            </a:pPr>
            <a:r>
              <a:rPr lang="en-US" dirty="0"/>
              <a:t>Dry season: April – October</a:t>
            </a:r>
          </a:p>
          <a:p>
            <a:pPr lvl="2">
              <a:buFont typeface="Wingdings" panose="05000000000000000000" pitchFamily="2" charset="2"/>
              <a:buChar char="§"/>
            </a:pPr>
            <a:r>
              <a:rPr lang="en-US" dirty="0"/>
              <a:t>Average annual temperature: 21.01 °C</a:t>
            </a:r>
          </a:p>
          <a:p>
            <a:pPr lvl="2">
              <a:buFont typeface="Wingdings" panose="05000000000000000000" pitchFamily="2" charset="2"/>
              <a:buChar char="§"/>
            </a:pPr>
            <a:r>
              <a:rPr lang="en-US" dirty="0"/>
              <a:t>Average annual precipitation: 1091.94 mm</a:t>
            </a:r>
          </a:p>
          <a:p>
            <a:pPr marL="0" lvl="1" indent="0">
              <a:buNone/>
            </a:pPr>
            <a:r>
              <a:rPr lang="en-US" dirty="0"/>
              <a:t>Major challenges:</a:t>
            </a:r>
          </a:p>
          <a:p>
            <a:pPr lvl="2">
              <a:buFont typeface="Wingdings" panose="05000000000000000000" pitchFamily="2" charset="2"/>
              <a:buChar char="§"/>
            </a:pPr>
            <a:r>
              <a:rPr lang="en-US" dirty="0"/>
              <a:t>Poverty, shrinking water sources because of climate change, lack of sectoral WEF securities</a:t>
            </a:r>
          </a:p>
          <a:p>
            <a:pPr marL="0" lvl="1" indent="0">
              <a:buNone/>
            </a:pPr>
            <a:endParaRPr lang="en-US" dirty="0"/>
          </a:p>
          <a:p>
            <a:pPr lvl="2">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696E5487-A52F-4484-AC3D-FAB1C5D02D42}"/>
              </a:ext>
            </a:extLst>
          </p:cNvPr>
          <p:cNvSpPr>
            <a:spLocks noGrp="1"/>
          </p:cNvSpPr>
          <p:nvPr>
            <p:ph type="title"/>
          </p:nvPr>
        </p:nvSpPr>
        <p:spPr/>
        <p:txBody>
          <a:bodyPr/>
          <a:lstStyle/>
          <a:p>
            <a:r>
              <a:rPr lang="en-US" dirty="0"/>
              <a:t>Context of Bolivia</a:t>
            </a:r>
          </a:p>
        </p:txBody>
      </p:sp>
      <p:sp>
        <p:nvSpPr>
          <p:cNvPr id="5" name="Slide Number Placeholder 4">
            <a:extLst>
              <a:ext uri="{FF2B5EF4-FFF2-40B4-BE49-F238E27FC236}">
                <a16:creationId xmlns:a16="http://schemas.microsoft.com/office/drawing/2014/main" id="{D20C2C91-F477-4385-ABD8-AA67AFD7C612}"/>
              </a:ext>
            </a:extLst>
          </p:cNvPr>
          <p:cNvSpPr>
            <a:spLocks noGrp="1"/>
          </p:cNvSpPr>
          <p:nvPr>
            <p:ph type="sldNum" sz="quarter" idx="17"/>
          </p:nvPr>
        </p:nvSpPr>
        <p:spPr/>
        <p:txBody>
          <a:bodyPr/>
          <a:lstStyle/>
          <a:p>
            <a:fld id="{CF23C0C3-F0EC-4AF0-84C8-08554CFEDD03}" type="slidenum">
              <a:rPr lang="en-GB" smtClean="0"/>
              <a:t>4</a:t>
            </a:fld>
            <a:endParaRPr lang="en-GB"/>
          </a:p>
        </p:txBody>
      </p:sp>
      <p:sp>
        <p:nvSpPr>
          <p:cNvPr id="8" name="TextBox 7">
            <a:extLst>
              <a:ext uri="{FF2B5EF4-FFF2-40B4-BE49-F238E27FC236}">
                <a16:creationId xmlns:a16="http://schemas.microsoft.com/office/drawing/2014/main" id="{852C7960-1E69-4969-BEA4-3CDE99EEB2E1}"/>
              </a:ext>
            </a:extLst>
          </p:cNvPr>
          <p:cNvSpPr txBox="1"/>
          <p:nvPr/>
        </p:nvSpPr>
        <p:spPr>
          <a:xfrm>
            <a:off x="6849174" y="4787455"/>
            <a:ext cx="1966051" cy="276999"/>
          </a:xfrm>
          <a:prstGeom prst="rect">
            <a:avLst/>
          </a:prstGeom>
          <a:noFill/>
        </p:spPr>
        <p:txBody>
          <a:bodyPr wrap="none" rtlCol="0">
            <a:spAutoFit/>
          </a:bodyPr>
          <a:lstStyle/>
          <a:p>
            <a:pPr algn="l"/>
            <a:r>
              <a:rPr lang="en-US" sz="1200" dirty="0"/>
              <a:t>Source: </a:t>
            </a:r>
            <a:r>
              <a:rPr lang="en-US" sz="1200" dirty="0" err="1"/>
              <a:t>WorldAtlas</a:t>
            </a:r>
            <a:r>
              <a:rPr lang="en-US" sz="1200" dirty="0"/>
              <a:t>, 2022 </a:t>
            </a:r>
          </a:p>
        </p:txBody>
      </p:sp>
    </p:spTree>
    <p:extLst>
      <p:ext uri="{BB962C8B-B14F-4D97-AF65-F5344CB8AC3E}">
        <p14:creationId xmlns:p14="http://schemas.microsoft.com/office/powerpoint/2010/main" val="3016673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3235D2-E9C1-41E0-8F11-B5969585C375}"/>
              </a:ext>
            </a:extLst>
          </p:cNvPr>
          <p:cNvSpPr>
            <a:spLocks noGrp="1"/>
          </p:cNvSpPr>
          <p:nvPr>
            <p:ph type="title"/>
          </p:nvPr>
        </p:nvSpPr>
        <p:spPr/>
        <p:txBody>
          <a:bodyPr/>
          <a:lstStyle/>
          <a:p>
            <a:r>
              <a:rPr lang="en-US" sz="2400"/>
              <a:t>Mobile solar pumping in Bolivia: Overview</a:t>
            </a:r>
            <a:endParaRPr lang="de-DE"/>
          </a:p>
        </p:txBody>
      </p:sp>
      <p:sp>
        <p:nvSpPr>
          <p:cNvPr id="4" name="Foliennummernplatzhalter 3">
            <a:extLst>
              <a:ext uri="{FF2B5EF4-FFF2-40B4-BE49-F238E27FC236}">
                <a16:creationId xmlns:a16="http://schemas.microsoft.com/office/drawing/2014/main" id="{22C90AA0-6835-4FED-8069-04B00859DF52}"/>
              </a:ext>
            </a:extLst>
          </p:cNvPr>
          <p:cNvSpPr>
            <a:spLocks noGrp="1"/>
          </p:cNvSpPr>
          <p:nvPr>
            <p:ph type="sldNum" sz="quarter" idx="16"/>
          </p:nvPr>
        </p:nvSpPr>
        <p:spPr/>
        <p:txBody>
          <a:bodyPr/>
          <a:lstStyle/>
          <a:p>
            <a:fld id="{CF23C0C3-F0EC-4AF0-84C8-08554CFEDD03}" type="slidenum">
              <a:rPr lang="en-GB" smtClean="0"/>
              <a:t>5</a:t>
            </a:fld>
            <a:endParaRPr lang="en-GB"/>
          </a:p>
        </p:txBody>
      </p:sp>
      <p:graphicFrame>
        <p:nvGraphicFramePr>
          <p:cNvPr id="5" name="Tabelle 4">
            <a:extLst>
              <a:ext uri="{FF2B5EF4-FFF2-40B4-BE49-F238E27FC236}">
                <a16:creationId xmlns:a16="http://schemas.microsoft.com/office/drawing/2014/main" id="{4BBB5F30-23A3-46ED-ABC5-062139AEA7E1}"/>
              </a:ext>
            </a:extLst>
          </p:cNvPr>
          <p:cNvGraphicFramePr>
            <a:graphicFrameLocks noGrp="1"/>
          </p:cNvGraphicFramePr>
          <p:nvPr>
            <p:extLst>
              <p:ext uri="{D42A27DB-BD31-4B8C-83A1-F6EECF244321}">
                <p14:modId xmlns:p14="http://schemas.microsoft.com/office/powerpoint/2010/main" val="3042796626"/>
              </p:ext>
            </p:extLst>
          </p:nvPr>
        </p:nvGraphicFramePr>
        <p:xfrm>
          <a:off x="527788" y="1006258"/>
          <a:ext cx="7659282" cy="3600621"/>
        </p:xfrm>
        <a:graphic>
          <a:graphicData uri="http://schemas.openxmlformats.org/drawingml/2006/table">
            <a:tbl>
              <a:tblPr firstRow="1" bandRow="1">
                <a:tableStyleId>{F5AB1C69-6EDB-4FF4-983F-18BD219EF322}</a:tableStyleId>
              </a:tblPr>
              <a:tblGrid>
                <a:gridCol w="1931857">
                  <a:extLst>
                    <a:ext uri="{9D8B030D-6E8A-4147-A177-3AD203B41FA5}">
                      <a16:colId xmlns:a16="http://schemas.microsoft.com/office/drawing/2014/main" val="3556220733"/>
                    </a:ext>
                  </a:extLst>
                </a:gridCol>
                <a:gridCol w="5727425">
                  <a:extLst>
                    <a:ext uri="{9D8B030D-6E8A-4147-A177-3AD203B41FA5}">
                      <a16:colId xmlns:a16="http://schemas.microsoft.com/office/drawing/2014/main" val="507368438"/>
                    </a:ext>
                  </a:extLst>
                </a:gridCol>
              </a:tblGrid>
              <a:tr h="443230">
                <a:tc>
                  <a:txBody>
                    <a:bodyPr/>
                    <a:lstStyle/>
                    <a:p>
                      <a:r>
                        <a:rPr lang="en-US" noProof="0"/>
                        <a:t>Parameters</a:t>
                      </a:r>
                    </a:p>
                  </a:txBody>
                  <a:tcPr/>
                </a:tc>
                <a:tc>
                  <a:txBody>
                    <a:bodyPr/>
                    <a:lstStyle/>
                    <a:p>
                      <a:r>
                        <a:rPr lang="en-US" noProof="0"/>
                        <a:t>Description</a:t>
                      </a:r>
                    </a:p>
                  </a:txBody>
                  <a:tcPr/>
                </a:tc>
                <a:extLst>
                  <a:ext uri="{0D108BD9-81ED-4DB2-BD59-A6C34878D82A}">
                    <a16:rowId xmlns:a16="http://schemas.microsoft.com/office/drawing/2014/main" val="3789493890"/>
                  </a:ext>
                </a:extLst>
              </a:tr>
              <a:tr h="463128">
                <a:tc>
                  <a:txBody>
                    <a:bodyPr/>
                    <a:lstStyle/>
                    <a:p>
                      <a:r>
                        <a:rPr lang="en-US" noProof="0"/>
                        <a:t>Sectors involved</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noProof="0"/>
                        <a:t>Water, energy, and agriculture </a:t>
                      </a:r>
                    </a:p>
                  </a:txBody>
                  <a:tcPr/>
                </a:tc>
                <a:extLst>
                  <a:ext uri="{0D108BD9-81ED-4DB2-BD59-A6C34878D82A}">
                    <a16:rowId xmlns:a16="http://schemas.microsoft.com/office/drawing/2014/main" val="3484006020"/>
                  </a:ext>
                </a:extLst>
              </a:tr>
              <a:tr h="341498">
                <a:tc>
                  <a:txBody>
                    <a:bodyPr/>
                    <a:lstStyle/>
                    <a:p>
                      <a:r>
                        <a:rPr lang="en-US" noProof="0"/>
                        <a:t>Scale</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Local</a:t>
                      </a:r>
                    </a:p>
                  </a:txBody>
                  <a:tcPr/>
                </a:tc>
                <a:extLst>
                  <a:ext uri="{0D108BD9-81ED-4DB2-BD59-A6C34878D82A}">
                    <a16:rowId xmlns:a16="http://schemas.microsoft.com/office/drawing/2014/main" val="2301463174"/>
                  </a:ext>
                </a:extLst>
              </a:tr>
              <a:tr h="341498">
                <a:tc>
                  <a:txBody>
                    <a:bodyPr/>
                    <a:lstStyle/>
                    <a:p>
                      <a:r>
                        <a:rPr lang="en-US" noProof="0"/>
                        <a:t>Key actors</a:t>
                      </a:r>
                    </a:p>
                  </a:txBody>
                  <a:tcPr/>
                </a:tc>
                <a:tc>
                  <a:txBody>
                    <a:bodyPr/>
                    <a:lstStyle/>
                    <a:p>
                      <a:pPr marL="285750" indent="-285750">
                        <a:buFont typeface="Arial" panose="020B0604020202020204" pitchFamily="34" charset="0"/>
                        <a:buChar char="•"/>
                      </a:pPr>
                      <a:r>
                        <a:rPr lang="en-US" noProof="0"/>
                        <a:t>Recipients: technical staff (public/ private sector), farmers</a:t>
                      </a:r>
                    </a:p>
                    <a:p>
                      <a:pPr marL="285750" indent="-285750">
                        <a:buFont typeface="Arial" panose="020B0604020202020204" pitchFamily="34" charset="0"/>
                        <a:buChar char="•"/>
                      </a:pPr>
                      <a:r>
                        <a:rPr lang="en-US" noProof="0"/>
                        <a:t>Planning and implementation by PAEGC, GIZ, BMZ, EU</a:t>
                      </a:r>
                    </a:p>
                  </a:txBody>
                  <a:tcPr/>
                </a:tc>
                <a:extLst>
                  <a:ext uri="{0D108BD9-81ED-4DB2-BD59-A6C34878D82A}">
                    <a16:rowId xmlns:a16="http://schemas.microsoft.com/office/drawing/2014/main" val="1505831043"/>
                  </a:ext>
                </a:extLst>
              </a:tr>
              <a:tr h="42313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a:t>Nexus challenges</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noProof="0"/>
                        <a:t>Servere deficiencies in water, energy and food security</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noProof="0"/>
                        <a:t>Lack of cross-sectoral planning </a:t>
                      </a:r>
                    </a:p>
                  </a:txBody>
                  <a:tcPr/>
                </a:tc>
                <a:extLst>
                  <a:ext uri="{0D108BD9-81ED-4DB2-BD59-A6C34878D82A}">
                    <a16:rowId xmlns:a16="http://schemas.microsoft.com/office/drawing/2014/main" val="4150277275"/>
                  </a:ext>
                </a:extLst>
              </a:tr>
              <a:tr h="341085">
                <a:tc>
                  <a:txBody>
                    <a:bodyPr/>
                    <a:lstStyle/>
                    <a:p>
                      <a:r>
                        <a:rPr lang="en-US" noProof="0"/>
                        <a:t>Solution type</a:t>
                      </a:r>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noProof="0"/>
                        <a:t>Technical </a:t>
                      </a:r>
                    </a:p>
                  </a:txBody>
                  <a:tcPr/>
                </a:tc>
                <a:extLst>
                  <a:ext uri="{0D108BD9-81ED-4DB2-BD59-A6C34878D82A}">
                    <a16:rowId xmlns:a16="http://schemas.microsoft.com/office/drawing/2014/main" val="2775550395"/>
                  </a:ext>
                </a:extLst>
              </a:tr>
              <a:tr h="463128">
                <a:tc>
                  <a:txBody>
                    <a:bodyPr/>
                    <a:lstStyle/>
                    <a:p>
                      <a:r>
                        <a:rPr lang="en-US" noProof="0"/>
                        <a:t>Implementation challenges</a:t>
                      </a:r>
                    </a:p>
                  </a:txBody>
                  <a:tcPr/>
                </a:tc>
                <a:tc>
                  <a:txBody>
                    <a:bodyPr/>
                    <a:lstStyle/>
                    <a:p>
                      <a:pPr marL="285750" indent="-285750">
                        <a:buFont typeface="Arial" panose="020B0604020202020204" pitchFamily="34" charset="0"/>
                        <a:buChar char="•"/>
                      </a:pPr>
                      <a:r>
                        <a:rPr lang="en-US" noProof="0"/>
                        <a:t>Risk of groundwater exploitation</a:t>
                      </a:r>
                    </a:p>
                    <a:p>
                      <a:pPr marL="285750" indent="-285750">
                        <a:buFont typeface="Arial" panose="020B0604020202020204" pitchFamily="34" charset="0"/>
                        <a:buChar char="•"/>
                      </a:pPr>
                      <a:r>
                        <a:rPr lang="en-US" noProof="0"/>
                        <a:t>Limited technology and high costs</a:t>
                      </a:r>
                    </a:p>
                  </a:txBody>
                  <a:tcPr/>
                </a:tc>
                <a:extLst>
                  <a:ext uri="{0D108BD9-81ED-4DB2-BD59-A6C34878D82A}">
                    <a16:rowId xmlns:a16="http://schemas.microsoft.com/office/drawing/2014/main" val="3938570229"/>
                  </a:ext>
                </a:extLst>
              </a:tr>
              <a:tr h="341498">
                <a:tc>
                  <a:txBody>
                    <a:bodyPr/>
                    <a:lstStyle/>
                    <a:p>
                      <a:r>
                        <a:rPr lang="en-US" noProof="0"/>
                        <a:t>Success factors</a:t>
                      </a:r>
                    </a:p>
                  </a:txBody>
                  <a:tcPr/>
                </a:tc>
                <a:tc>
                  <a:txBody>
                    <a:bodyPr/>
                    <a:lstStyle/>
                    <a:p>
                      <a:pPr marL="285750" indent="-285750">
                        <a:buFont typeface="Arial" panose="020B0604020202020204" pitchFamily="34" charset="0"/>
                        <a:buChar char="•"/>
                      </a:pPr>
                      <a:r>
                        <a:rPr lang="en-US" noProof="0" dirty="0"/>
                        <a:t>Technical adaptability</a:t>
                      </a:r>
                    </a:p>
                    <a:p>
                      <a:pPr marL="285750" indent="-285750">
                        <a:buFont typeface="Arial" panose="020B0604020202020204" pitchFamily="34" charset="0"/>
                        <a:buChar char="•"/>
                      </a:pPr>
                      <a:r>
                        <a:rPr lang="en-US" noProof="0" dirty="0"/>
                        <a:t>Structural anchoring </a:t>
                      </a:r>
                    </a:p>
                  </a:txBody>
                  <a:tcPr/>
                </a:tc>
                <a:extLst>
                  <a:ext uri="{0D108BD9-81ED-4DB2-BD59-A6C34878D82A}">
                    <a16:rowId xmlns:a16="http://schemas.microsoft.com/office/drawing/2014/main" val="11119182"/>
                  </a:ext>
                </a:extLst>
              </a:tr>
            </a:tbl>
          </a:graphicData>
        </a:graphic>
      </p:graphicFrame>
      <p:grpSp>
        <p:nvGrpSpPr>
          <p:cNvPr id="12" name="Gruppieren 11">
            <a:extLst>
              <a:ext uri="{FF2B5EF4-FFF2-40B4-BE49-F238E27FC236}">
                <a16:creationId xmlns:a16="http://schemas.microsoft.com/office/drawing/2014/main" id="{30B4C56A-38C3-424E-BA90-8962AB4CA01E}"/>
              </a:ext>
            </a:extLst>
          </p:cNvPr>
          <p:cNvGrpSpPr/>
          <p:nvPr/>
        </p:nvGrpSpPr>
        <p:grpSpPr>
          <a:xfrm>
            <a:off x="7069686" y="1546802"/>
            <a:ext cx="1021566" cy="324478"/>
            <a:chOff x="6603132" y="1552907"/>
            <a:chExt cx="1021566" cy="324478"/>
          </a:xfrm>
        </p:grpSpPr>
        <p:pic>
          <p:nvPicPr>
            <p:cNvPr id="7" name="Picture 52" descr="Icon&#10;&#10;Description automatically generated">
              <a:extLst>
                <a:ext uri="{FF2B5EF4-FFF2-40B4-BE49-F238E27FC236}">
                  <a16:creationId xmlns:a16="http://schemas.microsoft.com/office/drawing/2014/main" id="{ED05BA9E-4748-41B4-8CAA-053DDFC37B7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03132" y="1563154"/>
              <a:ext cx="314231" cy="314231"/>
            </a:xfrm>
            <a:prstGeom prst="rect">
              <a:avLst/>
            </a:prstGeom>
          </p:spPr>
        </p:pic>
        <p:pic>
          <p:nvPicPr>
            <p:cNvPr id="8" name="Picture 21" descr="Icon&#10;&#10;Description automatically generated">
              <a:extLst>
                <a:ext uri="{FF2B5EF4-FFF2-40B4-BE49-F238E27FC236}">
                  <a16:creationId xmlns:a16="http://schemas.microsoft.com/office/drawing/2014/main" id="{B8CDD8D7-6C28-4160-970B-6BCB56779617}"/>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56349" y="1558135"/>
              <a:ext cx="314231" cy="309904"/>
            </a:xfrm>
            <a:prstGeom prst="rect">
              <a:avLst/>
            </a:prstGeom>
            <a:noFill/>
            <a:ln>
              <a:noFill/>
            </a:ln>
          </p:spPr>
        </p:pic>
        <p:pic>
          <p:nvPicPr>
            <p:cNvPr id="9" name="Picture 48" descr="Logo, icon&#10;&#10;Description automatically generated">
              <a:extLst>
                <a:ext uri="{FF2B5EF4-FFF2-40B4-BE49-F238E27FC236}">
                  <a16:creationId xmlns:a16="http://schemas.microsoft.com/office/drawing/2014/main" id="{8F26FC64-64FD-4199-823C-DAA72ED3A4B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309566" y="1552907"/>
              <a:ext cx="315132" cy="315132"/>
            </a:xfrm>
            <a:prstGeom prst="rect">
              <a:avLst/>
            </a:prstGeom>
          </p:spPr>
        </p:pic>
      </p:grpSp>
    </p:spTree>
    <p:extLst>
      <p:ext uri="{BB962C8B-B14F-4D97-AF65-F5344CB8AC3E}">
        <p14:creationId xmlns:p14="http://schemas.microsoft.com/office/powerpoint/2010/main" val="1069218954"/>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D40D402-55B7-457C-8F04-80F93A879760}"/>
              </a:ext>
            </a:extLst>
          </p:cNvPr>
          <p:cNvSpPr>
            <a:spLocks noGrp="1"/>
          </p:cNvSpPr>
          <p:nvPr>
            <p:ph type="body" sz="quarter" idx="13"/>
          </p:nvPr>
        </p:nvSpPr>
        <p:spPr>
          <a:xfrm>
            <a:off x="449817" y="1188000"/>
            <a:ext cx="4122182" cy="3495469"/>
          </a:xfrm>
        </p:spPr>
        <p:txBody>
          <a:bodyPr/>
          <a:lstStyle/>
          <a:p>
            <a:pPr marL="342900" indent="-342900">
              <a:buClr>
                <a:srgbClr val="F4971A"/>
              </a:buClr>
              <a:buFont typeface="Wingdings" panose="05000000000000000000" pitchFamily="2" charset="2"/>
              <a:buChar char="§"/>
            </a:pPr>
            <a:r>
              <a:rPr lang="de-DE"/>
              <a:t>Mobile </a:t>
            </a:r>
            <a:r>
              <a:rPr lang="en-US" b="1"/>
              <a:t>S</a:t>
            </a:r>
            <a:r>
              <a:rPr lang="en-US"/>
              <a:t>olar </a:t>
            </a:r>
            <a:r>
              <a:rPr lang="en-US" b="1"/>
              <a:t>P</a:t>
            </a:r>
            <a:r>
              <a:rPr lang="en-US"/>
              <a:t>owered </a:t>
            </a:r>
            <a:r>
              <a:rPr lang="en-US" b="1"/>
              <a:t>I</a:t>
            </a:r>
            <a:r>
              <a:rPr lang="en-US"/>
              <a:t>rrigation </a:t>
            </a:r>
            <a:r>
              <a:rPr lang="en-US" b="1"/>
              <a:t>S</a:t>
            </a:r>
            <a:r>
              <a:rPr lang="en-US"/>
              <a:t>ystems (SPIS) are on the rise</a:t>
            </a:r>
          </a:p>
          <a:p>
            <a:pPr>
              <a:buClr>
                <a:srgbClr val="F4971A"/>
              </a:buClr>
            </a:pPr>
            <a:endParaRPr lang="en-US"/>
          </a:p>
          <a:p>
            <a:pPr marL="342900" indent="-342900">
              <a:buClr>
                <a:srgbClr val="F4971A"/>
              </a:buClr>
              <a:buFont typeface="Wingdings" panose="05000000000000000000" pitchFamily="2" charset="2"/>
              <a:buChar char="§"/>
            </a:pPr>
            <a:r>
              <a:rPr lang="en-US"/>
              <a:t>Promote the use of renewable energies for irrigated agricultural production</a:t>
            </a:r>
          </a:p>
          <a:p>
            <a:pPr>
              <a:buClr>
                <a:srgbClr val="F4971A"/>
              </a:buClr>
            </a:pPr>
            <a:endParaRPr lang="en-US"/>
          </a:p>
          <a:p>
            <a:pPr marL="342900" indent="-342900">
              <a:buClr>
                <a:srgbClr val="F4971A"/>
              </a:buClr>
              <a:buFont typeface="Wingdings" panose="05000000000000000000" pitchFamily="2" charset="2"/>
              <a:buChar char="§"/>
            </a:pPr>
            <a:r>
              <a:rPr lang="en-US"/>
              <a:t>Particularly useful in rural areas with weak or lacking access to electricity</a:t>
            </a:r>
          </a:p>
        </p:txBody>
      </p:sp>
      <p:sp>
        <p:nvSpPr>
          <p:cNvPr id="3" name="Textplatzhalter 2">
            <a:extLst>
              <a:ext uri="{FF2B5EF4-FFF2-40B4-BE49-F238E27FC236}">
                <a16:creationId xmlns:a16="http://schemas.microsoft.com/office/drawing/2014/main" id="{8E32E287-6633-46B1-841B-A609798AAB6D}"/>
              </a:ext>
            </a:extLst>
          </p:cNvPr>
          <p:cNvSpPr>
            <a:spLocks noGrp="1"/>
          </p:cNvSpPr>
          <p:nvPr>
            <p:ph type="body" sz="quarter" idx="14"/>
          </p:nvPr>
        </p:nvSpPr>
        <p:spPr/>
        <p:txBody>
          <a:bodyPr/>
          <a:lstStyle/>
          <a:p>
            <a:pPr marL="457200" indent="-457200">
              <a:buClr>
                <a:srgbClr val="F4971A"/>
              </a:buClr>
              <a:buFont typeface="Wingdings" panose="05000000000000000000" pitchFamily="2" charset="2"/>
              <a:buChar char="§"/>
            </a:pPr>
            <a:r>
              <a:rPr lang="en-US"/>
              <a:t>Benefits of mobile SPIS:</a:t>
            </a:r>
          </a:p>
        </p:txBody>
      </p:sp>
      <p:sp>
        <p:nvSpPr>
          <p:cNvPr id="4" name="Titel 3">
            <a:extLst>
              <a:ext uri="{FF2B5EF4-FFF2-40B4-BE49-F238E27FC236}">
                <a16:creationId xmlns:a16="http://schemas.microsoft.com/office/drawing/2014/main" id="{73091A4C-55DE-4291-8C6D-0F49955846B5}"/>
              </a:ext>
            </a:extLst>
          </p:cNvPr>
          <p:cNvSpPr>
            <a:spLocks noGrp="1"/>
          </p:cNvSpPr>
          <p:nvPr>
            <p:ph type="title"/>
          </p:nvPr>
        </p:nvSpPr>
        <p:spPr/>
        <p:txBody>
          <a:bodyPr>
            <a:normAutofit/>
          </a:bodyPr>
          <a:lstStyle/>
          <a:p>
            <a:r>
              <a:rPr lang="en-US" sz="2400"/>
              <a:t>Mobile solar pumping in Bolivia: WEF Nexus interactions</a:t>
            </a:r>
            <a:endParaRPr lang="de-DE"/>
          </a:p>
        </p:txBody>
      </p:sp>
      <p:sp>
        <p:nvSpPr>
          <p:cNvPr id="5" name="Foliennummernplatzhalter 4">
            <a:extLst>
              <a:ext uri="{FF2B5EF4-FFF2-40B4-BE49-F238E27FC236}">
                <a16:creationId xmlns:a16="http://schemas.microsoft.com/office/drawing/2014/main" id="{AA767E7F-E4CF-40E7-875B-6050630AAC02}"/>
              </a:ext>
            </a:extLst>
          </p:cNvPr>
          <p:cNvSpPr>
            <a:spLocks noGrp="1"/>
          </p:cNvSpPr>
          <p:nvPr>
            <p:ph type="sldNum" sz="quarter" idx="16"/>
          </p:nvPr>
        </p:nvSpPr>
        <p:spPr>
          <a:xfrm>
            <a:off x="6957528" y="4753289"/>
            <a:ext cx="2057400" cy="274637"/>
          </a:xfrm>
        </p:spPr>
        <p:txBody>
          <a:bodyPr/>
          <a:lstStyle/>
          <a:p>
            <a:fld id="{CF23C0C3-F0EC-4AF0-84C8-08554CFEDD03}" type="slidenum">
              <a:rPr lang="en-GB" smtClean="0"/>
              <a:t>6</a:t>
            </a:fld>
            <a:endParaRPr lang="en-GB"/>
          </a:p>
        </p:txBody>
      </p:sp>
      <p:grpSp>
        <p:nvGrpSpPr>
          <p:cNvPr id="11" name="Gruppieren 10">
            <a:extLst>
              <a:ext uri="{FF2B5EF4-FFF2-40B4-BE49-F238E27FC236}">
                <a16:creationId xmlns:a16="http://schemas.microsoft.com/office/drawing/2014/main" id="{CEC0ACDF-A7F3-4C16-80FE-B1A7E6A23457}"/>
              </a:ext>
            </a:extLst>
          </p:cNvPr>
          <p:cNvGrpSpPr/>
          <p:nvPr/>
        </p:nvGrpSpPr>
        <p:grpSpPr>
          <a:xfrm>
            <a:off x="4990264" y="1723069"/>
            <a:ext cx="3703919" cy="3304857"/>
            <a:chOff x="4892746" y="1627464"/>
            <a:chExt cx="3703919" cy="3304857"/>
          </a:xfrm>
        </p:grpSpPr>
        <p:pic>
          <p:nvPicPr>
            <p:cNvPr id="28" name="Picture 21" descr="Icon&#10;&#10;Description automatically generated">
              <a:extLst>
                <a:ext uri="{FF2B5EF4-FFF2-40B4-BE49-F238E27FC236}">
                  <a16:creationId xmlns:a16="http://schemas.microsoft.com/office/drawing/2014/main" id="{EAD6DD53-60B7-46A6-8A27-B60E17E0423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38714" y="2724807"/>
              <a:ext cx="634518" cy="634534"/>
            </a:xfrm>
            <a:prstGeom prst="rect">
              <a:avLst/>
            </a:prstGeom>
            <a:noFill/>
            <a:ln>
              <a:noFill/>
            </a:ln>
          </p:spPr>
        </p:pic>
        <p:sp>
          <p:nvSpPr>
            <p:cNvPr id="17" name="Textfeld 16">
              <a:extLst>
                <a:ext uri="{FF2B5EF4-FFF2-40B4-BE49-F238E27FC236}">
                  <a16:creationId xmlns:a16="http://schemas.microsoft.com/office/drawing/2014/main" id="{7B4822A9-CB38-40D9-AA40-CAFA42B1EADD}"/>
                </a:ext>
              </a:extLst>
            </p:cNvPr>
            <p:cNvSpPr txBox="1"/>
            <p:nvPr/>
          </p:nvSpPr>
          <p:spPr>
            <a:xfrm>
              <a:off x="5001409" y="4470656"/>
              <a:ext cx="1157093" cy="461665"/>
            </a:xfrm>
            <a:prstGeom prst="rect">
              <a:avLst/>
            </a:prstGeom>
            <a:noFill/>
          </p:spPr>
          <p:txBody>
            <a:bodyPr wrap="square" rtlCol="0">
              <a:spAutoFit/>
            </a:bodyPr>
            <a:lstStyle/>
            <a:p>
              <a:pPr algn="l"/>
              <a:r>
                <a:rPr lang="de-DE" sz="1200" dirty="0"/>
                <a:t>Source: GIZ, 2018 a</a:t>
              </a:r>
            </a:p>
          </p:txBody>
        </p:sp>
        <p:grpSp>
          <p:nvGrpSpPr>
            <p:cNvPr id="18" name="Gruppieren 17">
              <a:extLst>
                <a:ext uri="{FF2B5EF4-FFF2-40B4-BE49-F238E27FC236}">
                  <a16:creationId xmlns:a16="http://schemas.microsoft.com/office/drawing/2014/main" id="{F52D75C9-D712-47DF-BE48-379483A4757B}"/>
                </a:ext>
              </a:extLst>
            </p:cNvPr>
            <p:cNvGrpSpPr/>
            <p:nvPr/>
          </p:nvGrpSpPr>
          <p:grpSpPr>
            <a:xfrm>
              <a:off x="4892746" y="1639944"/>
              <a:ext cx="3703919" cy="2802858"/>
              <a:chOff x="4750462" y="1540766"/>
              <a:chExt cx="3703919" cy="2802858"/>
            </a:xfrm>
          </p:grpSpPr>
          <p:pic>
            <p:nvPicPr>
              <p:cNvPr id="19" name="Picture 21" descr="Icon&#10;&#10;Description automatically generated">
                <a:extLst>
                  <a:ext uri="{FF2B5EF4-FFF2-40B4-BE49-F238E27FC236}">
                    <a16:creationId xmlns:a16="http://schemas.microsoft.com/office/drawing/2014/main" id="{1EECE7D0-7907-4F81-9825-7CC804E1F28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750462" y="1585689"/>
                <a:ext cx="634518" cy="634534"/>
              </a:xfrm>
              <a:prstGeom prst="rect">
                <a:avLst/>
              </a:prstGeom>
              <a:noFill/>
              <a:ln>
                <a:noFill/>
              </a:ln>
            </p:spPr>
          </p:pic>
          <p:sp>
            <p:nvSpPr>
              <p:cNvPr id="20" name="Textfeld 19">
                <a:extLst>
                  <a:ext uri="{FF2B5EF4-FFF2-40B4-BE49-F238E27FC236}">
                    <a16:creationId xmlns:a16="http://schemas.microsoft.com/office/drawing/2014/main" id="{6497CD87-9951-4EC3-879C-4AD0A646EBA7}"/>
                  </a:ext>
                </a:extLst>
              </p:cNvPr>
              <p:cNvSpPr txBox="1"/>
              <p:nvPr/>
            </p:nvSpPr>
            <p:spPr>
              <a:xfrm>
                <a:off x="5471016" y="1540766"/>
                <a:ext cx="2247614" cy="830997"/>
              </a:xfrm>
              <a:prstGeom prst="rect">
                <a:avLst/>
              </a:prstGeom>
              <a:noFill/>
            </p:spPr>
            <p:txBody>
              <a:bodyPr wrap="square" rtlCol="0">
                <a:spAutoFit/>
              </a:bodyPr>
              <a:lstStyle/>
              <a:p>
                <a:pPr marL="228600" indent="-228600">
                  <a:buFont typeface="+mj-lt"/>
                  <a:buAutoNum type="arabicPeriod"/>
                </a:pPr>
                <a:r>
                  <a:rPr lang="en-US" sz="1200" b="1"/>
                  <a:t>Secured and sustainable access </a:t>
                </a:r>
                <a:r>
                  <a:rPr lang="en-US" sz="1200"/>
                  <a:t>to energy supply for pumping water for irrigation</a:t>
                </a:r>
                <a:endParaRPr lang="de-DE" sz="1200"/>
              </a:p>
            </p:txBody>
          </p:sp>
          <p:sp>
            <p:nvSpPr>
              <p:cNvPr id="22" name="Textfeld 21">
                <a:extLst>
                  <a:ext uri="{FF2B5EF4-FFF2-40B4-BE49-F238E27FC236}">
                    <a16:creationId xmlns:a16="http://schemas.microsoft.com/office/drawing/2014/main" id="{968F4123-BEA6-46D4-8E7B-579129FD6EE7}"/>
                  </a:ext>
                </a:extLst>
              </p:cNvPr>
              <p:cNvSpPr txBox="1"/>
              <p:nvPr/>
            </p:nvSpPr>
            <p:spPr>
              <a:xfrm>
                <a:off x="5763146" y="2625629"/>
                <a:ext cx="2093694" cy="830997"/>
              </a:xfrm>
              <a:prstGeom prst="rect">
                <a:avLst/>
              </a:prstGeom>
              <a:noFill/>
            </p:spPr>
            <p:txBody>
              <a:bodyPr wrap="square" rtlCol="0">
                <a:spAutoFit/>
              </a:bodyPr>
              <a:lstStyle/>
              <a:p>
                <a:pPr marL="228600" indent="-228600">
                  <a:buFont typeface="+mj-lt"/>
                  <a:buAutoNum type="arabicPeriod" startAt="2"/>
                </a:pPr>
                <a:r>
                  <a:rPr lang="en-US" sz="1200" b="1"/>
                  <a:t>Increased </a:t>
                </a:r>
                <a:r>
                  <a:rPr lang="en-US" sz="1200"/>
                  <a:t>water and energy </a:t>
                </a:r>
                <a:r>
                  <a:rPr lang="en-US" sz="1200" b="1"/>
                  <a:t>efficiency</a:t>
                </a:r>
                <a:r>
                  <a:rPr lang="en-US" sz="1200"/>
                  <a:t> for irrigated food production</a:t>
                </a:r>
              </a:p>
              <a:p>
                <a:pPr marL="171450" indent="-171450">
                  <a:buFont typeface="Arial" panose="020B0604020202020204" pitchFamily="34" charset="0"/>
                  <a:buChar char="•"/>
                </a:pPr>
                <a:endParaRPr lang="de-DE" sz="1200"/>
              </a:p>
            </p:txBody>
          </p:sp>
          <p:pic>
            <p:nvPicPr>
              <p:cNvPr id="23" name="Picture 48" descr="Logo, icon&#10;&#10;Description automatically generated">
                <a:extLst>
                  <a:ext uri="{FF2B5EF4-FFF2-40B4-BE49-F238E27FC236}">
                    <a16:creationId xmlns:a16="http://schemas.microsoft.com/office/drawing/2014/main" id="{69037197-4DF8-47FC-8055-079D00694F2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62445" y="2587619"/>
                <a:ext cx="691936" cy="691936"/>
              </a:xfrm>
              <a:prstGeom prst="rect">
                <a:avLst/>
              </a:prstGeom>
            </p:spPr>
          </p:pic>
          <p:pic>
            <p:nvPicPr>
              <p:cNvPr id="25" name="Picture 52" descr="Icon&#10;&#10;Description automatically generated">
                <a:extLst>
                  <a:ext uri="{FF2B5EF4-FFF2-40B4-BE49-F238E27FC236}">
                    <a16:creationId xmlns:a16="http://schemas.microsoft.com/office/drawing/2014/main" id="{658AC3FE-9C2B-4F24-99F0-C57D1963CE6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750462" y="2587619"/>
                <a:ext cx="691937" cy="691937"/>
              </a:xfrm>
              <a:prstGeom prst="rect">
                <a:avLst/>
              </a:prstGeom>
            </p:spPr>
          </p:pic>
          <p:sp>
            <p:nvSpPr>
              <p:cNvPr id="26" name="Textfeld 25">
                <a:extLst>
                  <a:ext uri="{FF2B5EF4-FFF2-40B4-BE49-F238E27FC236}">
                    <a16:creationId xmlns:a16="http://schemas.microsoft.com/office/drawing/2014/main" id="{7D1C1287-499F-4F47-8B7E-FD6E5AC19EC6}"/>
                  </a:ext>
                </a:extLst>
              </p:cNvPr>
              <p:cNvSpPr txBox="1"/>
              <p:nvPr/>
            </p:nvSpPr>
            <p:spPr>
              <a:xfrm>
                <a:off x="5669747" y="3697293"/>
                <a:ext cx="2007693" cy="646331"/>
              </a:xfrm>
              <a:prstGeom prst="rect">
                <a:avLst/>
              </a:prstGeom>
              <a:noFill/>
            </p:spPr>
            <p:txBody>
              <a:bodyPr wrap="square" rtlCol="0">
                <a:spAutoFit/>
              </a:bodyPr>
              <a:lstStyle/>
              <a:p>
                <a:pPr marL="228600" indent="-228600">
                  <a:buFont typeface="+mj-lt"/>
                  <a:buAutoNum type="arabicPeriod" startAt="3"/>
                </a:pPr>
                <a:r>
                  <a:rPr lang="en-US" sz="1200"/>
                  <a:t>The </a:t>
                </a:r>
                <a:r>
                  <a:rPr lang="en-US" sz="1200" b="1"/>
                  <a:t>flexibility</a:t>
                </a:r>
                <a:r>
                  <a:rPr lang="en-US" sz="1200"/>
                  <a:t> of the equipment allows for an extensive use</a:t>
                </a:r>
                <a:endParaRPr lang="de-DE" sz="1200"/>
              </a:p>
            </p:txBody>
          </p:sp>
          <p:sp>
            <p:nvSpPr>
              <p:cNvPr id="27" name="Ellipse 26">
                <a:extLst>
                  <a:ext uri="{FF2B5EF4-FFF2-40B4-BE49-F238E27FC236}">
                    <a16:creationId xmlns:a16="http://schemas.microsoft.com/office/drawing/2014/main" id="{C0AAA3F9-8C90-4106-ABCD-6100B71759F6}"/>
                  </a:ext>
                </a:extLst>
              </p:cNvPr>
              <p:cNvSpPr/>
              <p:nvPr/>
            </p:nvSpPr>
            <p:spPr>
              <a:xfrm>
                <a:off x="4859125" y="3628642"/>
                <a:ext cx="646532" cy="691937"/>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grpSp>
        <p:pic>
          <p:nvPicPr>
            <p:cNvPr id="29" name="Picture 52" descr="Icon&#10;&#10;Description automatically generated">
              <a:extLst>
                <a:ext uri="{FF2B5EF4-FFF2-40B4-BE49-F238E27FC236}">
                  <a16:creationId xmlns:a16="http://schemas.microsoft.com/office/drawing/2014/main" id="{59BE87DD-FD35-4DB3-AA33-FBE6A573AB1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04728" y="1627464"/>
              <a:ext cx="691937" cy="691937"/>
            </a:xfrm>
            <a:prstGeom prst="rect">
              <a:avLst/>
            </a:prstGeom>
          </p:spPr>
        </p:pic>
      </p:grpSp>
      <p:grpSp>
        <p:nvGrpSpPr>
          <p:cNvPr id="15" name="Gruppieren 14">
            <a:extLst>
              <a:ext uri="{FF2B5EF4-FFF2-40B4-BE49-F238E27FC236}">
                <a16:creationId xmlns:a16="http://schemas.microsoft.com/office/drawing/2014/main" id="{80CC5824-7B47-4631-B0AB-AA85C64DEB81}"/>
              </a:ext>
            </a:extLst>
          </p:cNvPr>
          <p:cNvGrpSpPr/>
          <p:nvPr/>
        </p:nvGrpSpPr>
        <p:grpSpPr>
          <a:xfrm>
            <a:off x="7790038" y="3841734"/>
            <a:ext cx="1116352" cy="916154"/>
            <a:chOff x="7986228" y="3828828"/>
            <a:chExt cx="1116352" cy="916154"/>
          </a:xfrm>
        </p:grpSpPr>
        <p:pic>
          <p:nvPicPr>
            <p:cNvPr id="39" name="Picture 21" descr="Icon&#10;&#10;Description automatically generated">
              <a:extLst>
                <a:ext uri="{FF2B5EF4-FFF2-40B4-BE49-F238E27FC236}">
                  <a16:creationId xmlns:a16="http://schemas.microsoft.com/office/drawing/2014/main" id="{6BE360DF-346F-4112-95B2-CB7C08BED6A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468062" y="3892802"/>
              <a:ext cx="634518" cy="634534"/>
            </a:xfrm>
            <a:prstGeom prst="rect">
              <a:avLst/>
            </a:prstGeom>
            <a:noFill/>
            <a:ln>
              <a:noFill/>
            </a:ln>
          </p:spPr>
        </p:pic>
        <p:pic>
          <p:nvPicPr>
            <p:cNvPr id="40" name="Picture 52" descr="Icon&#10;&#10;Description automatically generated">
              <a:extLst>
                <a:ext uri="{FF2B5EF4-FFF2-40B4-BE49-F238E27FC236}">
                  <a16:creationId xmlns:a16="http://schemas.microsoft.com/office/drawing/2014/main" id="{715E8163-043A-41AC-A2E2-092F9F8EFDD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54005" y="4053045"/>
              <a:ext cx="691937" cy="691937"/>
            </a:xfrm>
            <a:prstGeom prst="rect">
              <a:avLst/>
            </a:prstGeom>
          </p:spPr>
        </p:pic>
        <p:pic>
          <p:nvPicPr>
            <p:cNvPr id="41" name="Picture 48" descr="Logo, icon&#10;&#10;Description automatically generated">
              <a:extLst>
                <a:ext uri="{FF2B5EF4-FFF2-40B4-BE49-F238E27FC236}">
                  <a16:creationId xmlns:a16="http://schemas.microsoft.com/office/drawing/2014/main" id="{6009EE8B-4F97-4902-A162-363CC08B020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86228" y="3828828"/>
              <a:ext cx="691936" cy="691936"/>
            </a:xfrm>
            <a:prstGeom prst="rect">
              <a:avLst/>
            </a:prstGeom>
          </p:spPr>
        </p:pic>
      </p:grpSp>
      <p:pic>
        <p:nvPicPr>
          <p:cNvPr id="42" name="Picture 48" descr="Logo, icon&#10;&#10;Description automatically generated">
            <a:extLst>
              <a:ext uri="{FF2B5EF4-FFF2-40B4-BE49-F238E27FC236}">
                <a16:creationId xmlns:a16="http://schemas.microsoft.com/office/drawing/2014/main" id="{46C95C66-DF32-4E1E-992E-5CA434D5AC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3163" y="1723070"/>
            <a:ext cx="691936" cy="691936"/>
          </a:xfrm>
          <a:prstGeom prst="rect">
            <a:avLst/>
          </a:prstGeom>
        </p:spPr>
      </p:pic>
    </p:spTree>
    <p:extLst>
      <p:ext uri="{BB962C8B-B14F-4D97-AF65-F5344CB8AC3E}">
        <p14:creationId xmlns:p14="http://schemas.microsoft.com/office/powerpoint/2010/main" val="22970001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35F538-21D6-45EE-B896-996AF0300A9A}"/>
              </a:ext>
            </a:extLst>
          </p:cNvPr>
          <p:cNvSpPr>
            <a:spLocks noGrp="1"/>
          </p:cNvSpPr>
          <p:nvPr>
            <p:ph type="body" sz="quarter" idx="13"/>
          </p:nvPr>
        </p:nvSpPr>
        <p:spPr>
          <a:xfrm>
            <a:off x="449816" y="1181820"/>
            <a:ext cx="3516716" cy="3292560"/>
          </a:xfrm>
        </p:spPr>
        <p:txBody>
          <a:bodyPr>
            <a:normAutofit/>
          </a:bodyPr>
          <a:lstStyle/>
          <a:p>
            <a:pPr marL="457200" indent="-457200">
              <a:buClr>
                <a:srgbClr val="F4971A"/>
              </a:buClr>
              <a:buFont typeface="Wingdings" panose="05000000000000000000" pitchFamily="2" charset="2"/>
              <a:buChar char="§"/>
            </a:pPr>
            <a:endParaRPr lang="en-US" dirty="0"/>
          </a:p>
          <a:p>
            <a:pPr marL="457200" indent="-457200">
              <a:buClr>
                <a:srgbClr val="F4971A"/>
              </a:buClr>
              <a:buFont typeface="Wingdings" panose="05000000000000000000" pitchFamily="2" charset="2"/>
              <a:buChar char="§"/>
            </a:pPr>
            <a:r>
              <a:rPr lang="en-US" dirty="0"/>
              <a:t>Solar panels generate renewable energy</a:t>
            </a:r>
          </a:p>
          <a:p>
            <a:pPr marL="457200" indent="-457200">
              <a:buClr>
                <a:srgbClr val="F4971A"/>
              </a:buClr>
              <a:buFont typeface="Wingdings" panose="05000000000000000000" pitchFamily="2" charset="2"/>
              <a:buChar char="§"/>
            </a:pPr>
            <a:r>
              <a:rPr lang="en-US" dirty="0"/>
              <a:t>Electric motor pump is activated and extracts groundwater</a:t>
            </a:r>
          </a:p>
          <a:p>
            <a:pPr marL="457200" indent="-457200">
              <a:buClr>
                <a:srgbClr val="F4971A"/>
              </a:buClr>
              <a:buFont typeface="Wingdings" panose="05000000000000000000" pitchFamily="2" charset="2"/>
              <a:buChar char="§"/>
            </a:pPr>
            <a:r>
              <a:rPr lang="en-US" dirty="0"/>
              <a:t>Water is now available for irrigation and livestock</a:t>
            </a:r>
          </a:p>
          <a:p>
            <a:pPr marL="457200" indent="-457200">
              <a:buClr>
                <a:srgbClr val="F4971A"/>
              </a:buClr>
              <a:buFont typeface="Wingdings" panose="05000000000000000000" pitchFamily="2" charset="2"/>
              <a:buChar char="§"/>
            </a:pPr>
            <a:r>
              <a:rPr lang="en-US" dirty="0"/>
              <a:t>SPIS can be moved flexibly to other fields</a:t>
            </a:r>
          </a:p>
          <a:p>
            <a:endParaRPr lang="de-DE" dirty="0"/>
          </a:p>
        </p:txBody>
      </p:sp>
      <p:sp>
        <p:nvSpPr>
          <p:cNvPr id="3" name="Titel 2">
            <a:extLst>
              <a:ext uri="{FF2B5EF4-FFF2-40B4-BE49-F238E27FC236}">
                <a16:creationId xmlns:a16="http://schemas.microsoft.com/office/drawing/2014/main" id="{8E597322-CB67-4B8C-A6A2-E769E72EEF8D}"/>
              </a:ext>
            </a:extLst>
          </p:cNvPr>
          <p:cNvSpPr>
            <a:spLocks noGrp="1"/>
          </p:cNvSpPr>
          <p:nvPr>
            <p:ph type="title"/>
          </p:nvPr>
        </p:nvSpPr>
        <p:spPr/>
        <p:txBody>
          <a:bodyPr>
            <a:noAutofit/>
          </a:bodyPr>
          <a:lstStyle/>
          <a:p>
            <a:r>
              <a:rPr lang="en-US" sz="2400"/>
              <a:t>How to use a mobile SPIS</a:t>
            </a:r>
            <a:endParaRPr lang="de-DE" sz="2000"/>
          </a:p>
        </p:txBody>
      </p:sp>
      <p:sp>
        <p:nvSpPr>
          <p:cNvPr id="4" name="Foliennummernplatzhalter 3">
            <a:extLst>
              <a:ext uri="{FF2B5EF4-FFF2-40B4-BE49-F238E27FC236}">
                <a16:creationId xmlns:a16="http://schemas.microsoft.com/office/drawing/2014/main" id="{42243ABC-1CE9-4F3B-80E1-42FE1A7E09C6}"/>
              </a:ext>
            </a:extLst>
          </p:cNvPr>
          <p:cNvSpPr>
            <a:spLocks noGrp="1"/>
          </p:cNvSpPr>
          <p:nvPr>
            <p:ph type="sldNum" sz="quarter" idx="16"/>
          </p:nvPr>
        </p:nvSpPr>
        <p:spPr/>
        <p:txBody>
          <a:bodyPr/>
          <a:lstStyle/>
          <a:p>
            <a:fld id="{CF23C0C3-F0EC-4AF0-84C8-08554CFEDD03}" type="slidenum">
              <a:rPr lang="en-GB" smtClean="0"/>
              <a:t>7</a:t>
            </a:fld>
            <a:endParaRPr lang="en-GB"/>
          </a:p>
        </p:txBody>
      </p:sp>
      <p:grpSp>
        <p:nvGrpSpPr>
          <p:cNvPr id="10" name="Gruppieren 9">
            <a:extLst>
              <a:ext uri="{FF2B5EF4-FFF2-40B4-BE49-F238E27FC236}">
                <a16:creationId xmlns:a16="http://schemas.microsoft.com/office/drawing/2014/main" id="{7828FBCC-0563-4CFA-B3AE-21C31A2A0CF2}"/>
              </a:ext>
            </a:extLst>
          </p:cNvPr>
          <p:cNvGrpSpPr/>
          <p:nvPr/>
        </p:nvGrpSpPr>
        <p:grpSpPr>
          <a:xfrm>
            <a:off x="4038600" y="1181820"/>
            <a:ext cx="5103882" cy="3573105"/>
            <a:chOff x="4038600" y="1181820"/>
            <a:chExt cx="5103882" cy="3573105"/>
          </a:xfrm>
        </p:grpSpPr>
        <p:pic>
          <p:nvPicPr>
            <p:cNvPr id="8" name="Grafik 7">
              <a:extLst>
                <a:ext uri="{FF2B5EF4-FFF2-40B4-BE49-F238E27FC236}">
                  <a16:creationId xmlns:a16="http://schemas.microsoft.com/office/drawing/2014/main" id="{7EB7847E-63C7-4DF2-AF42-93E6763BB0D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38600" y="1181820"/>
              <a:ext cx="4976328" cy="3573105"/>
            </a:xfrm>
            <a:prstGeom prst="rect">
              <a:avLst/>
            </a:prstGeom>
          </p:spPr>
        </p:pic>
        <p:sp>
          <p:nvSpPr>
            <p:cNvPr id="9" name="Textfeld 8">
              <a:extLst>
                <a:ext uri="{FF2B5EF4-FFF2-40B4-BE49-F238E27FC236}">
                  <a16:creationId xmlns:a16="http://schemas.microsoft.com/office/drawing/2014/main" id="{574722E1-ECAF-46CF-A116-04FF1984DDA7}"/>
                </a:ext>
              </a:extLst>
            </p:cNvPr>
            <p:cNvSpPr txBox="1"/>
            <p:nvPr/>
          </p:nvSpPr>
          <p:spPr>
            <a:xfrm>
              <a:off x="8085469" y="4016192"/>
              <a:ext cx="1057013" cy="646331"/>
            </a:xfrm>
            <a:prstGeom prst="rect">
              <a:avLst/>
            </a:prstGeom>
            <a:solidFill>
              <a:schemeClr val="bg1"/>
            </a:solidFill>
          </p:spPr>
          <p:txBody>
            <a:bodyPr wrap="square" rtlCol="0">
              <a:spAutoFit/>
            </a:bodyPr>
            <a:lstStyle/>
            <a:p>
              <a:pPr algn="l"/>
              <a:r>
                <a:rPr lang="de-DE" sz="1200"/>
                <a:t>Source: Schultz (GIZ), 2018</a:t>
              </a:r>
            </a:p>
          </p:txBody>
        </p:sp>
      </p:grpSp>
    </p:spTree>
    <p:extLst>
      <p:ext uri="{BB962C8B-B14F-4D97-AF65-F5344CB8AC3E}">
        <p14:creationId xmlns:p14="http://schemas.microsoft.com/office/powerpoint/2010/main" val="28994357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2546EED-A73E-4B62-81F8-A3FA9B578AB6}"/>
              </a:ext>
            </a:extLst>
          </p:cNvPr>
          <p:cNvSpPr>
            <a:spLocks noGrp="1"/>
          </p:cNvSpPr>
          <p:nvPr>
            <p:ph type="body" sz="quarter" idx="13"/>
          </p:nvPr>
        </p:nvSpPr>
        <p:spPr>
          <a:xfrm>
            <a:off x="449817" y="1168318"/>
            <a:ext cx="4839634" cy="3399182"/>
          </a:xfrm>
        </p:spPr>
        <p:txBody>
          <a:bodyPr>
            <a:normAutofit fontScale="92500" lnSpcReduction="10000"/>
          </a:bodyPr>
          <a:lstStyle/>
          <a:p>
            <a:pPr>
              <a:buClr>
                <a:srgbClr val="F4971A"/>
              </a:buClr>
            </a:pPr>
            <a:r>
              <a:rPr lang="en-US" dirty="0"/>
              <a:t>Since the energy generated by solar power is unlimited, there is a certain risk of </a:t>
            </a:r>
            <a:r>
              <a:rPr lang="en-US" b="1" dirty="0"/>
              <a:t>groundwater overexploitation.</a:t>
            </a:r>
          </a:p>
          <a:p>
            <a:pPr>
              <a:buClr>
                <a:srgbClr val="F4971A"/>
              </a:buClr>
            </a:pPr>
            <a:endParaRPr lang="en-US" b="1" dirty="0"/>
          </a:p>
          <a:p>
            <a:pPr>
              <a:buClr>
                <a:srgbClr val="F4971A"/>
              </a:buClr>
            </a:pPr>
            <a:r>
              <a:rPr lang="de-DE" dirty="0"/>
              <a:t>In </a:t>
            </a:r>
            <a:r>
              <a:rPr lang="de-DE"/>
              <a:t>order to avoid the risk, the following steps need to be considered: </a:t>
            </a:r>
            <a:endParaRPr lang="de-DE" dirty="0"/>
          </a:p>
          <a:p>
            <a:pPr marL="730250" lvl="1" indent="-457200">
              <a:buFont typeface="+mj-lt"/>
              <a:buAutoNum type="arabicPeriod"/>
            </a:pPr>
            <a:r>
              <a:rPr lang="de-DE"/>
              <a:t>Get informed about factors affecting the water demand</a:t>
            </a:r>
            <a:endParaRPr lang="de-DE" dirty="0"/>
          </a:p>
          <a:p>
            <a:pPr marL="730250" lvl="1" indent="-457200">
              <a:buFont typeface="+mj-lt"/>
              <a:buAutoNum type="arabicPeriod"/>
            </a:pPr>
            <a:r>
              <a:rPr lang="de-DE"/>
              <a:t>Follow fundamental sustainability recommendations</a:t>
            </a:r>
            <a:endParaRPr lang="de-DE" dirty="0"/>
          </a:p>
          <a:p>
            <a:pPr marL="730250" lvl="1" indent="-457200">
              <a:buFont typeface="+mj-lt"/>
              <a:buAutoNum type="arabicPeriod"/>
            </a:pPr>
            <a:r>
              <a:rPr lang="de-DE"/>
              <a:t>Ensure a constant monitoring and be aware of warning signals</a:t>
            </a:r>
            <a:endParaRPr lang="de-DE" dirty="0"/>
          </a:p>
          <a:p>
            <a:pPr marL="615950" lvl="1" indent="-342900"/>
            <a:endParaRPr lang="de-DE" dirty="0"/>
          </a:p>
        </p:txBody>
      </p:sp>
      <p:sp>
        <p:nvSpPr>
          <p:cNvPr id="4" name="Titel 3">
            <a:extLst>
              <a:ext uri="{FF2B5EF4-FFF2-40B4-BE49-F238E27FC236}">
                <a16:creationId xmlns:a16="http://schemas.microsoft.com/office/drawing/2014/main" id="{FF068410-7007-4487-AB03-4A5CA29CB30E}"/>
              </a:ext>
            </a:extLst>
          </p:cNvPr>
          <p:cNvSpPr>
            <a:spLocks noGrp="1"/>
          </p:cNvSpPr>
          <p:nvPr>
            <p:ph type="title"/>
          </p:nvPr>
        </p:nvSpPr>
        <p:spPr/>
        <p:txBody>
          <a:bodyPr/>
          <a:lstStyle/>
          <a:p>
            <a:r>
              <a:rPr lang="de-DE" dirty="0"/>
              <a:t>Implementation </a:t>
            </a:r>
            <a:r>
              <a:rPr lang="de-DE"/>
              <a:t>challenges </a:t>
            </a:r>
            <a:endParaRPr lang="de-DE" dirty="0"/>
          </a:p>
        </p:txBody>
      </p:sp>
      <p:sp>
        <p:nvSpPr>
          <p:cNvPr id="5" name="Foliennummernplatzhalter 4">
            <a:extLst>
              <a:ext uri="{FF2B5EF4-FFF2-40B4-BE49-F238E27FC236}">
                <a16:creationId xmlns:a16="http://schemas.microsoft.com/office/drawing/2014/main" id="{2A60F540-82B9-4C51-8DC5-546B626B0559}"/>
              </a:ext>
            </a:extLst>
          </p:cNvPr>
          <p:cNvSpPr>
            <a:spLocks noGrp="1"/>
          </p:cNvSpPr>
          <p:nvPr>
            <p:ph type="sldNum" sz="quarter" idx="17"/>
          </p:nvPr>
        </p:nvSpPr>
        <p:spPr/>
        <p:txBody>
          <a:bodyPr/>
          <a:lstStyle/>
          <a:p>
            <a:fld id="{CF23C0C3-F0EC-4AF0-84C8-08554CFEDD03}" type="slidenum">
              <a:rPr lang="en-GB" smtClean="0"/>
              <a:t>8</a:t>
            </a:fld>
            <a:endParaRPr lang="en-GB"/>
          </a:p>
        </p:txBody>
      </p:sp>
      <p:sp>
        <p:nvSpPr>
          <p:cNvPr id="12" name="Textfeld 11">
            <a:extLst>
              <a:ext uri="{FF2B5EF4-FFF2-40B4-BE49-F238E27FC236}">
                <a16:creationId xmlns:a16="http://schemas.microsoft.com/office/drawing/2014/main" id="{11E10040-BEA9-4372-95C8-6BCFD016718F}"/>
              </a:ext>
            </a:extLst>
          </p:cNvPr>
          <p:cNvSpPr txBox="1"/>
          <p:nvPr/>
        </p:nvSpPr>
        <p:spPr>
          <a:xfrm>
            <a:off x="5722706" y="4830490"/>
            <a:ext cx="3058851" cy="276999"/>
          </a:xfrm>
          <a:prstGeom prst="rect">
            <a:avLst/>
          </a:prstGeom>
          <a:noFill/>
        </p:spPr>
        <p:txBody>
          <a:bodyPr wrap="none" rtlCol="0">
            <a:spAutoFit/>
          </a:bodyPr>
          <a:lstStyle/>
          <a:p>
            <a:pPr algn="l"/>
            <a:r>
              <a:rPr lang="de-DE" sz="1200"/>
              <a:t>Source</a:t>
            </a:r>
            <a:r>
              <a:rPr lang="de-DE" sz="1200" dirty="0"/>
              <a:t>: </a:t>
            </a:r>
            <a:r>
              <a:rPr lang="de-DE" sz="1200"/>
              <a:t>modified from Energypedia, 2021</a:t>
            </a:r>
            <a:endParaRPr lang="de-DE" sz="1200" dirty="0"/>
          </a:p>
        </p:txBody>
      </p:sp>
      <p:grpSp>
        <p:nvGrpSpPr>
          <p:cNvPr id="31" name="Gruppieren 30">
            <a:extLst>
              <a:ext uri="{FF2B5EF4-FFF2-40B4-BE49-F238E27FC236}">
                <a16:creationId xmlns:a16="http://schemas.microsoft.com/office/drawing/2014/main" id="{88FC83CD-C8AA-45BB-9504-713B5B104DF6}"/>
              </a:ext>
            </a:extLst>
          </p:cNvPr>
          <p:cNvGrpSpPr/>
          <p:nvPr/>
        </p:nvGrpSpPr>
        <p:grpSpPr>
          <a:xfrm>
            <a:off x="5336536" y="438682"/>
            <a:ext cx="3241984" cy="4316243"/>
            <a:chOff x="5368907" y="575999"/>
            <a:chExt cx="3241984" cy="4316243"/>
          </a:xfrm>
        </p:grpSpPr>
        <p:pic>
          <p:nvPicPr>
            <p:cNvPr id="11" name="Grafik 10">
              <a:extLst>
                <a:ext uri="{FF2B5EF4-FFF2-40B4-BE49-F238E27FC236}">
                  <a16:creationId xmlns:a16="http://schemas.microsoft.com/office/drawing/2014/main" id="{115619B2-85EE-4183-81B7-B1B80E7DC2F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1992" y="575999"/>
              <a:ext cx="3048899" cy="4316243"/>
            </a:xfrm>
            <a:prstGeom prst="rect">
              <a:avLst/>
            </a:prstGeom>
          </p:spPr>
        </p:pic>
        <p:sp>
          <p:nvSpPr>
            <p:cNvPr id="28" name="Textfeld 27">
              <a:extLst>
                <a:ext uri="{FF2B5EF4-FFF2-40B4-BE49-F238E27FC236}">
                  <a16:creationId xmlns:a16="http://schemas.microsoft.com/office/drawing/2014/main" id="{49AA7A0C-CCBE-48AA-91BB-E63397A6873D}"/>
                </a:ext>
              </a:extLst>
            </p:cNvPr>
            <p:cNvSpPr txBox="1"/>
            <p:nvPr/>
          </p:nvSpPr>
          <p:spPr>
            <a:xfrm>
              <a:off x="5368907" y="1531087"/>
              <a:ext cx="386170" cy="338554"/>
            </a:xfrm>
            <a:prstGeom prst="rect">
              <a:avLst/>
            </a:prstGeom>
            <a:noFill/>
          </p:spPr>
          <p:txBody>
            <a:bodyPr wrap="square" rtlCol="0">
              <a:spAutoFit/>
            </a:bodyPr>
            <a:lstStyle/>
            <a:p>
              <a:pPr algn="l"/>
              <a:r>
                <a:rPr lang="de-DE" sz="1600" b="1">
                  <a:solidFill>
                    <a:srgbClr val="F4971A"/>
                  </a:solidFill>
                </a:rPr>
                <a:t>1.</a:t>
              </a:r>
            </a:p>
          </p:txBody>
        </p:sp>
        <p:sp>
          <p:nvSpPr>
            <p:cNvPr id="29" name="Textfeld 28">
              <a:extLst>
                <a:ext uri="{FF2B5EF4-FFF2-40B4-BE49-F238E27FC236}">
                  <a16:creationId xmlns:a16="http://schemas.microsoft.com/office/drawing/2014/main" id="{EB96E24E-E102-4723-8789-3D517516B652}"/>
                </a:ext>
              </a:extLst>
            </p:cNvPr>
            <p:cNvSpPr txBox="1"/>
            <p:nvPr/>
          </p:nvSpPr>
          <p:spPr>
            <a:xfrm>
              <a:off x="5524170" y="2402473"/>
              <a:ext cx="386170" cy="338554"/>
            </a:xfrm>
            <a:prstGeom prst="rect">
              <a:avLst/>
            </a:prstGeom>
            <a:noFill/>
          </p:spPr>
          <p:txBody>
            <a:bodyPr wrap="square" rtlCol="0">
              <a:spAutoFit/>
            </a:bodyPr>
            <a:lstStyle/>
            <a:p>
              <a:pPr algn="l"/>
              <a:r>
                <a:rPr lang="de-DE" sz="1600" b="1">
                  <a:solidFill>
                    <a:srgbClr val="F4971A"/>
                  </a:solidFill>
                </a:rPr>
                <a:t>2.</a:t>
              </a:r>
            </a:p>
          </p:txBody>
        </p:sp>
        <p:sp>
          <p:nvSpPr>
            <p:cNvPr id="30" name="Textfeld 29">
              <a:extLst>
                <a:ext uri="{FF2B5EF4-FFF2-40B4-BE49-F238E27FC236}">
                  <a16:creationId xmlns:a16="http://schemas.microsoft.com/office/drawing/2014/main" id="{66AFFCAD-8DDD-4BF6-B8CD-94AD8ABCF28C}"/>
                </a:ext>
              </a:extLst>
            </p:cNvPr>
            <p:cNvSpPr txBox="1"/>
            <p:nvPr/>
          </p:nvSpPr>
          <p:spPr>
            <a:xfrm>
              <a:off x="6764443" y="2571750"/>
              <a:ext cx="386170" cy="338554"/>
            </a:xfrm>
            <a:prstGeom prst="rect">
              <a:avLst/>
            </a:prstGeom>
            <a:noFill/>
          </p:spPr>
          <p:txBody>
            <a:bodyPr wrap="square" rtlCol="0">
              <a:spAutoFit/>
            </a:bodyPr>
            <a:lstStyle/>
            <a:p>
              <a:pPr algn="l"/>
              <a:r>
                <a:rPr lang="de-DE" sz="1600" b="1">
                  <a:solidFill>
                    <a:srgbClr val="F4971A"/>
                  </a:solidFill>
                </a:rPr>
                <a:t>3.</a:t>
              </a:r>
            </a:p>
          </p:txBody>
        </p:sp>
      </p:grpSp>
    </p:spTree>
    <p:extLst>
      <p:ext uri="{BB962C8B-B14F-4D97-AF65-F5344CB8AC3E}">
        <p14:creationId xmlns:p14="http://schemas.microsoft.com/office/powerpoint/2010/main" val="23092982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544676A-8251-433E-A40A-6DF9BDBED9ED}"/>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2972" r="22972"/>
          <a:stretch>
            <a:fillRect/>
          </a:stretch>
        </p:blipFill>
        <p:spPr/>
      </p:pic>
      <p:sp>
        <p:nvSpPr>
          <p:cNvPr id="3" name="Text Placeholder 2">
            <a:extLst>
              <a:ext uri="{FF2B5EF4-FFF2-40B4-BE49-F238E27FC236}">
                <a16:creationId xmlns:a16="http://schemas.microsoft.com/office/drawing/2014/main" id="{D15A2700-FBAD-4BA4-AC3A-A459419C22AD}"/>
              </a:ext>
            </a:extLst>
          </p:cNvPr>
          <p:cNvSpPr>
            <a:spLocks noGrp="1"/>
          </p:cNvSpPr>
          <p:nvPr>
            <p:ph type="body" sz="quarter" idx="13"/>
          </p:nvPr>
        </p:nvSpPr>
        <p:spPr/>
        <p:txBody>
          <a:bodyPr>
            <a:normAutofit lnSpcReduction="10000"/>
          </a:bodyPr>
          <a:lstStyle/>
          <a:p>
            <a:r>
              <a:rPr lang="en-US" dirty="0"/>
              <a:t>The implementation of mobile SPIS in Bolivia is associated with:</a:t>
            </a:r>
          </a:p>
          <a:p>
            <a:pPr lvl="2">
              <a:buFont typeface="Wingdings" panose="05000000000000000000" pitchFamily="2" charset="2"/>
              <a:buChar char="§"/>
            </a:pPr>
            <a:r>
              <a:rPr lang="en-US" dirty="0"/>
              <a:t>Sustainable and secure water pumping</a:t>
            </a:r>
          </a:p>
          <a:p>
            <a:pPr lvl="2">
              <a:buFont typeface="Wingdings" panose="05000000000000000000" pitchFamily="2" charset="2"/>
              <a:buChar char="§"/>
            </a:pPr>
            <a:r>
              <a:rPr lang="en-US" dirty="0"/>
              <a:t>Sustainable and suitable energy production, especially in rural   areas lacking electricity access</a:t>
            </a:r>
          </a:p>
          <a:p>
            <a:pPr lvl="2">
              <a:buFont typeface="Wingdings" panose="05000000000000000000" pitchFamily="2" charset="2"/>
              <a:buChar char="§"/>
            </a:pPr>
            <a:r>
              <a:rPr lang="en-US" dirty="0"/>
              <a:t>Increased agricultural productivity</a:t>
            </a:r>
          </a:p>
          <a:p>
            <a:pPr lvl="2">
              <a:buFont typeface="Wingdings" panose="05000000000000000000" pitchFamily="2" charset="2"/>
              <a:buChar char="§"/>
            </a:pPr>
            <a:r>
              <a:rPr lang="en-US" dirty="0"/>
              <a:t>A certain risk of groundwater overexploitation </a:t>
            </a:r>
          </a:p>
          <a:p>
            <a:r>
              <a:rPr lang="en-US" dirty="0">
                <a:sym typeface="Wingdings" panose="05000000000000000000" pitchFamily="2" charset="2"/>
              </a:rPr>
              <a:t> Mechanism to strengthen Bolivia’s resilience to climate change</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sp>
        <p:nvSpPr>
          <p:cNvPr id="4" name="Title 3">
            <a:extLst>
              <a:ext uri="{FF2B5EF4-FFF2-40B4-BE49-F238E27FC236}">
                <a16:creationId xmlns:a16="http://schemas.microsoft.com/office/drawing/2014/main" id="{F323631C-D807-4D2F-B024-F3F5EDA8184B}"/>
              </a:ext>
            </a:extLst>
          </p:cNvPr>
          <p:cNvSpPr>
            <a:spLocks noGrp="1"/>
          </p:cNvSpPr>
          <p:nvPr>
            <p:ph type="title"/>
          </p:nvPr>
        </p:nvSpPr>
        <p:spPr/>
        <p:txBody>
          <a:bodyPr/>
          <a:lstStyle/>
          <a:p>
            <a:r>
              <a:rPr lang="en-US" dirty="0"/>
              <a:t>Potential of SPIS</a:t>
            </a:r>
          </a:p>
        </p:txBody>
      </p:sp>
      <p:sp>
        <p:nvSpPr>
          <p:cNvPr id="5" name="Slide Number Placeholder 4">
            <a:extLst>
              <a:ext uri="{FF2B5EF4-FFF2-40B4-BE49-F238E27FC236}">
                <a16:creationId xmlns:a16="http://schemas.microsoft.com/office/drawing/2014/main" id="{AE4B8029-C620-4898-A6E3-803C6BA00E05}"/>
              </a:ext>
            </a:extLst>
          </p:cNvPr>
          <p:cNvSpPr>
            <a:spLocks noGrp="1"/>
          </p:cNvSpPr>
          <p:nvPr>
            <p:ph type="sldNum" sz="quarter" idx="16"/>
          </p:nvPr>
        </p:nvSpPr>
        <p:spPr/>
        <p:txBody>
          <a:bodyPr/>
          <a:lstStyle/>
          <a:p>
            <a:fld id="{CF23C0C3-F0EC-4AF0-84C8-08554CFEDD03}" type="slidenum">
              <a:rPr lang="en-GB" smtClean="0"/>
              <a:t>9</a:t>
            </a:fld>
            <a:endParaRPr lang="en-GB"/>
          </a:p>
        </p:txBody>
      </p:sp>
      <p:sp>
        <p:nvSpPr>
          <p:cNvPr id="8" name="TextBox 7">
            <a:extLst>
              <a:ext uri="{FF2B5EF4-FFF2-40B4-BE49-F238E27FC236}">
                <a16:creationId xmlns:a16="http://schemas.microsoft.com/office/drawing/2014/main" id="{CABFD6DB-7F0D-4B39-AB24-233E186B38FF}"/>
              </a:ext>
            </a:extLst>
          </p:cNvPr>
          <p:cNvSpPr txBox="1"/>
          <p:nvPr/>
        </p:nvSpPr>
        <p:spPr>
          <a:xfrm>
            <a:off x="7102024" y="4754925"/>
            <a:ext cx="1569660" cy="276999"/>
          </a:xfrm>
          <a:prstGeom prst="rect">
            <a:avLst/>
          </a:prstGeom>
          <a:solidFill>
            <a:srgbClr val="FFFFFF">
              <a:alpha val="50196"/>
            </a:srgbClr>
          </a:solidFill>
        </p:spPr>
        <p:txBody>
          <a:bodyPr wrap="none" rtlCol="0">
            <a:spAutoFit/>
          </a:bodyPr>
          <a:lstStyle/>
          <a:p>
            <a:pPr algn="l"/>
            <a:r>
              <a:rPr lang="en-US" sz="1200" dirty="0"/>
              <a:t>Source: GIZ, 2018 b</a:t>
            </a:r>
          </a:p>
        </p:txBody>
      </p:sp>
    </p:spTree>
    <p:extLst>
      <p:ext uri="{BB962C8B-B14F-4D97-AF65-F5344CB8AC3E}">
        <p14:creationId xmlns:p14="http://schemas.microsoft.com/office/powerpoint/2010/main" val="263671828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B7A64E4-300F-4981-B89C-01765D27C427}">
  <we:reference id="wa104038830" version="1.0.0.3" store="de-DE"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223a77a-1bdc-44bd-8349-8f51de15cd10">SRFTFS2Y63PY-545973155-16707</_dlc_DocId>
    <_dlc_DocIdUrl xmlns="c223a77a-1bdc-44bd-8349-8f51de15cd10">
      <Url>https://gizonline.sharepoint.com/sites/WaterPolicy-InnovationforResilienceWaPo-RE/_layouts/15/DocIdRedir.aspx?ID=SRFTFS2Y63PY-545973155-16707</Url>
      <Description>SRFTFS2Y63PY-545973155-16707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3" ma:contentTypeDescription="Ein neues Dokument erstellen." ma:contentTypeScope="" ma:versionID="0736087fae15cff8662f05dc90a07e33">
  <xsd:schema xmlns:xsd="http://www.w3.org/2001/XMLSchema" xmlns:xs="http://www.w3.org/2001/XMLSchema" xmlns:p="http://schemas.microsoft.com/office/2006/metadata/properties" xmlns:ns2="cf63e47e-96be-43a7-9c4e-0a5012f8609c" xmlns:ns3="c223a77a-1bdc-44bd-8349-8f51de15cd10" targetNamespace="http://schemas.microsoft.com/office/2006/metadata/properties" ma:root="true" ma:fieldsID="37907e2328cc863dbac049d17b4f6ae6" ns2:_="" ns3:_="">
    <xsd:import namespace="cf63e47e-96be-43a7-9c4e-0a5012f8609c"/>
    <xsd:import namespace="c223a77a-1bdc-44bd-8349-8f51de15cd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3BE2C-DBC9-4CFF-8F6C-0333178E2AAE}">
  <ds:schemaRefs>
    <ds:schemaRef ds:uri="http://schemas.microsoft.com/office/2006/documentManagement/types"/>
    <ds:schemaRef ds:uri="http://purl.org/dc/terms/"/>
    <ds:schemaRef ds:uri="http://schemas.openxmlformats.org/package/2006/metadata/core-properties"/>
    <ds:schemaRef ds:uri="309f29ec-eb46-4791-815b-646baaae42b4"/>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22ADF46-484A-4257-B29B-4D5D2EA242C3}"/>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01F9717B-2D67-4E9C-ACF9-50A15A9602CB}"/>
</file>

<file path=docProps/app.xml><?xml version="1.0" encoding="utf-8"?>
<Properties xmlns="http://schemas.openxmlformats.org/officeDocument/2006/extended-properties" xmlns:vt="http://schemas.openxmlformats.org/officeDocument/2006/docPropsVTypes">
  <Template/>
  <TotalTime>0</TotalTime>
  <Words>2794</Words>
  <Application>Microsoft Office PowerPoint</Application>
  <PresentationFormat>On-screen Show (16:9)</PresentationFormat>
  <Paragraphs>284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Symbol</vt:lpstr>
      <vt:lpstr>Wingdings</vt:lpstr>
      <vt:lpstr>Master English</vt:lpstr>
      <vt:lpstr>Module III - Case Studies</vt:lpstr>
      <vt:lpstr>Overview of case studies</vt:lpstr>
      <vt:lpstr>Mobile solar powered irrigation systems (SPIS), Bolivia</vt:lpstr>
      <vt:lpstr>Context of Bolivia</vt:lpstr>
      <vt:lpstr>Mobile solar pumping in Bolivia: Overview</vt:lpstr>
      <vt:lpstr>Mobile solar pumping in Bolivia: WEF Nexus interactions</vt:lpstr>
      <vt:lpstr>How to use a mobile SPIS</vt:lpstr>
      <vt:lpstr>Implementation challenges </vt:lpstr>
      <vt:lpstr>Potential of SPIS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Lilly Aufdembrinke</cp:lastModifiedBy>
  <cp:revision>40</cp:revision>
  <dcterms:created xsi:type="dcterms:W3CDTF">2017-09-14T11:33:37Z</dcterms:created>
  <dcterms:modified xsi:type="dcterms:W3CDTF">2022-04-19T12:19:13Z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a062c49c-ea17-46b1-b4c5-07ff9cbf474c</vt:lpwstr>
  </property>
</Properties>
</file>