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handoutMasterIdLst>
    <p:handoutMasterId r:id="rId39"/>
  </p:handoutMasterIdLst>
  <p:sldIdLst>
    <p:sldId id="738" r:id="rId6"/>
    <p:sldId id="783" r:id="rId7"/>
    <p:sldId id="793" r:id="rId8"/>
    <p:sldId id="794" r:id="rId9"/>
    <p:sldId id="734" r:id="rId10"/>
    <p:sldId id="790" r:id="rId11"/>
    <p:sldId id="757" r:id="rId12"/>
    <p:sldId id="795" r:id="rId13"/>
    <p:sldId id="770" r:id="rId14"/>
    <p:sldId id="791" r:id="rId15"/>
    <p:sldId id="792" r:id="rId16"/>
    <p:sldId id="789" r:id="rId17"/>
    <p:sldId id="756" r:id="rId18"/>
    <p:sldId id="703" r:id="rId19"/>
    <p:sldId id="743" r:id="rId20"/>
    <p:sldId id="718" r:id="rId21"/>
    <p:sldId id="788" r:id="rId22"/>
    <p:sldId id="775" r:id="rId23"/>
    <p:sldId id="776" r:id="rId24"/>
    <p:sldId id="769" r:id="rId25"/>
    <p:sldId id="737" r:id="rId26"/>
    <p:sldId id="777" r:id="rId27"/>
    <p:sldId id="787" r:id="rId28"/>
    <p:sldId id="778" r:id="rId29"/>
    <p:sldId id="773" r:id="rId30"/>
    <p:sldId id="749" r:id="rId31"/>
    <p:sldId id="785" r:id="rId32"/>
    <p:sldId id="786" r:id="rId33"/>
    <p:sldId id="760" r:id="rId34"/>
    <p:sldId id="762" r:id="rId35"/>
    <p:sldId id="780" r:id="rId36"/>
    <p:sldId id="755" r:id="rId37"/>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13"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27"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Bilgram, Stephanie GIZ" initials="BSG" lastIdx="5" clrIdx="8">
    <p:extLst>
      <p:ext uri="{19B8F6BF-5375-455C-9EA6-DF929625EA0E}">
        <p15:presenceInfo xmlns:p15="http://schemas.microsoft.com/office/powerpoint/2012/main" userId="S::stephanie.bilgram@giz.de::7eaf3b4c-b72a-4433-a624-c860e2d7022b"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 " initials="" lastIdx="3" clrIdx="9">
    <p:extLst>
      <p:ext uri="{19B8F6BF-5375-455C-9EA6-DF929625EA0E}">
        <p15:presenceInfo xmlns:p15="http://schemas.microsoft.com/office/powerpoint/2012/main" userId=" " providerId="None"/>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52" clrIdx="4">
    <p:extLst>
      <p:ext uri="{19B8F6BF-5375-455C-9EA6-DF929625EA0E}">
        <p15:presenceInfo xmlns:p15="http://schemas.microsoft.com/office/powerpoint/2012/main" userId="S-1-5-21-1761227572-3249661292-4128413540-5431" providerId="AD"/>
      </p:ext>
    </p:extLst>
  </p:cmAuthor>
  <p:cmAuthor id="6" name="Sabine Blumstein" initials="SB" lastIdx="59"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7FF"/>
    <a:srgbClr val="F4971A"/>
    <a:srgbClr val="004C82"/>
    <a:srgbClr val="F2F2F2"/>
    <a:srgbClr val="79A12C"/>
    <a:srgbClr val="8BD0FF"/>
    <a:srgbClr val="E7ECF2"/>
    <a:srgbClr val="CBD6E4"/>
    <a:srgbClr val="EDF2E7"/>
    <a:srgbClr val="DAE3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E8AAF-CF46-4C01-BBBC-C3684472BEB9}" v="2" dt="2022-12-01T07:02:58.54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9" autoAdjust="0"/>
    <p:restoredTop sz="88693" autoAdjust="0"/>
  </p:normalViewPr>
  <p:slideViewPr>
    <p:cSldViewPr snapToGrid="0">
      <p:cViewPr varScale="1">
        <p:scale>
          <a:sx n="101" d="100"/>
          <a:sy n="101" d="100"/>
        </p:scale>
        <p:origin x="970" y="62"/>
      </p:cViewPr>
      <p:guideLst>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p:scale>
          <a:sx n="1" d="2"/>
          <a:sy n="1" d="2"/>
        </p:scale>
        <p:origin x="4632" y="114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9CEE8AAF-CF46-4C01-BBBC-C3684472BEB9}"/>
    <pc:docChg chg="custSel modSld">
      <pc:chgData name="Hoffmann, Eleonora GIZ" userId="17fcc923-fc16-4ae3-be90-1ba8220b4999" providerId="ADAL" clId="{9CEE8AAF-CF46-4C01-BBBC-C3684472BEB9}" dt="2022-12-01T07:02:58.542" v="6"/>
      <pc:docMkLst>
        <pc:docMk/>
      </pc:docMkLst>
      <pc:sldChg chg="addSp delSp modSp mod">
        <pc:chgData name="Hoffmann, Eleonora GIZ" userId="17fcc923-fc16-4ae3-be90-1ba8220b4999" providerId="ADAL" clId="{9CEE8AAF-CF46-4C01-BBBC-C3684472BEB9}" dt="2022-12-01T07:02:43.763" v="2"/>
        <pc:sldMkLst>
          <pc:docMk/>
          <pc:sldMk cId="2339177345" sldId="738"/>
        </pc:sldMkLst>
        <pc:spChg chg="add del mod">
          <ac:chgData name="Hoffmann, Eleonora GIZ" userId="17fcc923-fc16-4ae3-be90-1ba8220b4999" providerId="ADAL" clId="{9CEE8AAF-CF46-4C01-BBBC-C3684472BEB9}" dt="2022-12-01T07:02:35.771" v="1" actId="478"/>
          <ac:spMkLst>
            <pc:docMk/>
            <pc:sldMk cId="2339177345" sldId="738"/>
            <ac:spMk id="3" creationId="{87E1415A-20CA-4420-B85F-24274C32E053}"/>
          </ac:spMkLst>
        </pc:spChg>
        <pc:spChg chg="add del mod">
          <ac:chgData name="Hoffmann, Eleonora GIZ" userId="17fcc923-fc16-4ae3-be90-1ba8220b4999" providerId="ADAL" clId="{9CEE8AAF-CF46-4C01-BBBC-C3684472BEB9}" dt="2022-12-01T07:02:35.771" v="1" actId="478"/>
          <ac:spMkLst>
            <pc:docMk/>
            <pc:sldMk cId="2339177345" sldId="738"/>
            <ac:spMk id="7" creationId="{5836FD1F-7793-473B-98C4-54209C5C0B12}"/>
          </ac:spMkLst>
        </pc:spChg>
        <pc:spChg chg="mod">
          <ac:chgData name="Hoffmann, Eleonora GIZ" userId="17fcc923-fc16-4ae3-be90-1ba8220b4999" providerId="ADAL" clId="{9CEE8AAF-CF46-4C01-BBBC-C3684472BEB9}" dt="2022-12-01T07:02:43.763" v="2"/>
          <ac:spMkLst>
            <pc:docMk/>
            <pc:sldMk cId="2339177345" sldId="738"/>
            <ac:spMk id="21" creationId="{0B6A8863-85B2-43F2-AD0A-4A51ED9B5823}"/>
          </ac:spMkLst>
        </pc:spChg>
        <pc:grpChg chg="add mod">
          <ac:chgData name="Hoffmann, Eleonora GIZ" userId="17fcc923-fc16-4ae3-be90-1ba8220b4999" providerId="ADAL" clId="{9CEE8AAF-CF46-4C01-BBBC-C3684472BEB9}" dt="2022-12-01T07:02:43.763" v="2"/>
          <ac:grpSpMkLst>
            <pc:docMk/>
            <pc:sldMk cId="2339177345" sldId="738"/>
            <ac:grpSpMk id="18" creationId="{15EF82C6-4FB3-43A2-B778-20317B2FABEE}"/>
          </ac:grpSpMkLst>
        </pc:grpChg>
        <pc:picChg chg="add mod">
          <ac:chgData name="Hoffmann, Eleonora GIZ" userId="17fcc923-fc16-4ae3-be90-1ba8220b4999" providerId="ADAL" clId="{9CEE8AAF-CF46-4C01-BBBC-C3684472BEB9}" dt="2022-12-01T07:02:43.763" v="2"/>
          <ac:picMkLst>
            <pc:docMk/>
            <pc:sldMk cId="2339177345" sldId="738"/>
            <ac:picMk id="14" creationId="{DD081642-6C6E-44D7-ABB4-17987AC32851}"/>
          </ac:picMkLst>
        </pc:picChg>
        <pc:picChg chg="add mod">
          <ac:chgData name="Hoffmann, Eleonora GIZ" userId="17fcc923-fc16-4ae3-be90-1ba8220b4999" providerId="ADAL" clId="{9CEE8AAF-CF46-4C01-BBBC-C3684472BEB9}" dt="2022-12-01T07:02:43.763" v="2"/>
          <ac:picMkLst>
            <pc:docMk/>
            <pc:sldMk cId="2339177345" sldId="738"/>
            <ac:picMk id="16" creationId="{A0CAB974-C604-4CC4-BA33-DACB833A25E6}"/>
          </ac:picMkLst>
        </pc:picChg>
        <pc:picChg chg="mod">
          <ac:chgData name="Hoffmann, Eleonora GIZ" userId="17fcc923-fc16-4ae3-be90-1ba8220b4999" providerId="ADAL" clId="{9CEE8AAF-CF46-4C01-BBBC-C3684472BEB9}" dt="2022-12-01T07:02:43.763" v="2"/>
          <ac:picMkLst>
            <pc:docMk/>
            <pc:sldMk cId="2339177345" sldId="738"/>
            <ac:picMk id="20" creationId="{C7C85B06-C17B-4DA0-83E1-252D430AA4E4}"/>
          </ac:picMkLst>
        </pc:picChg>
        <pc:picChg chg="del">
          <ac:chgData name="Hoffmann, Eleonora GIZ" userId="17fcc923-fc16-4ae3-be90-1ba8220b4999" providerId="ADAL" clId="{9CEE8AAF-CF46-4C01-BBBC-C3684472BEB9}" dt="2022-12-01T07:02:32.404" v="0" actId="478"/>
          <ac:picMkLst>
            <pc:docMk/>
            <pc:sldMk cId="2339177345" sldId="738"/>
            <ac:picMk id="30" creationId="{5E38E7FB-14C1-4397-ADFB-800EABBA639A}"/>
          </ac:picMkLst>
        </pc:picChg>
        <pc:picChg chg="del">
          <ac:chgData name="Hoffmann, Eleonora GIZ" userId="17fcc923-fc16-4ae3-be90-1ba8220b4999" providerId="ADAL" clId="{9CEE8AAF-CF46-4C01-BBBC-C3684472BEB9}" dt="2022-12-01T07:02:32.404" v="0" actId="478"/>
          <ac:picMkLst>
            <pc:docMk/>
            <pc:sldMk cId="2339177345" sldId="738"/>
            <ac:picMk id="36" creationId="{14CDB087-49CA-42A1-8E0D-84D9B22E54B2}"/>
          </ac:picMkLst>
        </pc:picChg>
      </pc:sldChg>
      <pc:sldChg chg="addSp delSp modSp mod">
        <pc:chgData name="Hoffmann, Eleonora GIZ" userId="17fcc923-fc16-4ae3-be90-1ba8220b4999" providerId="ADAL" clId="{9CEE8AAF-CF46-4C01-BBBC-C3684472BEB9}" dt="2022-12-01T07:02:58.542" v="6"/>
        <pc:sldMkLst>
          <pc:docMk/>
          <pc:sldMk cId="1603386933" sldId="755"/>
        </pc:sldMkLst>
        <pc:spChg chg="add del mod">
          <ac:chgData name="Hoffmann, Eleonora GIZ" userId="17fcc923-fc16-4ae3-be90-1ba8220b4999" providerId="ADAL" clId="{9CEE8AAF-CF46-4C01-BBBC-C3684472BEB9}" dt="2022-12-01T07:02:58.014" v="5" actId="478"/>
          <ac:spMkLst>
            <pc:docMk/>
            <pc:sldMk cId="1603386933" sldId="755"/>
            <ac:spMk id="3" creationId="{8E91FB91-6E19-49FA-82ED-62D55F32E64D}"/>
          </ac:spMkLst>
        </pc:spChg>
        <pc:spChg chg="add del mod">
          <ac:chgData name="Hoffmann, Eleonora GIZ" userId="17fcc923-fc16-4ae3-be90-1ba8220b4999" providerId="ADAL" clId="{9CEE8AAF-CF46-4C01-BBBC-C3684472BEB9}" dt="2022-12-01T07:02:56.344" v="4" actId="478"/>
          <ac:spMkLst>
            <pc:docMk/>
            <pc:sldMk cId="1603386933" sldId="755"/>
            <ac:spMk id="7" creationId="{FA9617B9-7AB9-4A6C-9AE3-37C4018A0F6D}"/>
          </ac:spMkLst>
        </pc:spChg>
        <pc:spChg chg="mod">
          <ac:chgData name="Hoffmann, Eleonora GIZ" userId="17fcc923-fc16-4ae3-be90-1ba8220b4999" providerId="ADAL" clId="{9CEE8AAF-CF46-4C01-BBBC-C3684472BEB9}" dt="2022-12-01T07:02:58.542" v="6"/>
          <ac:spMkLst>
            <pc:docMk/>
            <pc:sldMk cId="1603386933" sldId="755"/>
            <ac:spMk id="21" creationId="{D6044D7D-31D4-4D84-A55A-733549CE4217}"/>
          </ac:spMkLst>
        </pc:spChg>
        <pc:grpChg chg="add mod">
          <ac:chgData name="Hoffmann, Eleonora GIZ" userId="17fcc923-fc16-4ae3-be90-1ba8220b4999" providerId="ADAL" clId="{9CEE8AAF-CF46-4C01-BBBC-C3684472BEB9}" dt="2022-12-01T07:02:58.542" v="6"/>
          <ac:grpSpMkLst>
            <pc:docMk/>
            <pc:sldMk cId="1603386933" sldId="755"/>
            <ac:grpSpMk id="18" creationId="{844509DD-B42F-4F7B-A038-D5C2B3811012}"/>
          </ac:grpSpMkLst>
        </pc:grpChg>
        <pc:picChg chg="add mod">
          <ac:chgData name="Hoffmann, Eleonora GIZ" userId="17fcc923-fc16-4ae3-be90-1ba8220b4999" providerId="ADAL" clId="{9CEE8AAF-CF46-4C01-BBBC-C3684472BEB9}" dt="2022-12-01T07:02:58.542" v="6"/>
          <ac:picMkLst>
            <pc:docMk/>
            <pc:sldMk cId="1603386933" sldId="755"/>
            <ac:picMk id="14" creationId="{2A61FFF4-32C1-4493-8F95-BE9A3F6B3748}"/>
          </ac:picMkLst>
        </pc:picChg>
        <pc:picChg chg="add mod">
          <ac:chgData name="Hoffmann, Eleonora GIZ" userId="17fcc923-fc16-4ae3-be90-1ba8220b4999" providerId="ADAL" clId="{9CEE8AAF-CF46-4C01-BBBC-C3684472BEB9}" dt="2022-12-01T07:02:58.542" v="6"/>
          <ac:picMkLst>
            <pc:docMk/>
            <pc:sldMk cId="1603386933" sldId="755"/>
            <ac:picMk id="16" creationId="{341DC039-9406-4EFE-B7A8-978F38D56B91}"/>
          </ac:picMkLst>
        </pc:picChg>
        <pc:picChg chg="mod">
          <ac:chgData name="Hoffmann, Eleonora GIZ" userId="17fcc923-fc16-4ae3-be90-1ba8220b4999" providerId="ADAL" clId="{9CEE8AAF-CF46-4C01-BBBC-C3684472BEB9}" dt="2022-12-01T07:02:58.542" v="6"/>
          <ac:picMkLst>
            <pc:docMk/>
            <pc:sldMk cId="1603386933" sldId="755"/>
            <ac:picMk id="20" creationId="{2C32F27F-D5F7-4909-A60E-57DD14F53DA1}"/>
          </ac:picMkLst>
        </pc:picChg>
        <pc:picChg chg="del">
          <ac:chgData name="Hoffmann, Eleonora GIZ" userId="17fcc923-fc16-4ae3-be90-1ba8220b4999" providerId="ADAL" clId="{9CEE8AAF-CF46-4C01-BBBC-C3684472BEB9}" dt="2022-12-01T07:02:53.738" v="3" actId="478"/>
          <ac:picMkLst>
            <pc:docMk/>
            <pc:sldMk cId="1603386933" sldId="755"/>
            <ac:picMk id="30" creationId="{5E38E7FB-14C1-4397-ADFB-800EABBA639A}"/>
          </ac:picMkLst>
        </pc:picChg>
        <pc:picChg chg="del">
          <ac:chgData name="Hoffmann, Eleonora GIZ" userId="17fcc923-fc16-4ae3-be90-1ba8220b4999" providerId="ADAL" clId="{9CEE8AAF-CF46-4C01-BBBC-C3684472BEB9}" dt="2022-12-01T07:02:53.738" v="3" actId="478"/>
          <ac:picMkLst>
            <pc:docMk/>
            <pc:sldMk cId="1603386933" sldId="755"/>
            <ac:picMk id="36" creationId="{14CDB087-49CA-42A1-8E0D-84D9B22E54B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1562-352F-43F0-8868-DDF0D52BE710}" type="doc">
      <dgm:prSet loTypeId="urn:microsoft.com/office/officeart/2005/8/layout/hList9" loCatId="list" qsTypeId="urn:microsoft.com/office/officeart/2005/8/quickstyle/simple1" qsCatId="simple" csTypeId="urn:microsoft.com/office/officeart/2005/8/colors/accent1_3" csCatId="accent1" phldr="1"/>
      <dgm:spPr/>
      <dgm:t>
        <a:bodyPr/>
        <a:lstStyle/>
        <a:p>
          <a:endParaRPr lang="de-DE"/>
        </a:p>
      </dgm:t>
    </dgm:pt>
    <dgm:pt modelId="{B37A68AE-1EC1-4EFE-842F-FB32F9CF057A}">
      <dgm:prSet phldrT="[Text]" custT="1"/>
      <dgm:spPr>
        <a:solidFill>
          <a:srgbClr val="79A12C"/>
        </a:solidFill>
      </dgm:spPr>
      <dgm:t>
        <a:bodyPr/>
        <a:lstStyle/>
        <a:p>
          <a:r>
            <a:rPr lang="ru-RU" sz="1700" b="1" noProof="0" dirty="0"/>
            <a:t>Преимущества подхода Нексус</a:t>
          </a:r>
          <a:endParaRPr lang="en-US" sz="1700" b="1" noProof="0" dirty="0"/>
        </a:p>
      </dgm:t>
    </dgm:pt>
    <dgm:pt modelId="{CBAA7C40-1C22-4403-9B25-6453108E1028}" type="parTrans" cxnId="{8D5A4CFC-4476-4A95-B110-353CACB904D6}">
      <dgm:prSet/>
      <dgm:spPr/>
      <dgm:t>
        <a:bodyPr/>
        <a:lstStyle/>
        <a:p>
          <a:endParaRPr lang="de-DE"/>
        </a:p>
      </dgm:t>
    </dgm:pt>
    <dgm:pt modelId="{F4E439FE-31DF-409E-9E59-0B7792E6C7D1}" type="sibTrans" cxnId="{8D5A4CFC-4476-4A95-B110-353CACB904D6}">
      <dgm:prSet/>
      <dgm:spPr/>
      <dgm:t>
        <a:bodyPr/>
        <a:lstStyle/>
        <a:p>
          <a:endParaRPr lang="de-DE"/>
        </a:p>
      </dgm:t>
    </dgm:pt>
    <dgm:pt modelId="{96391B10-A625-42ED-BD31-C5EFE28A70C9}">
      <dgm:prSet phldrT="[Text]" custT="1"/>
      <dgm:spPr>
        <a:solidFill>
          <a:srgbClr val="79A12C">
            <a:alpha val="60000"/>
          </a:srgbClr>
        </a:solidFill>
      </dgm:spPr>
      <dgm:t>
        <a:bodyPr/>
        <a:lstStyle/>
        <a:p>
          <a:r>
            <a:rPr lang="ru-RU" sz="1700" b="1" dirty="0">
              <a:latin typeface="Calibri" panose="020F0502020204030204" pitchFamily="34" charset="0"/>
            </a:rPr>
            <a:t>Сокращение отраслевых</a:t>
          </a:r>
          <a:r>
            <a:rPr lang="en-US" sz="1700" b="1" dirty="0">
              <a:latin typeface="Calibri" panose="020F0502020204030204" pitchFamily="34" charset="0"/>
            </a:rPr>
            <a:t> </a:t>
          </a:r>
          <a:r>
            <a:rPr lang="ru-RU" sz="1700" b="1" dirty="0">
              <a:latin typeface="Calibri" panose="020F0502020204030204" pitchFamily="34" charset="0"/>
            </a:rPr>
            <a:t>компромиссов</a:t>
          </a:r>
          <a:endParaRPr lang="en-US" sz="1700" b="1" dirty="0">
            <a:latin typeface="Calibri" panose="020F0502020204030204" pitchFamily="34" charset="0"/>
          </a:endParaRPr>
        </a:p>
        <a:p>
          <a:r>
            <a:rPr lang="ru-RU" sz="1700" b="0" dirty="0">
              <a:latin typeface="Calibri" panose="020F0502020204030204" pitchFamily="34" charset="0"/>
            </a:rPr>
            <a:t>Избегать или ограничивать влияние отрицательных внешних факторов</a:t>
          </a:r>
          <a:endParaRPr lang="de-DE" sz="1700" b="0" dirty="0">
            <a:latin typeface="Calibri" panose="020F0502020204030204" pitchFamily="34" charset="0"/>
          </a:endParaRPr>
        </a:p>
      </dgm:t>
    </dgm:pt>
    <dgm:pt modelId="{021E325D-7E02-4926-99ED-1AD6EA5A3171}" type="parTrans" cxnId="{5AFCF780-52CB-4064-99FF-74853FF7FD5C}">
      <dgm:prSet/>
      <dgm:spPr/>
      <dgm:t>
        <a:bodyPr/>
        <a:lstStyle/>
        <a:p>
          <a:endParaRPr lang="de-DE"/>
        </a:p>
      </dgm:t>
    </dgm:pt>
    <dgm:pt modelId="{9E973A61-436E-44CB-8208-1DEE07A7FC14}" type="sibTrans" cxnId="{5AFCF780-52CB-4064-99FF-74853FF7FD5C}">
      <dgm:prSet/>
      <dgm:spPr/>
      <dgm:t>
        <a:bodyPr/>
        <a:lstStyle/>
        <a:p>
          <a:endParaRPr lang="de-DE"/>
        </a:p>
      </dgm:t>
    </dgm:pt>
    <dgm:pt modelId="{0248C167-02E9-4F7A-871C-A5F3B1A48E2D}">
      <dgm:prSet phldrT="[Text]" custT="1"/>
      <dgm:spPr>
        <a:solidFill>
          <a:srgbClr val="79A12C">
            <a:alpha val="4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700" b="1" dirty="0">
              <a:latin typeface="Calibri" panose="020F0502020204030204" pitchFamily="34" charset="0"/>
            </a:rPr>
            <a:t>Повышение эффективности использования ресурсов</a:t>
          </a:r>
          <a:endParaRPr lang="en-US" sz="1700" b="1" dirty="0">
            <a:latin typeface="Calibri" panose="020F050202020403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ru-RU" sz="1700" b="0" dirty="0">
              <a:latin typeface="Calibri" panose="020F0502020204030204" pitchFamily="34" charset="0"/>
            </a:rPr>
            <a:t>Решения предназначены для одновременного решения нескольких задач</a:t>
          </a:r>
          <a:endParaRPr lang="en-US" sz="1700" b="0" dirty="0">
            <a:latin typeface="Calibri" panose="020F0502020204030204" pitchFamily="34" charset="0"/>
          </a:endParaRPr>
        </a:p>
      </dgm:t>
    </dgm:pt>
    <dgm:pt modelId="{92C0B900-24BE-4D8B-A298-3C43250DF16C}" type="sibTrans" cxnId="{099B44A6-728F-4DA4-AF1F-A66B392AC570}">
      <dgm:prSet/>
      <dgm:spPr/>
      <dgm:t>
        <a:bodyPr/>
        <a:lstStyle/>
        <a:p>
          <a:endParaRPr lang="de-DE"/>
        </a:p>
      </dgm:t>
    </dgm:pt>
    <dgm:pt modelId="{E6C57086-3690-4128-95D6-33FEBC4355FE}" type="parTrans" cxnId="{099B44A6-728F-4DA4-AF1F-A66B392AC570}">
      <dgm:prSet/>
      <dgm:spPr/>
      <dgm:t>
        <a:bodyPr/>
        <a:lstStyle/>
        <a:p>
          <a:endParaRPr lang="de-DE"/>
        </a:p>
      </dgm:t>
    </dgm:pt>
    <dgm:pt modelId="{87157A25-96D1-4C37-A3A0-E3BB34F08AF5}">
      <dgm:prSet phldrT="[Text]" custT="1"/>
      <dgm:spPr>
        <a:solidFill>
          <a:srgbClr val="79A12C">
            <a:alpha val="60000"/>
          </a:srgb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1700" b="1" dirty="0">
              <a:latin typeface="Calibri" panose="020F0502020204030204" pitchFamily="34" charset="0"/>
            </a:rPr>
            <a:t>Политические выгоды</a:t>
          </a:r>
          <a:endParaRPr lang="en-US" sz="1700" b="1" dirty="0">
            <a:latin typeface="Calibri" panose="020F050202020403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ru-RU" sz="1700" b="0" dirty="0">
              <a:latin typeface="Calibri" panose="020F0502020204030204" pitchFamily="34" charset="0"/>
            </a:rPr>
            <a:t>Повысить политическую легитимность</a:t>
          </a:r>
          <a:r>
            <a:rPr lang="en-US" sz="1700" b="0" dirty="0">
              <a:latin typeface="Calibri" panose="020F0502020204030204" pitchFamily="34" charset="0"/>
            </a:rPr>
            <a:t>, </a:t>
          </a:r>
          <a:r>
            <a:rPr lang="ru-RU" sz="1700" b="0" dirty="0">
              <a:latin typeface="Calibri" panose="020F0502020204030204" pitchFamily="34" charset="0"/>
            </a:rPr>
            <a:t>политическую стабильность</a:t>
          </a:r>
          <a:endParaRPr lang="de-DE" sz="1700" b="0" dirty="0">
            <a:latin typeface="Calibri" panose="020F0502020204030204" pitchFamily="34" charset="0"/>
          </a:endParaRPr>
        </a:p>
      </dgm:t>
    </dgm:pt>
    <dgm:pt modelId="{C262090D-87EB-4B63-A2EA-BB7640CF2D3D}" type="parTrans" cxnId="{454A80D9-1629-450A-A380-672B8F7BF6A1}">
      <dgm:prSet/>
      <dgm:spPr/>
      <dgm:t>
        <a:bodyPr/>
        <a:lstStyle/>
        <a:p>
          <a:endParaRPr lang="de-DE"/>
        </a:p>
      </dgm:t>
    </dgm:pt>
    <dgm:pt modelId="{F859C453-9DC0-4A85-9ED3-BC9ADCF77282}" type="sibTrans" cxnId="{454A80D9-1629-450A-A380-672B8F7BF6A1}">
      <dgm:prSet/>
      <dgm:spPr/>
      <dgm:t>
        <a:bodyPr/>
        <a:lstStyle/>
        <a:p>
          <a:endParaRPr lang="de-DE"/>
        </a:p>
      </dgm:t>
    </dgm:pt>
    <dgm:pt modelId="{86AE450C-989B-4950-9B7A-51A15D4632C4}">
      <dgm:prSet phldrT="[Text]" custT="1"/>
      <dgm:spPr>
        <a:solidFill>
          <a:srgbClr val="79A12C">
            <a:alpha val="40000"/>
          </a:srgbClr>
        </a:solidFill>
      </dgm:spPr>
      <dgm:t>
        <a:bodyPr/>
        <a:lstStyle/>
        <a:p>
          <a:r>
            <a:rPr lang="ru-RU" sz="1700" b="1" dirty="0">
              <a:latin typeface="Calibri" panose="020F0502020204030204" pitchFamily="34" charset="0"/>
            </a:rPr>
            <a:t>Эффективное использование синергий</a:t>
          </a:r>
          <a:r>
            <a:rPr lang="en-US" sz="1700" b="1" dirty="0">
              <a:latin typeface="Calibri" panose="020F0502020204030204" pitchFamily="34" charset="0"/>
            </a:rPr>
            <a:t> </a:t>
          </a:r>
          <a:r>
            <a:rPr lang="ru-RU" sz="1700" b="1" dirty="0">
              <a:latin typeface="Calibri" panose="020F0502020204030204" pitchFamily="34" charset="0"/>
            </a:rPr>
            <a:t>для достижения глобальных целей развития</a:t>
          </a:r>
          <a:endParaRPr lang="de-DE" sz="1700" b="1" dirty="0">
            <a:latin typeface="Calibri" panose="020F0502020204030204" pitchFamily="34" charset="0"/>
          </a:endParaRPr>
        </a:p>
      </dgm:t>
    </dgm:pt>
    <dgm:pt modelId="{93B7C0DA-D001-4296-A16B-CE6B81FB92D8}" type="parTrans" cxnId="{C63F66F2-8B25-4AE0-AF68-A9940C4D534F}">
      <dgm:prSet/>
      <dgm:spPr/>
      <dgm:t>
        <a:bodyPr/>
        <a:lstStyle/>
        <a:p>
          <a:endParaRPr lang="de-DE"/>
        </a:p>
      </dgm:t>
    </dgm:pt>
    <dgm:pt modelId="{8277561E-B667-457C-8002-6EE8128261CE}" type="sibTrans" cxnId="{C63F66F2-8B25-4AE0-AF68-A9940C4D534F}">
      <dgm:prSet/>
      <dgm:spPr/>
      <dgm:t>
        <a:bodyPr/>
        <a:lstStyle/>
        <a:p>
          <a:endParaRPr lang="de-DE"/>
        </a:p>
      </dgm:t>
    </dgm:pt>
    <dgm:pt modelId="{20917347-2C3F-4BCC-9A69-89788D6EA6C8}" type="pres">
      <dgm:prSet presAssocID="{34CA1562-352F-43F0-8868-DDF0D52BE710}" presName="list" presStyleCnt="0">
        <dgm:presLayoutVars>
          <dgm:dir/>
          <dgm:animLvl val="lvl"/>
        </dgm:presLayoutVars>
      </dgm:prSet>
      <dgm:spPr/>
    </dgm:pt>
    <dgm:pt modelId="{200418EF-1272-4B76-9926-0ACF5E919B6F}" type="pres">
      <dgm:prSet presAssocID="{B37A68AE-1EC1-4EFE-842F-FB32F9CF057A}" presName="posSpace" presStyleCnt="0"/>
      <dgm:spPr/>
    </dgm:pt>
    <dgm:pt modelId="{BCD148FF-F5FA-4859-A5B0-02D946F09C3F}" type="pres">
      <dgm:prSet presAssocID="{B37A68AE-1EC1-4EFE-842F-FB32F9CF057A}" presName="vertFlow" presStyleCnt="0"/>
      <dgm:spPr/>
    </dgm:pt>
    <dgm:pt modelId="{431DAE3E-826D-4786-8AAA-822C547DCEDD}" type="pres">
      <dgm:prSet presAssocID="{B37A68AE-1EC1-4EFE-842F-FB32F9CF057A}" presName="topSpace" presStyleCnt="0"/>
      <dgm:spPr/>
    </dgm:pt>
    <dgm:pt modelId="{7018AA1B-FD52-4397-9ECC-4BA5EBB2A780}" type="pres">
      <dgm:prSet presAssocID="{B37A68AE-1EC1-4EFE-842F-FB32F9CF057A}" presName="firstComp" presStyleCnt="0"/>
      <dgm:spPr/>
    </dgm:pt>
    <dgm:pt modelId="{195B7580-B2A9-4052-A60A-E06B29DB7710}" type="pres">
      <dgm:prSet presAssocID="{B37A68AE-1EC1-4EFE-842F-FB32F9CF057A}" presName="firstChild" presStyleLbl="bgAccFollowNode1" presStyleIdx="0" presStyleCnt="4" custScaleX="207889"/>
      <dgm:spPr/>
    </dgm:pt>
    <dgm:pt modelId="{43A11F2D-A11F-4B8E-B0A4-F8C49E5FF4A0}" type="pres">
      <dgm:prSet presAssocID="{B37A68AE-1EC1-4EFE-842F-FB32F9CF057A}" presName="firstChildTx" presStyleLbl="bgAccFollowNode1" presStyleIdx="0" presStyleCnt="4">
        <dgm:presLayoutVars>
          <dgm:bulletEnabled val="1"/>
        </dgm:presLayoutVars>
      </dgm:prSet>
      <dgm:spPr/>
    </dgm:pt>
    <dgm:pt modelId="{0F380A8A-9402-4433-ADF9-FC154E24B451}" type="pres">
      <dgm:prSet presAssocID="{0248C167-02E9-4F7A-871C-A5F3B1A48E2D}" presName="comp" presStyleCnt="0"/>
      <dgm:spPr/>
    </dgm:pt>
    <dgm:pt modelId="{5060288C-D141-4333-8E08-795E5D9802FC}" type="pres">
      <dgm:prSet presAssocID="{0248C167-02E9-4F7A-871C-A5F3B1A48E2D}" presName="child" presStyleLbl="bgAccFollowNode1" presStyleIdx="1" presStyleCnt="4" custScaleX="207889"/>
      <dgm:spPr/>
    </dgm:pt>
    <dgm:pt modelId="{5C57C7F2-51E6-48CA-8CAC-109FD0DE2B23}" type="pres">
      <dgm:prSet presAssocID="{0248C167-02E9-4F7A-871C-A5F3B1A48E2D}" presName="childTx" presStyleLbl="bgAccFollowNode1" presStyleIdx="1" presStyleCnt="4">
        <dgm:presLayoutVars>
          <dgm:bulletEnabled val="1"/>
        </dgm:presLayoutVars>
      </dgm:prSet>
      <dgm:spPr/>
    </dgm:pt>
    <dgm:pt modelId="{17D49A25-6461-4426-B52D-1EE19DBFCC94}" type="pres">
      <dgm:prSet presAssocID="{87157A25-96D1-4C37-A3A0-E3BB34F08AF5}" presName="comp" presStyleCnt="0"/>
      <dgm:spPr/>
    </dgm:pt>
    <dgm:pt modelId="{8AB05266-F897-4862-BCE9-681B0882662E}" type="pres">
      <dgm:prSet presAssocID="{87157A25-96D1-4C37-A3A0-E3BB34F08AF5}" presName="child" presStyleLbl="bgAccFollowNode1" presStyleIdx="2" presStyleCnt="4" custScaleX="207889"/>
      <dgm:spPr/>
    </dgm:pt>
    <dgm:pt modelId="{393C6737-CD8C-406D-B09A-B622210B0CD8}" type="pres">
      <dgm:prSet presAssocID="{87157A25-96D1-4C37-A3A0-E3BB34F08AF5}" presName="childTx" presStyleLbl="bgAccFollowNode1" presStyleIdx="2" presStyleCnt="4">
        <dgm:presLayoutVars>
          <dgm:bulletEnabled val="1"/>
        </dgm:presLayoutVars>
      </dgm:prSet>
      <dgm:spPr/>
    </dgm:pt>
    <dgm:pt modelId="{4F067274-76CD-443B-B20F-80E76CF6F65B}" type="pres">
      <dgm:prSet presAssocID="{86AE450C-989B-4950-9B7A-51A15D4632C4}" presName="comp" presStyleCnt="0"/>
      <dgm:spPr/>
    </dgm:pt>
    <dgm:pt modelId="{842B3C12-EAB8-442D-AAAA-9863A39DD709}" type="pres">
      <dgm:prSet presAssocID="{86AE450C-989B-4950-9B7A-51A15D4632C4}" presName="child" presStyleLbl="bgAccFollowNode1" presStyleIdx="3" presStyleCnt="4" custScaleX="207889"/>
      <dgm:spPr/>
    </dgm:pt>
    <dgm:pt modelId="{4641D99B-416C-45C3-B583-3617BDCCBFD0}" type="pres">
      <dgm:prSet presAssocID="{86AE450C-989B-4950-9B7A-51A15D4632C4}" presName="childTx" presStyleLbl="bgAccFollowNode1" presStyleIdx="3" presStyleCnt="4">
        <dgm:presLayoutVars>
          <dgm:bulletEnabled val="1"/>
        </dgm:presLayoutVars>
      </dgm:prSet>
      <dgm:spPr/>
    </dgm:pt>
    <dgm:pt modelId="{C9B20235-09DB-484E-B556-8A58DA3B2175}" type="pres">
      <dgm:prSet presAssocID="{B37A68AE-1EC1-4EFE-842F-FB32F9CF057A}" presName="negSpace" presStyleCnt="0"/>
      <dgm:spPr/>
    </dgm:pt>
    <dgm:pt modelId="{62A37AF3-56FC-4386-89D9-25308F4406EB}" type="pres">
      <dgm:prSet presAssocID="{B37A68AE-1EC1-4EFE-842F-FB32F9CF057A}" presName="circle" presStyleLbl="node1" presStyleIdx="0" presStyleCnt="1" custScaleX="218449" custScaleY="193112" custLinFactX="-100000" custLinFactNeighborX="-197133" custLinFactNeighborY="279"/>
      <dgm:spPr/>
    </dgm:pt>
  </dgm:ptLst>
  <dgm:cxnLst>
    <dgm:cxn modelId="{D3326B00-4E74-4350-8ED6-48AF11D1CF01}" type="presOf" srcId="{96391B10-A625-42ED-BD31-C5EFE28A70C9}" destId="{195B7580-B2A9-4052-A60A-E06B29DB7710}" srcOrd="0" destOrd="0" presId="urn:microsoft.com/office/officeart/2005/8/layout/hList9"/>
    <dgm:cxn modelId="{EEA51D1B-99C9-4014-BCA2-B9FF590A27C2}" type="presOf" srcId="{0248C167-02E9-4F7A-871C-A5F3B1A48E2D}" destId="{5060288C-D141-4333-8E08-795E5D9802FC}" srcOrd="0" destOrd="0" presId="urn:microsoft.com/office/officeart/2005/8/layout/hList9"/>
    <dgm:cxn modelId="{65F03125-4222-4B22-9D98-7A3E180FCF47}" type="presOf" srcId="{34CA1562-352F-43F0-8868-DDF0D52BE710}" destId="{20917347-2C3F-4BCC-9A69-89788D6EA6C8}" srcOrd="0" destOrd="0" presId="urn:microsoft.com/office/officeart/2005/8/layout/hList9"/>
    <dgm:cxn modelId="{71112D26-7994-49B5-8A00-3DE1111481C5}" type="presOf" srcId="{87157A25-96D1-4C37-A3A0-E3BB34F08AF5}" destId="{8AB05266-F897-4862-BCE9-681B0882662E}" srcOrd="0" destOrd="0" presId="urn:microsoft.com/office/officeart/2005/8/layout/hList9"/>
    <dgm:cxn modelId="{4460CB40-35C9-49C6-9F4A-B750C898A983}" type="presOf" srcId="{0248C167-02E9-4F7A-871C-A5F3B1A48E2D}" destId="{5C57C7F2-51E6-48CA-8CAC-109FD0DE2B23}" srcOrd="1" destOrd="0" presId="urn:microsoft.com/office/officeart/2005/8/layout/hList9"/>
    <dgm:cxn modelId="{5AFCF780-52CB-4064-99FF-74853FF7FD5C}" srcId="{B37A68AE-1EC1-4EFE-842F-FB32F9CF057A}" destId="{96391B10-A625-42ED-BD31-C5EFE28A70C9}" srcOrd="0" destOrd="0" parTransId="{021E325D-7E02-4926-99ED-1AD6EA5A3171}" sibTransId="{9E973A61-436E-44CB-8208-1DEE07A7FC14}"/>
    <dgm:cxn modelId="{D97CAF90-462E-4E79-A90B-78C9DBB9F059}" type="presOf" srcId="{B37A68AE-1EC1-4EFE-842F-FB32F9CF057A}" destId="{62A37AF3-56FC-4386-89D9-25308F4406EB}" srcOrd="0" destOrd="0" presId="urn:microsoft.com/office/officeart/2005/8/layout/hList9"/>
    <dgm:cxn modelId="{DE3FBE90-FB99-487B-89D8-139361CC446F}" type="presOf" srcId="{87157A25-96D1-4C37-A3A0-E3BB34F08AF5}" destId="{393C6737-CD8C-406D-B09A-B622210B0CD8}" srcOrd="1" destOrd="0" presId="urn:microsoft.com/office/officeart/2005/8/layout/hList9"/>
    <dgm:cxn modelId="{3BC55297-B65C-4AC3-88DA-D1DB71168DA3}" type="presOf" srcId="{86AE450C-989B-4950-9B7A-51A15D4632C4}" destId="{842B3C12-EAB8-442D-AAAA-9863A39DD709}" srcOrd="0" destOrd="0" presId="urn:microsoft.com/office/officeart/2005/8/layout/hList9"/>
    <dgm:cxn modelId="{3960FE9D-4F21-4264-9151-BF102F2D09A0}" type="presOf" srcId="{96391B10-A625-42ED-BD31-C5EFE28A70C9}" destId="{43A11F2D-A11F-4B8E-B0A4-F8C49E5FF4A0}" srcOrd="1" destOrd="0" presId="urn:microsoft.com/office/officeart/2005/8/layout/hList9"/>
    <dgm:cxn modelId="{099B44A6-728F-4DA4-AF1F-A66B392AC570}" srcId="{B37A68AE-1EC1-4EFE-842F-FB32F9CF057A}" destId="{0248C167-02E9-4F7A-871C-A5F3B1A48E2D}" srcOrd="1" destOrd="0" parTransId="{E6C57086-3690-4128-95D6-33FEBC4355FE}" sibTransId="{92C0B900-24BE-4D8B-A298-3C43250DF16C}"/>
    <dgm:cxn modelId="{454A80D9-1629-450A-A380-672B8F7BF6A1}" srcId="{B37A68AE-1EC1-4EFE-842F-FB32F9CF057A}" destId="{87157A25-96D1-4C37-A3A0-E3BB34F08AF5}" srcOrd="2" destOrd="0" parTransId="{C262090D-87EB-4B63-A2EA-BB7640CF2D3D}" sibTransId="{F859C453-9DC0-4A85-9ED3-BC9ADCF77282}"/>
    <dgm:cxn modelId="{8D3C2CEC-1E0C-426C-B410-4C3E6FC8720A}" type="presOf" srcId="{86AE450C-989B-4950-9B7A-51A15D4632C4}" destId="{4641D99B-416C-45C3-B583-3617BDCCBFD0}" srcOrd="1" destOrd="0" presId="urn:microsoft.com/office/officeart/2005/8/layout/hList9"/>
    <dgm:cxn modelId="{C63F66F2-8B25-4AE0-AF68-A9940C4D534F}" srcId="{B37A68AE-1EC1-4EFE-842F-FB32F9CF057A}" destId="{86AE450C-989B-4950-9B7A-51A15D4632C4}" srcOrd="3" destOrd="0" parTransId="{93B7C0DA-D001-4296-A16B-CE6B81FB92D8}" sibTransId="{8277561E-B667-457C-8002-6EE8128261CE}"/>
    <dgm:cxn modelId="{8D5A4CFC-4476-4A95-B110-353CACB904D6}" srcId="{34CA1562-352F-43F0-8868-DDF0D52BE710}" destId="{B37A68AE-1EC1-4EFE-842F-FB32F9CF057A}" srcOrd="0" destOrd="0" parTransId="{CBAA7C40-1C22-4403-9B25-6453108E1028}" sibTransId="{F4E439FE-31DF-409E-9E59-0B7792E6C7D1}"/>
    <dgm:cxn modelId="{56AB4478-8EDB-468A-B248-BDC6B4FEC642}" type="presParOf" srcId="{20917347-2C3F-4BCC-9A69-89788D6EA6C8}" destId="{200418EF-1272-4B76-9926-0ACF5E919B6F}" srcOrd="0" destOrd="0" presId="urn:microsoft.com/office/officeart/2005/8/layout/hList9"/>
    <dgm:cxn modelId="{ACEE5512-52DD-49DE-8667-2FCAB7DEBAD4}" type="presParOf" srcId="{20917347-2C3F-4BCC-9A69-89788D6EA6C8}" destId="{BCD148FF-F5FA-4859-A5B0-02D946F09C3F}" srcOrd="1" destOrd="0" presId="urn:microsoft.com/office/officeart/2005/8/layout/hList9"/>
    <dgm:cxn modelId="{90D4B1BA-16F5-4B2A-8900-9524BEDFAD07}" type="presParOf" srcId="{BCD148FF-F5FA-4859-A5B0-02D946F09C3F}" destId="{431DAE3E-826D-4786-8AAA-822C547DCEDD}" srcOrd="0" destOrd="0" presId="urn:microsoft.com/office/officeart/2005/8/layout/hList9"/>
    <dgm:cxn modelId="{2FE7B51F-7192-4F1C-B7EB-AA51C59E31F0}" type="presParOf" srcId="{BCD148FF-F5FA-4859-A5B0-02D946F09C3F}" destId="{7018AA1B-FD52-4397-9ECC-4BA5EBB2A780}" srcOrd="1" destOrd="0" presId="urn:microsoft.com/office/officeart/2005/8/layout/hList9"/>
    <dgm:cxn modelId="{F0FBE8ED-A325-43C4-A573-F41FCB25DDC5}" type="presParOf" srcId="{7018AA1B-FD52-4397-9ECC-4BA5EBB2A780}" destId="{195B7580-B2A9-4052-A60A-E06B29DB7710}" srcOrd="0" destOrd="0" presId="urn:microsoft.com/office/officeart/2005/8/layout/hList9"/>
    <dgm:cxn modelId="{79740BEA-BADE-41FC-B0ED-8EB1DD511091}" type="presParOf" srcId="{7018AA1B-FD52-4397-9ECC-4BA5EBB2A780}" destId="{43A11F2D-A11F-4B8E-B0A4-F8C49E5FF4A0}" srcOrd="1" destOrd="0" presId="urn:microsoft.com/office/officeart/2005/8/layout/hList9"/>
    <dgm:cxn modelId="{8FD80854-5A29-4740-9307-EF4E01C2AD9A}" type="presParOf" srcId="{BCD148FF-F5FA-4859-A5B0-02D946F09C3F}" destId="{0F380A8A-9402-4433-ADF9-FC154E24B451}" srcOrd="2" destOrd="0" presId="urn:microsoft.com/office/officeart/2005/8/layout/hList9"/>
    <dgm:cxn modelId="{48459C24-5B86-49D3-85B3-B081C574E7D2}" type="presParOf" srcId="{0F380A8A-9402-4433-ADF9-FC154E24B451}" destId="{5060288C-D141-4333-8E08-795E5D9802FC}" srcOrd="0" destOrd="0" presId="urn:microsoft.com/office/officeart/2005/8/layout/hList9"/>
    <dgm:cxn modelId="{A4E6E939-5CBE-4DAB-BFCF-DCD29BDDB2AB}" type="presParOf" srcId="{0F380A8A-9402-4433-ADF9-FC154E24B451}" destId="{5C57C7F2-51E6-48CA-8CAC-109FD0DE2B23}" srcOrd="1" destOrd="0" presId="urn:microsoft.com/office/officeart/2005/8/layout/hList9"/>
    <dgm:cxn modelId="{B680432C-8DCF-4D1C-BB3D-AFDD21141135}" type="presParOf" srcId="{BCD148FF-F5FA-4859-A5B0-02D946F09C3F}" destId="{17D49A25-6461-4426-B52D-1EE19DBFCC94}" srcOrd="3" destOrd="0" presId="urn:microsoft.com/office/officeart/2005/8/layout/hList9"/>
    <dgm:cxn modelId="{E775335B-BF51-4EA3-974E-F7B243A5FFD4}" type="presParOf" srcId="{17D49A25-6461-4426-B52D-1EE19DBFCC94}" destId="{8AB05266-F897-4862-BCE9-681B0882662E}" srcOrd="0" destOrd="0" presId="urn:microsoft.com/office/officeart/2005/8/layout/hList9"/>
    <dgm:cxn modelId="{05CBD17A-FD7B-488E-B46C-5831621EE30D}" type="presParOf" srcId="{17D49A25-6461-4426-B52D-1EE19DBFCC94}" destId="{393C6737-CD8C-406D-B09A-B622210B0CD8}" srcOrd="1" destOrd="0" presId="urn:microsoft.com/office/officeart/2005/8/layout/hList9"/>
    <dgm:cxn modelId="{09A42D7B-06C7-484A-983E-B21F253B7ED8}" type="presParOf" srcId="{BCD148FF-F5FA-4859-A5B0-02D946F09C3F}" destId="{4F067274-76CD-443B-B20F-80E76CF6F65B}" srcOrd="4" destOrd="0" presId="urn:microsoft.com/office/officeart/2005/8/layout/hList9"/>
    <dgm:cxn modelId="{3183374F-959C-419D-BFA1-B0B4E1A0D79B}" type="presParOf" srcId="{4F067274-76CD-443B-B20F-80E76CF6F65B}" destId="{842B3C12-EAB8-442D-AAAA-9863A39DD709}" srcOrd="0" destOrd="0" presId="urn:microsoft.com/office/officeart/2005/8/layout/hList9"/>
    <dgm:cxn modelId="{78629990-7BED-4A0B-B5D6-F534B354AA12}" type="presParOf" srcId="{4F067274-76CD-443B-B20F-80E76CF6F65B}" destId="{4641D99B-416C-45C3-B583-3617BDCCBFD0}" srcOrd="1" destOrd="0" presId="urn:microsoft.com/office/officeart/2005/8/layout/hList9"/>
    <dgm:cxn modelId="{FD308A75-CE9C-47B0-BED6-476CF3E81CDE}" type="presParOf" srcId="{20917347-2C3F-4BCC-9A69-89788D6EA6C8}" destId="{C9B20235-09DB-484E-B556-8A58DA3B2175}" srcOrd="2" destOrd="0" presId="urn:microsoft.com/office/officeart/2005/8/layout/hList9"/>
    <dgm:cxn modelId="{B81C801B-2308-4B6B-8041-36A88D909AD7}" type="presParOf" srcId="{20917347-2C3F-4BCC-9A69-89788D6EA6C8}" destId="{62A37AF3-56FC-4386-89D9-25308F4406EB}" srcOrd="3"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F6461-4A60-4588-8F3E-078E8CEC3C5A}"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de-DE"/>
        </a:p>
      </dgm:t>
    </dgm:pt>
    <dgm:pt modelId="{E1664969-2938-4A0F-A6FD-6F970608B5AC}">
      <dgm:prSet custT="1"/>
      <dgm:spPr/>
      <dgm:t>
        <a:bodyPr/>
        <a:lstStyle/>
        <a:p>
          <a:pPr algn="l"/>
          <a:r>
            <a:rPr lang="ru-RU" sz="1300" dirty="0"/>
            <a:t>ВЭП Нексус играет фундаментальную роль в </a:t>
          </a:r>
          <a:r>
            <a:rPr lang="ru-RU" sz="1300" b="1" dirty="0"/>
            <a:t>разработке и последующем мониторинге ЦУР и Повестке дня на период до </a:t>
          </a:r>
          <a:r>
            <a:rPr lang="de-DE" sz="1300" b="1" dirty="0"/>
            <a:t>2030</a:t>
          </a:r>
          <a:r>
            <a:rPr lang="ru-RU" sz="1300" b="1" dirty="0"/>
            <a:t> г.</a:t>
          </a:r>
          <a:endParaRPr lang="de-DE" sz="1300" dirty="0"/>
        </a:p>
      </dgm:t>
    </dgm:pt>
    <dgm:pt modelId="{096D0828-C55A-4659-8913-C22CD25F566C}" type="parTrans" cxnId="{61C349B5-16D0-4B15-AD02-C3DFEBD80FED}">
      <dgm:prSet/>
      <dgm:spPr/>
      <dgm:t>
        <a:bodyPr/>
        <a:lstStyle/>
        <a:p>
          <a:pPr algn="l"/>
          <a:endParaRPr lang="de-DE" sz="1400"/>
        </a:p>
      </dgm:t>
    </dgm:pt>
    <dgm:pt modelId="{E2FF8A00-2D8A-4A9A-8D4D-53FD8F47BACE}" type="sibTrans" cxnId="{61C349B5-16D0-4B15-AD02-C3DFEBD80FED}">
      <dgm:prSet/>
      <dgm:spPr/>
      <dgm:t>
        <a:bodyPr/>
        <a:lstStyle/>
        <a:p>
          <a:pPr algn="l"/>
          <a:endParaRPr lang="de-DE" sz="1400"/>
        </a:p>
      </dgm:t>
    </dgm:pt>
    <dgm:pt modelId="{EDDE2CA3-0929-487E-9DD4-6F947FE1EBC4}">
      <dgm:prSet custT="1"/>
      <dgm:spPr/>
      <dgm:t>
        <a:bodyPr/>
        <a:lstStyle/>
        <a:p>
          <a:pPr algn="l"/>
          <a:r>
            <a:rPr lang="ru-RU" sz="1400" dirty="0"/>
            <a:t>ЦУР призывают к инклюзивному развитию на основе ВЭП секторов</a:t>
          </a:r>
          <a:endParaRPr lang="de-DE" sz="1400" dirty="0"/>
        </a:p>
      </dgm:t>
    </dgm:pt>
    <dgm:pt modelId="{6ED9279F-CC58-4E31-ACB6-C380DCAE0FF7}" type="parTrans" cxnId="{40C0B9C7-5AD0-4D51-BE95-B93C0CD0E1F9}">
      <dgm:prSet/>
      <dgm:spPr/>
      <dgm:t>
        <a:bodyPr/>
        <a:lstStyle/>
        <a:p>
          <a:pPr algn="l"/>
          <a:endParaRPr lang="de-DE" sz="1400"/>
        </a:p>
      </dgm:t>
    </dgm:pt>
    <dgm:pt modelId="{E93F681A-27A9-403B-9CD6-99D4616EAFC2}" type="sibTrans" cxnId="{40C0B9C7-5AD0-4D51-BE95-B93C0CD0E1F9}">
      <dgm:prSet/>
      <dgm:spPr/>
      <dgm:t>
        <a:bodyPr/>
        <a:lstStyle/>
        <a:p>
          <a:pPr algn="l"/>
          <a:endParaRPr lang="de-DE" sz="1400"/>
        </a:p>
      </dgm:t>
    </dgm:pt>
    <dgm:pt modelId="{0582E744-D606-493F-A0E6-739483F9CBCC}">
      <dgm:prSet custT="1"/>
      <dgm:spPr/>
      <dgm:t>
        <a:bodyPr/>
        <a:lstStyle/>
        <a:p>
          <a:pPr algn="l"/>
          <a:r>
            <a:rPr lang="ru-RU" sz="1400" dirty="0"/>
            <a:t>Подход Нексус</a:t>
          </a:r>
          <a:r>
            <a:rPr lang="de-DE" sz="1400" dirty="0"/>
            <a:t> </a:t>
          </a:r>
          <a:r>
            <a:rPr lang="ru-RU" sz="1400" dirty="0"/>
            <a:t>подчеркивает взаимозависимость ВЭП секторов</a:t>
          </a:r>
          <a:endParaRPr lang="de-DE" sz="1400" dirty="0"/>
        </a:p>
      </dgm:t>
    </dgm:pt>
    <dgm:pt modelId="{7F345228-DB1E-49CC-8643-D0C42984BE3F}" type="parTrans" cxnId="{39656367-05E7-4488-9128-7263A0997238}">
      <dgm:prSet/>
      <dgm:spPr/>
      <dgm:t>
        <a:bodyPr/>
        <a:lstStyle/>
        <a:p>
          <a:pPr algn="l"/>
          <a:endParaRPr lang="de-DE" sz="1400"/>
        </a:p>
      </dgm:t>
    </dgm:pt>
    <dgm:pt modelId="{1BF29FDC-DB1F-4D84-98A9-3ECB3F6CCDF9}" type="sibTrans" cxnId="{39656367-05E7-4488-9128-7263A0997238}">
      <dgm:prSet/>
      <dgm:spPr/>
      <dgm:t>
        <a:bodyPr/>
        <a:lstStyle/>
        <a:p>
          <a:pPr algn="l"/>
          <a:endParaRPr lang="de-DE" sz="1400"/>
        </a:p>
      </dgm:t>
    </dgm:pt>
    <dgm:pt modelId="{1B364392-DB2A-4C23-8868-6644DC609657}">
      <dgm:prSet custT="1"/>
      <dgm:spPr/>
      <dgm:t>
        <a:bodyPr/>
        <a:lstStyle/>
        <a:p>
          <a:pPr algn="l"/>
          <a:r>
            <a:rPr lang="de-DE" sz="1400" dirty="0"/>
            <a:t>„</a:t>
          </a:r>
          <a:r>
            <a:rPr lang="ru-RU" sz="1400" dirty="0"/>
            <a:t>Устойчивое мышление</a:t>
          </a:r>
          <a:r>
            <a:rPr lang="de-DE" sz="1400" dirty="0"/>
            <a:t>“ </a:t>
          </a:r>
          <a:r>
            <a:rPr lang="ru-RU" sz="1400" dirty="0"/>
            <a:t>является ключевой движущей силой реализации подхода Нексус</a:t>
          </a:r>
          <a:endParaRPr lang="de-DE" sz="1400" dirty="0"/>
        </a:p>
      </dgm:t>
    </dgm:pt>
    <dgm:pt modelId="{EE0C91E3-9AFB-4B1A-8419-01E1E18C6954}" type="parTrans" cxnId="{AD49CE93-E3C6-422C-AA19-459D81160AA7}">
      <dgm:prSet/>
      <dgm:spPr/>
      <dgm:t>
        <a:bodyPr/>
        <a:lstStyle/>
        <a:p>
          <a:pPr algn="l"/>
          <a:endParaRPr lang="de-DE" sz="1400"/>
        </a:p>
      </dgm:t>
    </dgm:pt>
    <dgm:pt modelId="{2F6F2509-5626-4070-8B2C-C71D3495491F}" type="sibTrans" cxnId="{AD49CE93-E3C6-422C-AA19-459D81160AA7}">
      <dgm:prSet/>
      <dgm:spPr/>
      <dgm:t>
        <a:bodyPr/>
        <a:lstStyle/>
        <a:p>
          <a:pPr algn="l"/>
          <a:endParaRPr lang="de-DE" sz="1400"/>
        </a:p>
      </dgm:t>
    </dgm:pt>
    <dgm:pt modelId="{BD742F35-D8E5-48C2-8EAF-BDF8A96FD06F}" type="pres">
      <dgm:prSet presAssocID="{1EBF6461-4A60-4588-8F3E-078E8CEC3C5A}" presName="linearFlow" presStyleCnt="0">
        <dgm:presLayoutVars>
          <dgm:dir/>
          <dgm:resizeHandles val="exact"/>
        </dgm:presLayoutVars>
      </dgm:prSet>
      <dgm:spPr/>
    </dgm:pt>
    <dgm:pt modelId="{888B4996-5F79-4B5D-98A0-554DB8D9B862}" type="pres">
      <dgm:prSet presAssocID="{E1664969-2938-4A0F-A6FD-6F970608B5AC}" presName="composite" presStyleCnt="0"/>
      <dgm:spPr/>
    </dgm:pt>
    <dgm:pt modelId="{7C5FBCC3-633A-4FD8-BB42-982636F53480}" type="pres">
      <dgm:prSet presAssocID="{E1664969-2938-4A0F-A6FD-6F970608B5AC}" presName="imgShp" presStyleLbl="fgImgPlace1" presStyleIdx="0" presStyleCnt="4"/>
      <dgm:spPr/>
    </dgm:pt>
    <dgm:pt modelId="{2A5B377F-37CB-4951-B50E-AC3077711482}" type="pres">
      <dgm:prSet presAssocID="{E1664969-2938-4A0F-A6FD-6F970608B5AC}" presName="txShp" presStyleLbl="node1" presStyleIdx="0" presStyleCnt="4">
        <dgm:presLayoutVars>
          <dgm:bulletEnabled val="1"/>
        </dgm:presLayoutVars>
      </dgm:prSet>
      <dgm:spPr/>
    </dgm:pt>
    <dgm:pt modelId="{FBCFE178-7257-438F-B53A-5B202590152A}" type="pres">
      <dgm:prSet presAssocID="{E2FF8A00-2D8A-4A9A-8D4D-53FD8F47BACE}" presName="spacing" presStyleCnt="0"/>
      <dgm:spPr/>
    </dgm:pt>
    <dgm:pt modelId="{28C3AEAB-2AD9-442E-9871-3BA4E352B172}" type="pres">
      <dgm:prSet presAssocID="{EDDE2CA3-0929-487E-9DD4-6F947FE1EBC4}" presName="composite" presStyleCnt="0"/>
      <dgm:spPr/>
    </dgm:pt>
    <dgm:pt modelId="{EBD3488D-A503-4FF1-9649-C72D61F63F18}" type="pres">
      <dgm:prSet presAssocID="{EDDE2CA3-0929-487E-9DD4-6F947FE1EBC4}" presName="imgShp" presStyleLbl="fgImgPlace1" presStyleIdx="1" presStyleCnt="4"/>
      <dgm:spPr/>
    </dgm:pt>
    <dgm:pt modelId="{6CDBA6EF-D2AC-4D8E-8932-C8ABA2F2F917}" type="pres">
      <dgm:prSet presAssocID="{EDDE2CA3-0929-487E-9DD4-6F947FE1EBC4}" presName="txShp" presStyleLbl="node1" presStyleIdx="1" presStyleCnt="4">
        <dgm:presLayoutVars>
          <dgm:bulletEnabled val="1"/>
        </dgm:presLayoutVars>
      </dgm:prSet>
      <dgm:spPr/>
    </dgm:pt>
    <dgm:pt modelId="{0A8BC918-D2CF-4C4F-AC98-C2AC8C713A0A}" type="pres">
      <dgm:prSet presAssocID="{E93F681A-27A9-403B-9CD6-99D4616EAFC2}" presName="spacing" presStyleCnt="0"/>
      <dgm:spPr/>
    </dgm:pt>
    <dgm:pt modelId="{A46F0880-FAA2-44C4-98FA-166E557970F6}" type="pres">
      <dgm:prSet presAssocID="{0582E744-D606-493F-A0E6-739483F9CBCC}" presName="composite" presStyleCnt="0"/>
      <dgm:spPr/>
    </dgm:pt>
    <dgm:pt modelId="{124EA5F2-E5A8-407F-86E4-DCE9BAD4E148}" type="pres">
      <dgm:prSet presAssocID="{0582E744-D606-493F-A0E6-739483F9CBCC}" presName="imgShp" presStyleLbl="fgImgPlace1" presStyleIdx="2" presStyleCnt="4"/>
      <dgm:spPr/>
    </dgm:pt>
    <dgm:pt modelId="{53D9AC2B-A60A-449B-B824-21C4E97B12B6}" type="pres">
      <dgm:prSet presAssocID="{0582E744-D606-493F-A0E6-739483F9CBCC}" presName="txShp" presStyleLbl="node1" presStyleIdx="2" presStyleCnt="4">
        <dgm:presLayoutVars>
          <dgm:bulletEnabled val="1"/>
        </dgm:presLayoutVars>
      </dgm:prSet>
      <dgm:spPr/>
    </dgm:pt>
    <dgm:pt modelId="{C168781E-F8DE-4BF9-A729-95F0DBB70322}" type="pres">
      <dgm:prSet presAssocID="{1BF29FDC-DB1F-4D84-98A9-3ECB3F6CCDF9}" presName="spacing" presStyleCnt="0"/>
      <dgm:spPr/>
    </dgm:pt>
    <dgm:pt modelId="{72E0487E-637B-426E-97AA-F0736E0F7518}" type="pres">
      <dgm:prSet presAssocID="{1B364392-DB2A-4C23-8868-6644DC609657}" presName="composite" presStyleCnt="0"/>
      <dgm:spPr/>
    </dgm:pt>
    <dgm:pt modelId="{E9508FD0-BCBE-45E5-97BD-0162128C0695}" type="pres">
      <dgm:prSet presAssocID="{1B364392-DB2A-4C23-8868-6644DC609657}" presName="imgShp" presStyleLbl="fgImgPlace1" presStyleIdx="3" presStyleCnt="4"/>
      <dgm:spPr/>
    </dgm:pt>
    <dgm:pt modelId="{65D99E5B-379F-49C3-BBF3-11B065A53317}" type="pres">
      <dgm:prSet presAssocID="{1B364392-DB2A-4C23-8868-6644DC609657}" presName="txShp" presStyleLbl="node1" presStyleIdx="3" presStyleCnt="4">
        <dgm:presLayoutVars>
          <dgm:bulletEnabled val="1"/>
        </dgm:presLayoutVars>
      </dgm:prSet>
      <dgm:spPr/>
    </dgm:pt>
  </dgm:ptLst>
  <dgm:cxnLst>
    <dgm:cxn modelId="{8553CE62-EA08-4F00-A9C8-FCE43C683980}" type="presOf" srcId="{0582E744-D606-493F-A0E6-739483F9CBCC}" destId="{53D9AC2B-A60A-449B-B824-21C4E97B12B6}" srcOrd="0" destOrd="0" presId="urn:microsoft.com/office/officeart/2005/8/layout/vList3"/>
    <dgm:cxn modelId="{662F7245-684C-4840-BA2D-0FB80F1F5E53}" type="presOf" srcId="{EDDE2CA3-0929-487E-9DD4-6F947FE1EBC4}" destId="{6CDBA6EF-D2AC-4D8E-8932-C8ABA2F2F917}" srcOrd="0" destOrd="0" presId="urn:microsoft.com/office/officeart/2005/8/layout/vList3"/>
    <dgm:cxn modelId="{39656367-05E7-4488-9128-7263A0997238}" srcId="{1EBF6461-4A60-4588-8F3E-078E8CEC3C5A}" destId="{0582E744-D606-493F-A0E6-739483F9CBCC}" srcOrd="2" destOrd="0" parTransId="{7F345228-DB1E-49CC-8643-D0C42984BE3F}" sibTransId="{1BF29FDC-DB1F-4D84-98A9-3ECB3F6CCDF9}"/>
    <dgm:cxn modelId="{BE241059-3143-4F11-8398-D39E51CC4421}" type="presOf" srcId="{1EBF6461-4A60-4588-8F3E-078E8CEC3C5A}" destId="{BD742F35-D8E5-48C2-8EAF-BDF8A96FD06F}" srcOrd="0" destOrd="0" presId="urn:microsoft.com/office/officeart/2005/8/layout/vList3"/>
    <dgm:cxn modelId="{AD49CE93-E3C6-422C-AA19-459D81160AA7}" srcId="{1EBF6461-4A60-4588-8F3E-078E8CEC3C5A}" destId="{1B364392-DB2A-4C23-8868-6644DC609657}" srcOrd="3" destOrd="0" parTransId="{EE0C91E3-9AFB-4B1A-8419-01E1E18C6954}" sibTransId="{2F6F2509-5626-4070-8B2C-C71D3495491F}"/>
    <dgm:cxn modelId="{61C349B5-16D0-4B15-AD02-C3DFEBD80FED}" srcId="{1EBF6461-4A60-4588-8F3E-078E8CEC3C5A}" destId="{E1664969-2938-4A0F-A6FD-6F970608B5AC}" srcOrd="0" destOrd="0" parTransId="{096D0828-C55A-4659-8913-C22CD25F566C}" sibTransId="{E2FF8A00-2D8A-4A9A-8D4D-53FD8F47BACE}"/>
    <dgm:cxn modelId="{9D310BC3-19FB-4E75-B955-FA32D9B6F21A}" type="presOf" srcId="{E1664969-2938-4A0F-A6FD-6F970608B5AC}" destId="{2A5B377F-37CB-4951-B50E-AC3077711482}" srcOrd="0" destOrd="0" presId="urn:microsoft.com/office/officeart/2005/8/layout/vList3"/>
    <dgm:cxn modelId="{40C0B9C7-5AD0-4D51-BE95-B93C0CD0E1F9}" srcId="{1EBF6461-4A60-4588-8F3E-078E8CEC3C5A}" destId="{EDDE2CA3-0929-487E-9DD4-6F947FE1EBC4}" srcOrd="1" destOrd="0" parTransId="{6ED9279F-CC58-4E31-ACB6-C380DCAE0FF7}" sibTransId="{E93F681A-27A9-403B-9CD6-99D4616EAFC2}"/>
    <dgm:cxn modelId="{0CEE2AFC-101F-473B-819B-AC1B6ED2D8F3}" type="presOf" srcId="{1B364392-DB2A-4C23-8868-6644DC609657}" destId="{65D99E5B-379F-49C3-BBF3-11B065A53317}" srcOrd="0" destOrd="0" presId="urn:microsoft.com/office/officeart/2005/8/layout/vList3"/>
    <dgm:cxn modelId="{602E4AD5-43E0-432C-A116-7CA04C7A75D9}" type="presParOf" srcId="{BD742F35-D8E5-48C2-8EAF-BDF8A96FD06F}" destId="{888B4996-5F79-4B5D-98A0-554DB8D9B862}" srcOrd="0" destOrd="0" presId="urn:microsoft.com/office/officeart/2005/8/layout/vList3"/>
    <dgm:cxn modelId="{50787440-BDFD-4670-B1C5-24B465F81E85}" type="presParOf" srcId="{888B4996-5F79-4B5D-98A0-554DB8D9B862}" destId="{7C5FBCC3-633A-4FD8-BB42-982636F53480}" srcOrd="0" destOrd="0" presId="urn:microsoft.com/office/officeart/2005/8/layout/vList3"/>
    <dgm:cxn modelId="{5D2016B6-CE12-41EC-9CDC-4F04ECBE63D3}" type="presParOf" srcId="{888B4996-5F79-4B5D-98A0-554DB8D9B862}" destId="{2A5B377F-37CB-4951-B50E-AC3077711482}" srcOrd="1" destOrd="0" presId="urn:microsoft.com/office/officeart/2005/8/layout/vList3"/>
    <dgm:cxn modelId="{D917B811-A4F6-43C6-9C50-0B44B712B26E}" type="presParOf" srcId="{BD742F35-D8E5-48C2-8EAF-BDF8A96FD06F}" destId="{FBCFE178-7257-438F-B53A-5B202590152A}" srcOrd="1" destOrd="0" presId="urn:microsoft.com/office/officeart/2005/8/layout/vList3"/>
    <dgm:cxn modelId="{C3645C64-9DF9-468C-B6C3-65E6B2868282}" type="presParOf" srcId="{BD742F35-D8E5-48C2-8EAF-BDF8A96FD06F}" destId="{28C3AEAB-2AD9-442E-9871-3BA4E352B172}" srcOrd="2" destOrd="0" presId="urn:microsoft.com/office/officeart/2005/8/layout/vList3"/>
    <dgm:cxn modelId="{41B5E2A0-5853-46E8-843A-EB9A9F88B6A5}" type="presParOf" srcId="{28C3AEAB-2AD9-442E-9871-3BA4E352B172}" destId="{EBD3488D-A503-4FF1-9649-C72D61F63F18}" srcOrd="0" destOrd="0" presId="urn:microsoft.com/office/officeart/2005/8/layout/vList3"/>
    <dgm:cxn modelId="{4A67AE13-975C-4CCB-995F-1A82741CF9A7}" type="presParOf" srcId="{28C3AEAB-2AD9-442E-9871-3BA4E352B172}" destId="{6CDBA6EF-D2AC-4D8E-8932-C8ABA2F2F917}" srcOrd="1" destOrd="0" presId="urn:microsoft.com/office/officeart/2005/8/layout/vList3"/>
    <dgm:cxn modelId="{75C8D2E5-9A73-45EF-95B3-2A564D8DBD53}" type="presParOf" srcId="{BD742F35-D8E5-48C2-8EAF-BDF8A96FD06F}" destId="{0A8BC918-D2CF-4C4F-AC98-C2AC8C713A0A}" srcOrd="3" destOrd="0" presId="urn:microsoft.com/office/officeart/2005/8/layout/vList3"/>
    <dgm:cxn modelId="{AD6BBBDE-A843-4B73-B10E-E8A3809473FE}" type="presParOf" srcId="{BD742F35-D8E5-48C2-8EAF-BDF8A96FD06F}" destId="{A46F0880-FAA2-44C4-98FA-166E557970F6}" srcOrd="4" destOrd="0" presId="urn:microsoft.com/office/officeart/2005/8/layout/vList3"/>
    <dgm:cxn modelId="{BECF6D68-4008-4E0E-B027-8475856FA632}" type="presParOf" srcId="{A46F0880-FAA2-44C4-98FA-166E557970F6}" destId="{124EA5F2-E5A8-407F-86E4-DCE9BAD4E148}" srcOrd="0" destOrd="0" presId="urn:microsoft.com/office/officeart/2005/8/layout/vList3"/>
    <dgm:cxn modelId="{9D1857F5-677B-4622-9299-A5F9A6D02239}" type="presParOf" srcId="{A46F0880-FAA2-44C4-98FA-166E557970F6}" destId="{53D9AC2B-A60A-449B-B824-21C4E97B12B6}" srcOrd="1" destOrd="0" presId="urn:microsoft.com/office/officeart/2005/8/layout/vList3"/>
    <dgm:cxn modelId="{269B0325-DD5B-441C-AA41-D15FE9F41C48}" type="presParOf" srcId="{BD742F35-D8E5-48C2-8EAF-BDF8A96FD06F}" destId="{C168781E-F8DE-4BF9-A729-95F0DBB70322}" srcOrd="5" destOrd="0" presId="urn:microsoft.com/office/officeart/2005/8/layout/vList3"/>
    <dgm:cxn modelId="{7A3E9EF4-D703-4B4E-AC74-F241C5D4ECD7}" type="presParOf" srcId="{BD742F35-D8E5-48C2-8EAF-BDF8A96FD06F}" destId="{72E0487E-637B-426E-97AA-F0736E0F7518}" srcOrd="6" destOrd="0" presId="urn:microsoft.com/office/officeart/2005/8/layout/vList3"/>
    <dgm:cxn modelId="{67253F27-2E3C-4E47-AF1F-F67D30CCA2FE}" type="presParOf" srcId="{72E0487E-637B-426E-97AA-F0736E0F7518}" destId="{E9508FD0-BCBE-45E5-97BD-0162128C0695}" srcOrd="0" destOrd="0" presId="urn:microsoft.com/office/officeart/2005/8/layout/vList3"/>
    <dgm:cxn modelId="{C36CD158-B3C0-46B9-B593-6BDD5F5114B0}" type="presParOf" srcId="{72E0487E-637B-426E-97AA-F0736E0F7518}" destId="{65D99E5B-379F-49C3-BBF3-11B065A5331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86BE95-C6F8-48CE-B45E-A46E7AA9B94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de-DE"/>
        </a:p>
      </dgm:t>
    </dgm:pt>
    <dgm:pt modelId="{1EED1B01-56FD-4CC1-B58A-2A50D5C21211}">
      <dgm:prSet custT="1"/>
      <dgm:spPr/>
      <dgm:t>
        <a:bodyPr/>
        <a:lstStyle/>
        <a:p>
          <a:pPr algn="l"/>
          <a:r>
            <a:rPr lang="ru-RU" sz="1400" dirty="0"/>
            <a:t>Изолированная структура правительств</a:t>
          </a:r>
          <a:r>
            <a:rPr lang="en-US" sz="1400" dirty="0"/>
            <a:t>, </a:t>
          </a:r>
          <a:r>
            <a:rPr lang="ru-RU" sz="1400" dirty="0"/>
            <a:t>отсутствие координации</a:t>
          </a:r>
          <a:r>
            <a:rPr lang="en-US" sz="1400" dirty="0"/>
            <a:t> (</a:t>
          </a:r>
          <a:r>
            <a:rPr lang="ru-RU" sz="1400" dirty="0"/>
            <a:t>горизонтальной и вертикальной</a:t>
          </a:r>
          <a:r>
            <a:rPr lang="en-US" sz="1400" dirty="0"/>
            <a:t>)</a:t>
          </a:r>
          <a:endParaRPr lang="de-DE" sz="1400" dirty="0"/>
        </a:p>
      </dgm:t>
    </dgm:pt>
    <dgm:pt modelId="{49C26F49-2AFE-4C07-947C-AC4E985B1978}" type="parTrans" cxnId="{5F0B16EA-813F-4CB4-8408-A098E9B1683B}">
      <dgm:prSet/>
      <dgm:spPr/>
      <dgm:t>
        <a:bodyPr/>
        <a:lstStyle/>
        <a:p>
          <a:pPr algn="l"/>
          <a:endParaRPr lang="de-DE" sz="2000"/>
        </a:p>
      </dgm:t>
    </dgm:pt>
    <dgm:pt modelId="{63AD35A9-9B34-4B81-8949-B48F8B22777D}" type="sibTrans" cxnId="{5F0B16EA-813F-4CB4-8408-A098E9B1683B}">
      <dgm:prSet/>
      <dgm:spPr/>
      <dgm:t>
        <a:bodyPr/>
        <a:lstStyle/>
        <a:p>
          <a:pPr algn="l"/>
          <a:endParaRPr lang="de-DE" sz="2000"/>
        </a:p>
      </dgm:t>
    </dgm:pt>
    <dgm:pt modelId="{D25B4E58-AEB5-41D3-B2A0-9986FC2B72CB}">
      <dgm:prSet custT="1"/>
      <dgm:spPr/>
      <dgm:t>
        <a:bodyPr/>
        <a:lstStyle/>
        <a:p>
          <a:pPr algn="l"/>
          <a:r>
            <a:rPr lang="ru-RU" sz="1400" dirty="0"/>
            <a:t>Отсутствие последних данных о статусе ВЭП секторов, которые можно было бы использовать для принятия решений</a:t>
          </a:r>
          <a:endParaRPr lang="de-DE" sz="1400" dirty="0"/>
        </a:p>
      </dgm:t>
    </dgm:pt>
    <dgm:pt modelId="{B449A9B1-A8E7-4758-BEEA-76B570C11273}" type="parTrans" cxnId="{D6C457C7-89C2-4BF1-99D0-BA8F66077097}">
      <dgm:prSet/>
      <dgm:spPr/>
      <dgm:t>
        <a:bodyPr/>
        <a:lstStyle/>
        <a:p>
          <a:pPr algn="l"/>
          <a:endParaRPr lang="de-DE" sz="2000"/>
        </a:p>
      </dgm:t>
    </dgm:pt>
    <dgm:pt modelId="{A319027F-42E6-4FF6-B986-27421F60E09F}" type="sibTrans" cxnId="{D6C457C7-89C2-4BF1-99D0-BA8F66077097}">
      <dgm:prSet/>
      <dgm:spPr/>
      <dgm:t>
        <a:bodyPr/>
        <a:lstStyle/>
        <a:p>
          <a:pPr algn="l"/>
          <a:endParaRPr lang="de-DE" sz="2000"/>
        </a:p>
      </dgm:t>
    </dgm:pt>
    <dgm:pt modelId="{B2646E2B-8CC9-4C0C-B89F-4F339E823978}">
      <dgm:prSet custT="1"/>
      <dgm:spPr/>
      <dgm:t>
        <a:bodyPr/>
        <a:lstStyle/>
        <a:p>
          <a:pPr algn="l"/>
          <a:r>
            <a:rPr lang="ru-RU" sz="1400" dirty="0"/>
            <a:t>Недостаточные знания о сложных взаимосвязях Нексус</a:t>
          </a:r>
          <a:endParaRPr lang="de-DE" sz="1400" dirty="0"/>
        </a:p>
      </dgm:t>
    </dgm:pt>
    <dgm:pt modelId="{FD895D97-ED8C-44F4-B788-75319B3A3089}" type="parTrans" cxnId="{E895FD4F-B600-4A00-90E7-A84834388AA4}">
      <dgm:prSet/>
      <dgm:spPr/>
      <dgm:t>
        <a:bodyPr/>
        <a:lstStyle/>
        <a:p>
          <a:pPr algn="l"/>
          <a:endParaRPr lang="de-DE" sz="2000"/>
        </a:p>
      </dgm:t>
    </dgm:pt>
    <dgm:pt modelId="{B352D3A7-77BF-4896-BCD6-658C3D37B438}" type="sibTrans" cxnId="{E895FD4F-B600-4A00-90E7-A84834388AA4}">
      <dgm:prSet/>
      <dgm:spPr/>
      <dgm:t>
        <a:bodyPr/>
        <a:lstStyle/>
        <a:p>
          <a:pPr algn="l"/>
          <a:endParaRPr lang="de-DE" sz="2000"/>
        </a:p>
      </dgm:t>
    </dgm:pt>
    <dgm:pt modelId="{B9203A76-AD50-4016-B9EA-9E197BB25A3C}">
      <dgm:prSet custT="1"/>
      <dgm:spPr/>
      <dgm:t>
        <a:bodyPr/>
        <a:lstStyle/>
        <a:p>
          <a:pPr algn="l"/>
          <a:r>
            <a:rPr lang="ru-RU" sz="1400" dirty="0"/>
            <a:t>Отсутствие междисциплинарной науки</a:t>
          </a:r>
          <a:endParaRPr lang="de-DE" sz="1400" dirty="0"/>
        </a:p>
      </dgm:t>
    </dgm:pt>
    <dgm:pt modelId="{BA7104A9-96CE-457C-BEA8-138A20F994A4}" type="parTrans" cxnId="{95012225-5B8A-4E53-9D11-83179948B7AC}">
      <dgm:prSet/>
      <dgm:spPr/>
      <dgm:t>
        <a:bodyPr/>
        <a:lstStyle/>
        <a:p>
          <a:pPr algn="l"/>
          <a:endParaRPr lang="de-DE" sz="2000"/>
        </a:p>
      </dgm:t>
    </dgm:pt>
    <dgm:pt modelId="{2C059D0F-3351-4A96-BB96-94393C90CECE}" type="sibTrans" cxnId="{95012225-5B8A-4E53-9D11-83179948B7AC}">
      <dgm:prSet/>
      <dgm:spPr/>
      <dgm:t>
        <a:bodyPr/>
        <a:lstStyle/>
        <a:p>
          <a:pPr algn="l"/>
          <a:endParaRPr lang="de-DE" sz="2000"/>
        </a:p>
      </dgm:t>
    </dgm:pt>
    <dgm:pt modelId="{5FF11483-295B-4055-A455-CE550A8AD30F}">
      <dgm:prSet custT="1"/>
      <dgm:spPr/>
      <dgm:t>
        <a:bodyPr/>
        <a:lstStyle/>
        <a:p>
          <a:pPr algn="l"/>
          <a:r>
            <a:rPr lang="ru-RU" sz="1400" dirty="0"/>
            <a:t>Отсутствие знаний о</a:t>
          </a:r>
          <a:r>
            <a:rPr lang="en-US" sz="1400" dirty="0"/>
            <a:t> </a:t>
          </a:r>
          <a:r>
            <a:rPr lang="ru-RU" sz="1400" dirty="0"/>
            <a:t>применимых инструментах оценки</a:t>
          </a:r>
          <a:endParaRPr lang="de-DE" sz="1400" dirty="0"/>
        </a:p>
      </dgm:t>
    </dgm:pt>
    <dgm:pt modelId="{6E80993A-4484-44C2-80E8-5B8EB810B327}" type="parTrans" cxnId="{3E2A7F7D-5BD8-4BCF-AE49-F41B8C629023}">
      <dgm:prSet/>
      <dgm:spPr/>
      <dgm:t>
        <a:bodyPr/>
        <a:lstStyle/>
        <a:p>
          <a:pPr algn="l"/>
          <a:endParaRPr lang="de-DE" sz="2000"/>
        </a:p>
      </dgm:t>
    </dgm:pt>
    <dgm:pt modelId="{02034239-E7C9-410D-87D3-B0E2B4C99C9D}" type="sibTrans" cxnId="{3E2A7F7D-5BD8-4BCF-AE49-F41B8C629023}">
      <dgm:prSet/>
      <dgm:spPr/>
      <dgm:t>
        <a:bodyPr/>
        <a:lstStyle/>
        <a:p>
          <a:pPr algn="l"/>
          <a:endParaRPr lang="de-DE" sz="2000"/>
        </a:p>
      </dgm:t>
    </dgm:pt>
    <dgm:pt modelId="{1798E197-E080-4863-9EE9-5B403600F79E}" type="pres">
      <dgm:prSet presAssocID="{DB86BE95-C6F8-48CE-B45E-A46E7AA9B94E}" presName="Name0" presStyleCnt="0">
        <dgm:presLayoutVars>
          <dgm:chMax val="7"/>
          <dgm:chPref val="7"/>
          <dgm:dir/>
        </dgm:presLayoutVars>
      </dgm:prSet>
      <dgm:spPr/>
    </dgm:pt>
    <dgm:pt modelId="{41C494FB-9D99-4522-B4AE-E50F3AE55CAA}" type="pres">
      <dgm:prSet presAssocID="{DB86BE95-C6F8-48CE-B45E-A46E7AA9B94E}" presName="Name1" presStyleCnt="0"/>
      <dgm:spPr/>
    </dgm:pt>
    <dgm:pt modelId="{1B76C37E-FD26-42B4-9DE8-109222DABBFB}" type="pres">
      <dgm:prSet presAssocID="{DB86BE95-C6F8-48CE-B45E-A46E7AA9B94E}" presName="cycle" presStyleCnt="0"/>
      <dgm:spPr/>
    </dgm:pt>
    <dgm:pt modelId="{B512DF3A-6F6A-47D3-8AAF-5FCC753A3D41}" type="pres">
      <dgm:prSet presAssocID="{DB86BE95-C6F8-48CE-B45E-A46E7AA9B94E}" presName="srcNode" presStyleLbl="node1" presStyleIdx="0" presStyleCnt="5"/>
      <dgm:spPr/>
    </dgm:pt>
    <dgm:pt modelId="{F98D2840-2DC0-4941-A4DA-1A103A74033D}" type="pres">
      <dgm:prSet presAssocID="{DB86BE95-C6F8-48CE-B45E-A46E7AA9B94E}" presName="conn" presStyleLbl="parChTrans1D2" presStyleIdx="0" presStyleCnt="1"/>
      <dgm:spPr/>
    </dgm:pt>
    <dgm:pt modelId="{4B0D3C8D-9B35-435C-A667-6508E5B617B7}" type="pres">
      <dgm:prSet presAssocID="{DB86BE95-C6F8-48CE-B45E-A46E7AA9B94E}" presName="extraNode" presStyleLbl="node1" presStyleIdx="0" presStyleCnt="5"/>
      <dgm:spPr/>
    </dgm:pt>
    <dgm:pt modelId="{78D484FD-7F64-4CCB-9ECD-2A89CE42617D}" type="pres">
      <dgm:prSet presAssocID="{DB86BE95-C6F8-48CE-B45E-A46E7AA9B94E}" presName="dstNode" presStyleLbl="node1" presStyleIdx="0" presStyleCnt="5"/>
      <dgm:spPr/>
    </dgm:pt>
    <dgm:pt modelId="{82669943-CA0A-4B65-9312-9DD7916B7C4B}" type="pres">
      <dgm:prSet presAssocID="{1EED1B01-56FD-4CC1-B58A-2A50D5C21211}" presName="text_1" presStyleLbl="node1" presStyleIdx="0" presStyleCnt="5">
        <dgm:presLayoutVars>
          <dgm:bulletEnabled val="1"/>
        </dgm:presLayoutVars>
      </dgm:prSet>
      <dgm:spPr/>
    </dgm:pt>
    <dgm:pt modelId="{7F777A45-172C-412E-A093-3210B04B8A15}" type="pres">
      <dgm:prSet presAssocID="{1EED1B01-56FD-4CC1-B58A-2A50D5C21211}" presName="accent_1" presStyleCnt="0"/>
      <dgm:spPr/>
    </dgm:pt>
    <dgm:pt modelId="{96A79AC9-0B6A-4B4F-923B-FE346146006C}" type="pres">
      <dgm:prSet presAssocID="{1EED1B01-56FD-4CC1-B58A-2A50D5C21211}" presName="accentRepeatNode" presStyleLbl="solidFgAcc1" presStyleIdx="0" presStyleCnt="5"/>
      <dgm:spPr/>
    </dgm:pt>
    <dgm:pt modelId="{55F766F8-E14B-4CAE-8720-3766D9EABD3A}" type="pres">
      <dgm:prSet presAssocID="{D25B4E58-AEB5-41D3-B2A0-9986FC2B72CB}" presName="text_2" presStyleLbl="node1" presStyleIdx="1" presStyleCnt="5">
        <dgm:presLayoutVars>
          <dgm:bulletEnabled val="1"/>
        </dgm:presLayoutVars>
      </dgm:prSet>
      <dgm:spPr/>
    </dgm:pt>
    <dgm:pt modelId="{4258F06A-16B5-4281-BA58-C55BD78EAECF}" type="pres">
      <dgm:prSet presAssocID="{D25B4E58-AEB5-41D3-B2A0-9986FC2B72CB}" presName="accent_2" presStyleCnt="0"/>
      <dgm:spPr/>
    </dgm:pt>
    <dgm:pt modelId="{A00173EF-A3E0-4D64-9955-707346E650C4}" type="pres">
      <dgm:prSet presAssocID="{D25B4E58-AEB5-41D3-B2A0-9986FC2B72CB}" presName="accentRepeatNode" presStyleLbl="solidFgAcc1" presStyleIdx="1" presStyleCnt="5"/>
      <dgm:spPr/>
    </dgm:pt>
    <dgm:pt modelId="{EFF36E25-C980-4F51-A27B-EEEC4ABC2D64}" type="pres">
      <dgm:prSet presAssocID="{B2646E2B-8CC9-4C0C-B89F-4F339E823978}" presName="text_3" presStyleLbl="node1" presStyleIdx="2" presStyleCnt="5">
        <dgm:presLayoutVars>
          <dgm:bulletEnabled val="1"/>
        </dgm:presLayoutVars>
      </dgm:prSet>
      <dgm:spPr/>
    </dgm:pt>
    <dgm:pt modelId="{A54DF451-0C5F-455C-8CAC-F632DFD98A72}" type="pres">
      <dgm:prSet presAssocID="{B2646E2B-8CC9-4C0C-B89F-4F339E823978}" presName="accent_3" presStyleCnt="0"/>
      <dgm:spPr/>
    </dgm:pt>
    <dgm:pt modelId="{72A2C64F-E02D-4B61-B804-063B6823AC46}" type="pres">
      <dgm:prSet presAssocID="{B2646E2B-8CC9-4C0C-B89F-4F339E823978}" presName="accentRepeatNode" presStyleLbl="solidFgAcc1" presStyleIdx="2" presStyleCnt="5"/>
      <dgm:spPr/>
    </dgm:pt>
    <dgm:pt modelId="{906AD4DD-1287-486D-A1CC-3B0D8582B4B8}" type="pres">
      <dgm:prSet presAssocID="{B9203A76-AD50-4016-B9EA-9E197BB25A3C}" presName="text_4" presStyleLbl="node1" presStyleIdx="3" presStyleCnt="5">
        <dgm:presLayoutVars>
          <dgm:bulletEnabled val="1"/>
        </dgm:presLayoutVars>
      </dgm:prSet>
      <dgm:spPr/>
    </dgm:pt>
    <dgm:pt modelId="{AE5BC769-74C8-4109-B950-662260FF2CA9}" type="pres">
      <dgm:prSet presAssocID="{B9203A76-AD50-4016-B9EA-9E197BB25A3C}" presName="accent_4" presStyleCnt="0"/>
      <dgm:spPr/>
    </dgm:pt>
    <dgm:pt modelId="{8D9A1154-58BC-4853-9107-47E782850661}" type="pres">
      <dgm:prSet presAssocID="{B9203A76-AD50-4016-B9EA-9E197BB25A3C}" presName="accentRepeatNode" presStyleLbl="solidFgAcc1" presStyleIdx="3" presStyleCnt="5"/>
      <dgm:spPr/>
    </dgm:pt>
    <dgm:pt modelId="{42042F32-8AE5-4AC7-AD4D-B5252160D367}" type="pres">
      <dgm:prSet presAssocID="{5FF11483-295B-4055-A455-CE550A8AD30F}" presName="text_5" presStyleLbl="node1" presStyleIdx="4" presStyleCnt="5">
        <dgm:presLayoutVars>
          <dgm:bulletEnabled val="1"/>
        </dgm:presLayoutVars>
      </dgm:prSet>
      <dgm:spPr/>
    </dgm:pt>
    <dgm:pt modelId="{60C52956-4C58-4099-B1FA-A3545844513D}" type="pres">
      <dgm:prSet presAssocID="{5FF11483-295B-4055-A455-CE550A8AD30F}" presName="accent_5" presStyleCnt="0"/>
      <dgm:spPr/>
    </dgm:pt>
    <dgm:pt modelId="{BBDFA266-85B6-4789-AA3A-99ECED97FC71}" type="pres">
      <dgm:prSet presAssocID="{5FF11483-295B-4055-A455-CE550A8AD30F}" presName="accentRepeatNode" presStyleLbl="solidFgAcc1" presStyleIdx="4" presStyleCnt="5"/>
      <dgm:spPr/>
    </dgm:pt>
  </dgm:ptLst>
  <dgm:cxnLst>
    <dgm:cxn modelId="{A1E6880B-5E26-4EC2-88C3-C44784B557BE}" type="presOf" srcId="{D25B4E58-AEB5-41D3-B2A0-9986FC2B72CB}" destId="{55F766F8-E14B-4CAE-8720-3766D9EABD3A}" srcOrd="0" destOrd="0" presId="urn:microsoft.com/office/officeart/2008/layout/VerticalCurvedList"/>
    <dgm:cxn modelId="{6E06CF11-D4C6-4378-A86B-A56E3DD07FDA}" type="presOf" srcId="{B2646E2B-8CC9-4C0C-B89F-4F339E823978}" destId="{EFF36E25-C980-4F51-A27B-EEEC4ABC2D64}" srcOrd="0" destOrd="0" presId="urn:microsoft.com/office/officeart/2008/layout/VerticalCurvedList"/>
    <dgm:cxn modelId="{95012225-5B8A-4E53-9D11-83179948B7AC}" srcId="{DB86BE95-C6F8-48CE-B45E-A46E7AA9B94E}" destId="{B9203A76-AD50-4016-B9EA-9E197BB25A3C}" srcOrd="3" destOrd="0" parTransId="{BA7104A9-96CE-457C-BEA8-138A20F994A4}" sibTransId="{2C059D0F-3351-4A96-BB96-94393C90CECE}"/>
    <dgm:cxn modelId="{CCC16945-F461-4335-9068-07D95B04B60A}" type="presOf" srcId="{DB86BE95-C6F8-48CE-B45E-A46E7AA9B94E}" destId="{1798E197-E080-4863-9EE9-5B403600F79E}" srcOrd="0" destOrd="0" presId="urn:microsoft.com/office/officeart/2008/layout/VerticalCurvedList"/>
    <dgm:cxn modelId="{14108447-2509-4FCE-B3D2-3062399BD64C}" type="presOf" srcId="{5FF11483-295B-4055-A455-CE550A8AD30F}" destId="{42042F32-8AE5-4AC7-AD4D-B5252160D367}" srcOrd="0" destOrd="0" presId="urn:microsoft.com/office/officeart/2008/layout/VerticalCurvedList"/>
    <dgm:cxn modelId="{E895FD4F-B600-4A00-90E7-A84834388AA4}" srcId="{DB86BE95-C6F8-48CE-B45E-A46E7AA9B94E}" destId="{B2646E2B-8CC9-4C0C-B89F-4F339E823978}" srcOrd="2" destOrd="0" parTransId="{FD895D97-ED8C-44F4-B788-75319B3A3089}" sibTransId="{B352D3A7-77BF-4896-BCD6-658C3D37B438}"/>
    <dgm:cxn modelId="{3E2A7F7D-5BD8-4BCF-AE49-F41B8C629023}" srcId="{DB86BE95-C6F8-48CE-B45E-A46E7AA9B94E}" destId="{5FF11483-295B-4055-A455-CE550A8AD30F}" srcOrd="4" destOrd="0" parTransId="{6E80993A-4484-44C2-80E8-5B8EB810B327}" sibTransId="{02034239-E7C9-410D-87D3-B0E2B4C99C9D}"/>
    <dgm:cxn modelId="{0D804B86-59FB-470B-85A8-F872D24D0C20}" type="presOf" srcId="{B9203A76-AD50-4016-B9EA-9E197BB25A3C}" destId="{906AD4DD-1287-486D-A1CC-3B0D8582B4B8}" srcOrd="0" destOrd="0" presId="urn:microsoft.com/office/officeart/2008/layout/VerticalCurvedList"/>
    <dgm:cxn modelId="{D2810989-73D9-4851-B951-3849FDFF3D64}" type="presOf" srcId="{63AD35A9-9B34-4B81-8949-B48F8B22777D}" destId="{F98D2840-2DC0-4941-A4DA-1A103A74033D}" srcOrd="0" destOrd="0" presId="urn:microsoft.com/office/officeart/2008/layout/VerticalCurvedList"/>
    <dgm:cxn modelId="{F753B69E-33E4-4DEB-A40E-4C4D43349C36}" type="presOf" srcId="{1EED1B01-56FD-4CC1-B58A-2A50D5C21211}" destId="{82669943-CA0A-4B65-9312-9DD7916B7C4B}" srcOrd="0" destOrd="0" presId="urn:microsoft.com/office/officeart/2008/layout/VerticalCurvedList"/>
    <dgm:cxn modelId="{D6C457C7-89C2-4BF1-99D0-BA8F66077097}" srcId="{DB86BE95-C6F8-48CE-B45E-A46E7AA9B94E}" destId="{D25B4E58-AEB5-41D3-B2A0-9986FC2B72CB}" srcOrd="1" destOrd="0" parTransId="{B449A9B1-A8E7-4758-BEEA-76B570C11273}" sibTransId="{A319027F-42E6-4FF6-B986-27421F60E09F}"/>
    <dgm:cxn modelId="{5F0B16EA-813F-4CB4-8408-A098E9B1683B}" srcId="{DB86BE95-C6F8-48CE-B45E-A46E7AA9B94E}" destId="{1EED1B01-56FD-4CC1-B58A-2A50D5C21211}" srcOrd="0" destOrd="0" parTransId="{49C26F49-2AFE-4C07-947C-AC4E985B1978}" sibTransId="{63AD35A9-9B34-4B81-8949-B48F8B22777D}"/>
    <dgm:cxn modelId="{9FB72719-6B4B-43DA-9B8F-7537AABA9044}" type="presParOf" srcId="{1798E197-E080-4863-9EE9-5B403600F79E}" destId="{41C494FB-9D99-4522-B4AE-E50F3AE55CAA}" srcOrd="0" destOrd="0" presId="urn:microsoft.com/office/officeart/2008/layout/VerticalCurvedList"/>
    <dgm:cxn modelId="{1C62ABD7-2426-4993-9213-4569B2ABAD96}" type="presParOf" srcId="{41C494FB-9D99-4522-B4AE-E50F3AE55CAA}" destId="{1B76C37E-FD26-42B4-9DE8-109222DABBFB}" srcOrd="0" destOrd="0" presId="urn:microsoft.com/office/officeart/2008/layout/VerticalCurvedList"/>
    <dgm:cxn modelId="{70A0CAE6-EFAD-4727-B944-A59AA0838F14}" type="presParOf" srcId="{1B76C37E-FD26-42B4-9DE8-109222DABBFB}" destId="{B512DF3A-6F6A-47D3-8AAF-5FCC753A3D41}" srcOrd="0" destOrd="0" presId="urn:microsoft.com/office/officeart/2008/layout/VerticalCurvedList"/>
    <dgm:cxn modelId="{BFB67C45-7364-4E0A-87ED-52D5CC84F042}" type="presParOf" srcId="{1B76C37E-FD26-42B4-9DE8-109222DABBFB}" destId="{F98D2840-2DC0-4941-A4DA-1A103A74033D}" srcOrd="1" destOrd="0" presId="urn:microsoft.com/office/officeart/2008/layout/VerticalCurvedList"/>
    <dgm:cxn modelId="{AF7C1770-3404-4DB3-9922-DEF971D64C21}" type="presParOf" srcId="{1B76C37E-FD26-42B4-9DE8-109222DABBFB}" destId="{4B0D3C8D-9B35-435C-A667-6508E5B617B7}" srcOrd="2" destOrd="0" presId="urn:microsoft.com/office/officeart/2008/layout/VerticalCurvedList"/>
    <dgm:cxn modelId="{DFDA8887-5403-4515-9108-631F68984CE0}" type="presParOf" srcId="{1B76C37E-FD26-42B4-9DE8-109222DABBFB}" destId="{78D484FD-7F64-4CCB-9ECD-2A89CE42617D}" srcOrd="3" destOrd="0" presId="urn:microsoft.com/office/officeart/2008/layout/VerticalCurvedList"/>
    <dgm:cxn modelId="{5F565CF5-2BEE-41A1-8D4E-5E82A6FF0FBA}" type="presParOf" srcId="{41C494FB-9D99-4522-B4AE-E50F3AE55CAA}" destId="{82669943-CA0A-4B65-9312-9DD7916B7C4B}" srcOrd="1" destOrd="0" presId="urn:microsoft.com/office/officeart/2008/layout/VerticalCurvedList"/>
    <dgm:cxn modelId="{1F413B06-77D2-493C-B8B3-5DD741CBEA23}" type="presParOf" srcId="{41C494FB-9D99-4522-B4AE-E50F3AE55CAA}" destId="{7F777A45-172C-412E-A093-3210B04B8A15}" srcOrd="2" destOrd="0" presId="urn:microsoft.com/office/officeart/2008/layout/VerticalCurvedList"/>
    <dgm:cxn modelId="{CB6B7105-6A14-4C2C-A64F-BC8CD6B4FDE7}" type="presParOf" srcId="{7F777A45-172C-412E-A093-3210B04B8A15}" destId="{96A79AC9-0B6A-4B4F-923B-FE346146006C}" srcOrd="0" destOrd="0" presId="urn:microsoft.com/office/officeart/2008/layout/VerticalCurvedList"/>
    <dgm:cxn modelId="{64B496DF-9C87-4188-BED9-B192A27AEB5D}" type="presParOf" srcId="{41C494FB-9D99-4522-B4AE-E50F3AE55CAA}" destId="{55F766F8-E14B-4CAE-8720-3766D9EABD3A}" srcOrd="3" destOrd="0" presId="urn:microsoft.com/office/officeart/2008/layout/VerticalCurvedList"/>
    <dgm:cxn modelId="{61A97C9D-9AFF-4065-86DF-867A28D046AE}" type="presParOf" srcId="{41C494FB-9D99-4522-B4AE-E50F3AE55CAA}" destId="{4258F06A-16B5-4281-BA58-C55BD78EAECF}" srcOrd="4" destOrd="0" presId="urn:microsoft.com/office/officeart/2008/layout/VerticalCurvedList"/>
    <dgm:cxn modelId="{40089C82-C3EC-4CCD-B90D-50ADE5407719}" type="presParOf" srcId="{4258F06A-16B5-4281-BA58-C55BD78EAECF}" destId="{A00173EF-A3E0-4D64-9955-707346E650C4}" srcOrd="0" destOrd="0" presId="urn:microsoft.com/office/officeart/2008/layout/VerticalCurvedList"/>
    <dgm:cxn modelId="{F5070C92-AA1A-4950-9B74-37EEF1EC3ED4}" type="presParOf" srcId="{41C494FB-9D99-4522-B4AE-E50F3AE55CAA}" destId="{EFF36E25-C980-4F51-A27B-EEEC4ABC2D64}" srcOrd="5" destOrd="0" presId="urn:microsoft.com/office/officeart/2008/layout/VerticalCurvedList"/>
    <dgm:cxn modelId="{C799F82D-55DA-4EAC-A004-5776B98CDAB2}" type="presParOf" srcId="{41C494FB-9D99-4522-B4AE-E50F3AE55CAA}" destId="{A54DF451-0C5F-455C-8CAC-F632DFD98A72}" srcOrd="6" destOrd="0" presId="urn:microsoft.com/office/officeart/2008/layout/VerticalCurvedList"/>
    <dgm:cxn modelId="{92883364-663F-4F61-8945-E1FA01DBC889}" type="presParOf" srcId="{A54DF451-0C5F-455C-8CAC-F632DFD98A72}" destId="{72A2C64F-E02D-4B61-B804-063B6823AC46}" srcOrd="0" destOrd="0" presId="urn:microsoft.com/office/officeart/2008/layout/VerticalCurvedList"/>
    <dgm:cxn modelId="{6F6DF924-FF69-4D48-AD25-6BB74F1DF629}" type="presParOf" srcId="{41C494FB-9D99-4522-B4AE-E50F3AE55CAA}" destId="{906AD4DD-1287-486D-A1CC-3B0D8582B4B8}" srcOrd="7" destOrd="0" presId="urn:microsoft.com/office/officeart/2008/layout/VerticalCurvedList"/>
    <dgm:cxn modelId="{AA867660-9601-4F95-94D3-D13BD388AAC5}" type="presParOf" srcId="{41C494FB-9D99-4522-B4AE-E50F3AE55CAA}" destId="{AE5BC769-74C8-4109-B950-662260FF2CA9}" srcOrd="8" destOrd="0" presId="urn:microsoft.com/office/officeart/2008/layout/VerticalCurvedList"/>
    <dgm:cxn modelId="{EB3826A6-5D76-4B74-ABB2-38C3274728BF}" type="presParOf" srcId="{AE5BC769-74C8-4109-B950-662260FF2CA9}" destId="{8D9A1154-58BC-4853-9107-47E782850661}" srcOrd="0" destOrd="0" presId="urn:microsoft.com/office/officeart/2008/layout/VerticalCurvedList"/>
    <dgm:cxn modelId="{B0240B75-4999-473E-AC08-F1E78813041C}" type="presParOf" srcId="{41C494FB-9D99-4522-B4AE-E50F3AE55CAA}" destId="{42042F32-8AE5-4AC7-AD4D-B5252160D367}" srcOrd="9" destOrd="0" presId="urn:microsoft.com/office/officeart/2008/layout/VerticalCurvedList"/>
    <dgm:cxn modelId="{980015D1-1DE4-4C78-AFEF-27A4DC31B19C}" type="presParOf" srcId="{41C494FB-9D99-4522-B4AE-E50F3AE55CAA}" destId="{60C52956-4C58-4099-B1FA-A3545844513D}" srcOrd="10" destOrd="0" presId="urn:microsoft.com/office/officeart/2008/layout/VerticalCurvedList"/>
    <dgm:cxn modelId="{06C6D9AA-A990-4648-966D-5A5F1BC90067}" type="presParOf" srcId="{60C52956-4C58-4099-B1FA-A3545844513D}" destId="{BBDFA266-85B6-4789-AA3A-99ECED97FC7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B7580-B2A9-4052-A60A-E06B29DB7710}">
      <dsp:nvSpPr>
        <dsp:cNvPr id="0" name=""/>
        <dsp:cNvSpPr/>
      </dsp:nvSpPr>
      <dsp:spPr>
        <a:xfrm>
          <a:off x="1935443" y="375022"/>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ru-RU" sz="1700" b="1" kern="1200" dirty="0">
              <a:latin typeface="Calibri" panose="020F0502020204030204" pitchFamily="34" charset="0"/>
            </a:rPr>
            <a:t>Сокращение отраслевых</a:t>
          </a:r>
          <a:r>
            <a:rPr lang="en-US" sz="1700" b="1" kern="1200" dirty="0">
              <a:latin typeface="Calibri" panose="020F0502020204030204" pitchFamily="34" charset="0"/>
            </a:rPr>
            <a:t> </a:t>
          </a:r>
          <a:r>
            <a:rPr lang="ru-RU" sz="1700" b="1" kern="1200" dirty="0">
              <a:latin typeface="Calibri" panose="020F0502020204030204" pitchFamily="34" charset="0"/>
            </a:rPr>
            <a:t>компромиссов</a:t>
          </a:r>
          <a:endParaRPr lang="en-US" sz="1700" b="1" kern="1200" dirty="0">
            <a:latin typeface="Calibri" panose="020F0502020204030204" pitchFamily="34" charset="0"/>
          </a:endParaRPr>
        </a:p>
        <a:p>
          <a:pPr marL="0" lvl="0" indent="0" algn="l" defTabSz="755650">
            <a:lnSpc>
              <a:spcPct val="90000"/>
            </a:lnSpc>
            <a:spcBef>
              <a:spcPct val="0"/>
            </a:spcBef>
            <a:spcAft>
              <a:spcPct val="35000"/>
            </a:spcAft>
            <a:buNone/>
          </a:pPr>
          <a:r>
            <a:rPr lang="ru-RU" sz="1700" b="0" kern="1200" dirty="0">
              <a:latin typeface="Calibri" panose="020F0502020204030204" pitchFamily="34" charset="0"/>
            </a:rPr>
            <a:t>Избегать или ограничивать влияние отрицательных внешних факторов</a:t>
          </a:r>
          <a:endParaRPr lang="de-DE" sz="1700" b="0" kern="1200" dirty="0">
            <a:latin typeface="Calibri" panose="020F0502020204030204" pitchFamily="34" charset="0"/>
          </a:endParaRPr>
        </a:p>
      </dsp:txBody>
      <dsp:txXfrm>
        <a:off x="2905279" y="375022"/>
        <a:ext cx="5091639" cy="935494"/>
      </dsp:txXfrm>
    </dsp:sp>
    <dsp:sp modelId="{5060288C-D141-4333-8E08-795E5D9802FC}">
      <dsp:nvSpPr>
        <dsp:cNvPr id="0" name=""/>
        <dsp:cNvSpPr/>
      </dsp:nvSpPr>
      <dsp:spPr>
        <a:xfrm>
          <a:off x="1935443" y="1310516"/>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700" b="1" kern="1200" dirty="0">
              <a:latin typeface="Calibri" panose="020F0502020204030204" pitchFamily="34" charset="0"/>
            </a:rPr>
            <a:t>Повышение эффективности использования ресурсов</a:t>
          </a:r>
          <a:endParaRPr lang="en-US" sz="1700" b="1" kern="1200" dirty="0">
            <a:latin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sz="1700" b="0" kern="1200" dirty="0">
              <a:latin typeface="Calibri" panose="020F0502020204030204" pitchFamily="34" charset="0"/>
            </a:rPr>
            <a:t>Решения предназначены для одновременного решения нескольких задач</a:t>
          </a:r>
          <a:endParaRPr lang="en-US" sz="1700" b="0" kern="1200" dirty="0">
            <a:latin typeface="Calibri" panose="020F0502020204030204" pitchFamily="34" charset="0"/>
          </a:endParaRPr>
        </a:p>
      </dsp:txBody>
      <dsp:txXfrm>
        <a:off x="2905279" y="1310516"/>
        <a:ext cx="5091639" cy="935494"/>
      </dsp:txXfrm>
    </dsp:sp>
    <dsp:sp modelId="{8AB05266-F897-4862-BCE9-681B0882662E}">
      <dsp:nvSpPr>
        <dsp:cNvPr id="0" name=""/>
        <dsp:cNvSpPr/>
      </dsp:nvSpPr>
      <dsp:spPr>
        <a:xfrm>
          <a:off x="1935443" y="2246011"/>
          <a:ext cx="6061475" cy="935494"/>
        </a:xfrm>
        <a:prstGeom prst="rect">
          <a:avLst/>
        </a:prstGeom>
        <a:solidFill>
          <a:srgbClr val="79A12C">
            <a:alpha val="6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1700" b="1" kern="1200" dirty="0">
              <a:latin typeface="Calibri" panose="020F0502020204030204" pitchFamily="34" charset="0"/>
            </a:rPr>
            <a:t>Политические выгоды</a:t>
          </a:r>
          <a:endParaRPr lang="en-US" sz="1700" b="1" kern="1200" dirty="0">
            <a:latin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sz="1700" b="0" kern="1200" dirty="0">
              <a:latin typeface="Calibri" panose="020F0502020204030204" pitchFamily="34" charset="0"/>
            </a:rPr>
            <a:t>Повысить политическую легитимность</a:t>
          </a:r>
          <a:r>
            <a:rPr lang="en-US" sz="1700" b="0" kern="1200" dirty="0">
              <a:latin typeface="Calibri" panose="020F0502020204030204" pitchFamily="34" charset="0"/>
            </a:rPr>
            <a:t>, </a:t>
          </a:r>
          <a:r>
            <a:rPr lang="ru-RU" sz="1700" b="0" kern="1200" dirty="0">
              <a:latin typeface="Calibri" panose="020F0502020204030204" pitchFamily="34" charset="0"/>
            </a:rPr>
            <a:t>политическую стабильность</a:t>
          </a:r>
          <a:endParaRPr lang="de-DE" sz="1700" b="0" kern="1200" dirty="0">
            <a:latin typeface="Calibri" panose="020F0502020204030204" pitchFamily="34" charset="0"/>
          </a:endParaRPr>
        </a:p>
      </dsp:txBody>
      <dsp:txXfrm>
        <a:off x="2905279" y="2246011"/>
        <a:ext cx="5091639" cy="935494"/>
      </dsp:txXfrm>
    </dsp:sp>
    <dsp:sp modelId="{842B3C12-EAB8-442D-AAAA-9863A39DD709}">
      <dsp:nvSpPr>
        <dsp:cNvPr id="0" name=""/>
        <dsp:cNvSpPr/>
      </dsp:nvSpPr>
      <dsp:spPr>
        <a:xfrm>
          <a:off x="1935443" y="3181505"/>
          <a:ext cx="6061475" cy="935494"/>
        </a:xfrm>
        <a:prstGeom prst="rect">
          <a:avLst/>
        </a:prstGeom>
        <a:solidFill>
          <a:srgbClr val="79A12C">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0904" rIns="120904" bIns="120904" numCol="1" spcCol="1270" anchor="ctr" anchorCtr="0">
          <a:noAutofit/>
        </a:bodyPr>
        <a:lstStyle/>
        <a:p>
          <a:pPr marL="0" lvl="0" indent="0" algn="l" defTabSz="755650">
            <a:lnSpc>
              <a:spcPct val="90000"/>
            </a:lnSpc>
            <a:spcBef>
              <a:spcPct val="0"/>
            </a:spcBef>
            <a:spcAft>
              <a:spcPct val="35000"/>
            </a:spcAft>
            <a:buNone/>
          </a:pPr>
          <a:r>
            <a:rPr lang="ru-RU" sz="1700" b="1" kern="1200" dirty="0">
              <a:latin typeface="Calibri" panose="020F0502020204030204" pitchFamily="34" charset="0"/>
            </a:rPr>
            <a:t>Эффективное использование синергий</a:t>
          </a:r>
          <a:r>
            <a:rPr lang="en-US" sz="1700" b="1" kern="1200" dirty="0">
              <a:latin typeface="Calibri" panose="020F0502020204030204" pitchFamily="34" charset="0"/>
            </a:rPr>
            <a:t> </a:t>
          </a:r>
          <a:r>
            <a:rPr lang="ru-RU" sz="1700" b="1" kern="1200" dirty="0">
              <a:latin typeface="Calibri" panose="020F0502020204030204" pitchFamily="34" charset="0"/>
            </a:rPr>
            <a:t>для достижения глобальных целей развития</a:t>
          </a:r>
          <a:endParaRPr lang="de-DE" sz="1700" b="1" kern="1200" dirty="0">
            <a:latin typeface="Calibri" panose="020F0502020204030204" pitchFamily="34" charset="0"/>
          </a:endParaRPr>
        </a:p>
      </dsp:txBody>
      <dsp:txXfrm>
        <a:off x="2905279" y="3181505"/>
        <a:ext cx="5091639" cy="935494"/>
      </dsp:txXfrm>
    </dsp:sp>
    <dsp:sp modelId="{62A37AF3-56FC-4386-89D9-25308F4406EB}">
      <dsp:nvSpPr>
        <dsp:cNvPr id="0" name=""/>
        <dsp:cNvSpPr/>
      </dsp:nvSpPr>
      <dsp:spPr>
        <a:xfrm>
          <a:off x="671863" y="3620"/>
          <a:ext cx="2042556" cy="1805649"/>
        </a:xfrm>
        <a:prstGeom prst="ellipse">
          <a:avLst/>
        </a:prstGeom>
        <a:solidFill>
          <a:srgbClr val="79A12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ru-RU" sz="1700" b="1" kern="1200" noProof="0" dirty="0"/>
            <a:t>Преимущества подхода Нексус</a:t>
          </a:r>
          <a:endParaRPr lang="en-US" sz="1700" b="1" kern="1200" noProof="0" dirty="0"/>
        </a:p>
      </dsp:txBody>
      <dsp:txXfrm>
        <a:off x="970988" y="268051"/>
        <a:ext cx="1444306" cy="12767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377F-37CB-4951-B50E-AC3077711482}">
      <dsp:nvSpPr>
        <dsp:cNvPr id="0" name=""/>
        <dsp:cNvSpPr/>
      </dsp:nvSpPr>
      <dsp:spPr>
        <a:xfrm rot="10800000">
          <a:off x="1519298" y="457"/>
          <a:ext cx="5509446" cy="526324"/>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49530" rIns="92456" bIns="49530" numCol="1" spcCol="1270" anchor="ctr" anchorCtr="0">
          <a:noAutofit/>
        </a:bodyPr>
        <a:lstStyle/>
        <a:p>
          <a:pPr marL="0" lvl="0" indent="0" algn="l" defTabSz="577850">
            <a:lnSpc>
              <a:spcPct val="90000"/>
            </a:lnSpc>
            <a:spcBef>
              <a:spcPct val="0"/>
            </a:spcBef>
            <a:spcAft>
              <a:spcPct val="35000"/>
            </a:spcAft>
            <a:buNone/>
          </a:pPr>
          <a:r>
            <a:rPr lang="ru-RU" sz="1300" kern="1200" dirty="0"/>
            <a:t>ВЭП Нексус играет фундаментальную роль в </a:t>
          </a:r>
          <a:r>
            <a:rPr lang="ru-RU" sz="1300" b="1" kern="1200" dirty="0"/>
            <a:t>разработке и последующем мониторинге ЦУР и Повестке дня на период до </a:t>
          </a:r>
          <a:r>
            <a:rPr lang="de-DE" sz="1300" b="1" kern="1200" dirty="0"/>
            <a:t>2030</a:t>
          </a:r>
          <a:r>
            <a:rPr lang="ru-RU" sz="1300" b="1" kern="1200" dirty="0"/>
            <a:t> г.</a:t>
          </a:r>
          <a:endParaRPr lang="de-DE" sz="1300" kern="1200" dirty="0"/>
        </a:p>
      </dsp:txBody>
      <dsp:txXfrm rot="10800000">
        <a:off x="1650879" y="457"/>
        <a:ext cx="5377865" cy="526324"/>
      </dsp:txXfrm>
    </dsp:sp>
    <dsp:sp modelId="{7C5FBCC3-633A-4FD8-BB42-982636F53480}">
      <dsp:nvSpPr>
        <dsp:cNvPr id="0" name=""/>
        <dsp:cNvSpPr/>
      </dsp:nvSpPr>
      <dsp:spPr>
        <a:xfrm>
          <a:off x="1256136" y="457"/>
          <a:ext cx="526324" cy="526324"/>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DBA6EF-D2AC-4D8E-8932-C8ABA2F2F917}">
      <dsp:nvSpPr>
        <dsp:cNvPr id="0" name=""/>
        <dsp:cNvSpPr/>
      </dsp:nvSpPr>
      <dsp:spPr>
        <a:xfrm rot="10800000">
          <a:off x="1519298" y="658363"/>
          <a:ext cx="5509446" cy="52632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53340" rIns="99568" bIns="53340" numCol="1" spcCol="1270" anchor="ctr" anchorCtr="0">
          <a:noAutofit/>
        </a:bodyPr>
        <a:lstStyle/>
        <a:p>
          <a:pPr marL="0" lvl="0" indent="0" algn="l" defTabSz="622300">
            <a:lnSpc>
              <a:spcPct val="90000"/>
            </a:lnSpc>
            <a:spcBef>
              <a:spcPct val="0"/>
            </a:spcBef>
            <a:spcAft>
              <a:spcPct val="35000"/>
            </a:spcAft>
            <a:buNone/>
          </a:pPr>
          <a:r>
            <a:rPr lang="ru-RU" sz="1400" kern="1200" dirty="0"/>
            <a:t>ЦУР призывают к инклюзивному развитию на основе ВЭП секторов</a:t>
          </a:r>
          <a:endParaRPr lang="de-DE" sz="1400" kern="1200" dirty="0"/>
        </a:p>
      </dsp:txBody>
      <dsp:txXfrm rot="10800000">
        <a:off x="1650879" y="658363"/>
        <a:ext cx="5377865" cy="526324"/>
      </dsp:txXfrm>
    </dsp:sp>
    <dsp:sp modelId="{EBD3488D-A503-4FF1-9649-C72D61F63F18}">
      <dsp:nvSpPr>
        <dsp:cNvPr id="0" name=""/>
        <dsp:cNvSpPr/>
      </dsp:nvSpPr>
      <dsp:spPr>
        <a:xfrm>
          <a:off x="1256136" y="658363"/>
          <a:ext cx="526324" cy="526324"/>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D9AC2B-A60A-449B-B824-21C4E97B12B6}">
      <dsp:nvSpPr>
        <dsp:cNvPr id="0" name=""/>
        <dsp:cNvSpPr/>
      </dsp:nvSpPr>
      <dsp:spPr>
        <a:xfrm rot="10800000">
          <a:off x="1519298" y="1316269"/>
          <a:ext cx="5509446" cy="52632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53340" rIns="99568" bIns="53340" numCol="1" spcCol="1270" anchor="ctr" anchorCtr="0">
          <a:noAutofit/>
        </a:bodyPr>
        <a:lstStyle/>
        <a:p>
          <a:pPr marL="0" lvl="0" indent="0" algn="l" defTabSz="622300">
            <a:lnSpc>
              <a:spcPct val="90000"/>
            </a:lnSpc>
            <a:spcBef>
              <a:spcPct val="0"/>
            </a:spcBef>
            <a:spcAft>
              <a:spcPct val="35000"/>
            </a:spcAft>
            <a:buNone/>
          </a:pPr>
          <a:r>
            <a:rPr lang="ru-RU" sz="1400" kern="1200" dirty="0"/>
            <a:t>Подход Нексус</a:t>
          </a:r>
          <a:r>
            <a:rPr lang="de-DE" sz="1400" kern="1200" dirty="0"/>
            <a:t> </a:t>
          </a:r>
          <a:r>
            <a:rPr lang="ru-RU" sz="1400" kern="1200" dirty="0"/>
            <a:t>подчеркивает взаимозависимость ВЭП секторов</a:t>
          </a:r>
          <a:endParaRPr lang="de-DE" sz="1400" kern="1200" dirty="0"/>
        </a:p>
      </dsp:txBody>
      <dsp:txXfrm rot="10800000">
        <a:off x="1650879" y="1316269"/>
        <a:ext cx="5377865" cy="526324"/>
      </dsp:txXfrm>
    </dsp:sp>
    <dsp:sp modelId="{124EA5F2-E5A8-407F-86E4-DCE9BAD4E148}">
      <dsp:nvSpPr>
        <dsp:cNvPr id="0" name=""/>
        <dsp:cNvSpPr/>
      </dsp:nvSpPr>
      <dsp:spPr>
        <a:xfrm>
          <a:off x="1256136" y="1316269"/>
          <a:ext cx="526324" cy="526324"/>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D99E5B-379F-49C3-BBF3-11B065A53317}">
      <dsp:nvSpPr>
        <dsp:cNvPr id="0" name=""/>
        <dsp:cNvSpPr/>
      </dsp:nvSpPr>
      <dsp:spPr>
        <a:xfrm rot="10800000">
          <a:off x="1519298" y="1974175"/>
          <a:ext cx="5509446" cy="52632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095" tIns="53340" rIns="99568" bIns="53340" numCol="1" spcCol="1270" anchor="ctr" anchorCtr="0">
          <a:noAutofit/>
        </a:bodyPr>
        <a:lstStyle/>
        <a:p>
          <a:pPr marL="0" lvl="0" indent="0" algn="l" defTabSz="622300">
            <a:lnSpc>
              <a:spcPct val="90000"/>
            </a:lnSpc>
            <a:spcBef>
              <a:spcPct val="0"/>
            </a:spcBef>
            <a:spcAft>
              <a:spcPct val="35000"/>
            </a:spcAft>
            <a:buNone/>
          </a:pPr>
          <a:r>
            <a:rPr lang="de-DE" sz="1400" kern="1200" dirty="0"/>
            <a:t>„</a:t>
          </a:r>
          <a:r>
            <a:rPr lang="ru-RU" sz="1400" kern="1200" dirty="0"/>
            <a:t>Устойчивое мышление</a:t>
          </a:r>
          <a:r>
            <a:rPr lang="de-DE" sz="1400" kern="1200" dirty="0"/>
            <a:t>“ </a:t>
          </a:r>
          <a:r>
            <a:rPr lang="ru-RU" sz="1400" kern="1200" dirty="0"/>
            <a:t>является ключевой движущей силой реализации подхода Нексус</a:t>
          </a:r>
          <a:endParaRPr lang="de-DE" sz="1400" kern="1200" dirty="0"/>
        </a:p>
      </dsp:txBody>
      <dsp:txXfrm rot="10800000">
        <a:off x="1650879" y="1974175"/>
        <a:ext cx="5377865" cy="526324"/>
      </dsp:txXfrm>
    </dsp:sp>
    <dsp:sp modelId="{E9508FD0-BCBE-45E5-97BD-0162128C0695}">
      <dsp:nvSpPr>
        <dsp:cNvPr id="0" name=""/>
        <dsp:cNvSpPr/>
      </dsp:nvSpPr>
      <dsp:spPr>
        <a:xfrm>
          <a:off x="1256136" y="1974175"/>
          <a:ext cx="526324" cy="526324"/>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D2840-2DC0-4941-A4DA-1A103A74033D}">
      <dsp:nvSpPr>
        <dsp:cNvPr id="0" name=""/>
        <dsp:cNvSpPr/>
      </dsp:nvSpPr>
      <dsp:spPr>
        <a:xfrm>
          <a:off x="-4031955" y="-618911"/>
          <a:ext cx="4804748" cy="4804748"/>
        </a:xfrm>
        <a:prstGeom prst="blockArc">
          <a:avLst>
            <a:gd name="adj1" fmla="val 18900000"/>
            <a:gd name="adj2" fmla="val 2700000"/>
            <a:gd name="adj3" fmla="val 45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669943-CA0A-4B65-9312-9DD7916B7C4B}">
      <dsp:nvSpPr>
        <dsp:cNvPr id="0" name=""/>
        <dsp:cNvSpPr/>
      </dsp:nvSpPr>
      <dsp:spPr>
        <a:xfrm>
          <a:off x="338605" y="222861"/>
          <a:ext cx="7419967" cy="4460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ru-RU" sz="1400" kern="1200" dirty="0"/>
            <a:t>Изолированная структура правительств</a:t>
          </a:r>
          <a:r>
            <a:rPr lang="en-US" sz="1400" kern="1200" dirty="0"/>
            <a:t>, </a:t>
          </a:r>
          <a:r>
            <a:rPr lang="ru-RU" sz="1400" kern="1200" dirty="0"/>
            <a:t>отсутствие координации</a:t>
          </a:r>
          <a:r>
            <a:rPr lang="en-US" sz="1400" kern="1200" dirty="0"/>
            <a:t> (</a:t>
          </a:r>
          <a:r>
            <a:rPr lang="ru-RU" sz="1400" kern="1200" dirty="0"/>
            <a:t>горизонтальной и вертикальной</a:t>
          </a:r>
          <a:r>
            <a:rPr lang="en-US" sz="1400" kern="1200" dirty="0"/>
            <a:t>)</a:t>
          </a:r>
          <a:endParaRPr lang="de-DE" sz="1400" kern="1200" dirty="0"/>
        </a:p>
      </dsp:txBody>
      <dsp:txXfrm>
        <a:off x="338605" y="222861"/>
        <a:ext cx="7419967" cy="446008"/>
      </dsp:txXfrm>
    </dsp:sp>
    <dsp:sp modelId="{96A79AC9-0B6A-4B4F-923B-FE346146006C}">
      <dsp:nvSpPr>
        <dsp:cNvPr id="0" name=""/>
        <dsp:cNvSpPr/>
      </dsp:nvSpPr>
      <dsp:spPr>
        <a:xfrm>
          <a:off x="59850" y="167110"/>
          <a:ext cx="557510" cy="55751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F766F8-E14B-4CAE-8720-3766D9EABD3A}">
      <dsp:nvSpPr>
        <dsp:cNvPr id="0" name=""/>
        <dsp:cNvSpPr/>
      </dsp:nvSpPr>
      <dsp:spPr>
        <a:xfrm>
          <a:off x="658202" y="891660"/>
          <a:ext cx="7100371" cy="446008"/>
        </a:xfrm>
        <a:prstGeom prst="rect">
          <a:avLst/>
        </a:prstGeom>
        <a:solidFill>
          <a:schemeClr val="accent2">
            <a:hueOff val="-413522"/>
            <a:satOff val="4210"/>
            <a:lumOff val="3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ru-RU" sz="1400" kern="1200" dirty="0"/>
            <a:t>Отсутствие последних данных о статусе ВЭП секторов, которые можно было бы использовать для принятия решений</a:t>
          </a:r>
          <a:endParaRPr lang="de-DE" sz="1400" kern="1200" dirty="0"/>
        </a:p>
      </dsp:txBody>
      <dsp:txXfrm>
        <a:off x="658202" y="891660"/>
        <a:ext cx="7100371" cy="446008"/>
      </dsp:txXfrm>
    </dsp:sp>
    <dsp:sp modelId="{A00173EF-A3E0-4D64-9955-707346E650C4}">
      <dsp:nvSpPr>
        <dsp:cNvPr id="0" name=""/>
        <dsp:cNvSpPr/>
      </dsp:nvSpPr>
      <dsp:spPr>
        <a:xfrm>
          <a:off x="379446" y="835909"/>
          <a:ext cx="557510" cy="557510"/>
        </a:xfrm>
        <a:prstGeom prst="ellipse">
          <a:avLst/>
        </a:prstGeom>
        <a:solidFill>
          <a:schemeClr val="lt1">
            <a:hueOff val="0"/>
            <a:satOff val="0"/>
            <a:lumOff val="0"/>
            <a:alphaOff val="0"/>
          </a:schemeClr>
        </a:solidFill>
        <a:ln w="12700" cap="flat" cmpd="sng" algn="ctr">
          <a:solidFill>
            <a:schemeClr val="accent2">
              <a:hueOff val="-413522"/>
              <a:satOff val="4210"/>
              <a:lumOff val="30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36E25-C980-4F51-A27B-EEEC4ABC2D64}">
      <dsp:nvSpPr>
        <dsp:cNvPr id="0" name=""/>
        <dsp:cNvSpPr/>
      </dsp:nvSpPr>
      <dsp:spPr>
        <a:xfrm>
          <a:off x="756292" y="1560458"/>
          <a:ext cx="7002280" cy="446008"/>
        </a:xfrm>
        <a:prstGeom prst="rect">
          <a:avLst/>
        </a:prstGeom>
        <a:solidFill>
          <a:schemeClr val="accent2">
            <a:hueOff val="-827043"/>
            <a:satOff val="8419"/>
            <a:lumOff val="6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ru-RU" sz="1400" kern="1200" dirty="0"/>
            <a:t>Недостаточные знания о сложных взаимосвязях Нексус</a:t>
          </a:r>
          <a:endParaRPr lang="de-DE" sz="1400" kern="1200" dirty="0"/>
        </a:p>
      </dsp:txBody>
      <dsp:txXfrm>
        <a:off x="756292" y="1560458"/>
        <a:ext cx="7002280" cy="446008"/>
      </dsp:txXfrm>
    </dsp:sp>
    <dsp:sp modelId="{72A2C64F-E02D-4B61-B804-063B6823AC46}">
      <dsp:nvSpPr>
        <dsp:cNvPr id="0" name=""/>
        <dsp:cNvSpPr/>
      </dsp:nvSpPr>
      <dsp:spPr>
        <a:xfrm>
          <a:off x="477537" y="1504707"/>
          <a:ext cx="557510" cy="557510"/>
        </a:xfrm>
        <a:prstGeom prst="ellipse">
          <a:avLst/>
        </a:prstGeom>
        <a:solidFill>
          <a:schemeClr val="lt1">
            <a:hueOff val="0"/>
            <a:satOff val="0"/>
            <a:lumOff val="0"/>
            <a:alphaOff val="0"/>
          </a:schemeClr>
        </a:solidFill>
        <a:ln w="12700" cap="flat" cmpd="sng" algn="ctr">
          <a:solidFill>
            <a:schemeClr val="accent2">
              <a:hueOff val="-827043"/>
              <a:satOff val="8419"/>
              <a:lumOff val="6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6AD4DD-1287-486D-A1CC-3B0D8582B4B8}">
      <dsp:nvSpPr>
        <dsp:cNvPr id="0" name=""/>
        <dsp:cNvSpPr/>
      </dsp:nvSpPr>
      <dsp:spPr>
        <a:xfrm>
          <a:off x="658202" y="2229257"/>
          <a:ext cx="7100371" cy="446008"/>
        </a:xfrm>
        <a:prstGeom prst="rect">
          <a:avLst/>
        </a:prstGeom>
        <a:solidFill>
          <a:schemeClr val="accent2">
            <a:hueOff val="-1240565"/>
            <a:satOff val="12629"/>
            <a:lumOff val="9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ru-RU" sz="1400" kern="1200" dirty="0"/>
            <a:t>Отсутствие междисциплинарной науки</a:t>
          </a:r>
          <a:endParaRPr lang="de-DE" sz="1400" kern="1200" dirty="0"/>
        </a:p>
      </dsp:txBody>
      <dsp:txXfrm>
        <a:off x="658202" y="2229257"/>
        <a:ext cx="7100371" cy="446008"/>
      </dsp:txXfrm>
    </dsp:sp>
    <dsp:sp modelId="{8D9A1154-58BC-4853-9107-47E782850661}">
      <dsp:nvSpPr>
        <dsp:cNvPr id="0" name=""/>
        <dsp:cNvSpPr/>
      </dsp:nvSpPr>
      <dsp:spPr>
        <a:xfrm>
          <a:off x="379446" y="2173506"/>
          <a:ext cx="557510" cy="557510"/>
        </a:xfrm>
        <a:prstGeom prst="ellipse">
          <a:avLst/>
        </a:prstGeom>
        <a:solidFill>
          <a:schemeClr val="lt1">
            <a:hueOff val="0"/>
            <a:satOff val="0"/>
            <a:lumOff val="0"/>
            <a:alphaOff val="0"/>
          </a:schemeClr>
        </a:solidFill>
        <a:ln w="12700" cap="flat" cmpd="sng" algn="ctr">
          <a:solidFill>
            <a:schemeClr val="accent2">
              <a:hueOff val="-1240565"/>
              <a:satOff val="12629"/>
              <a:lumOff val="926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42F32-8AE5-4AC7-AD4D-B5252160D367}">
      <dsp:nvSpPr>
        <dsp:cNvPr id="0" name=""/>
        <dsp:cNvSpPr/>
      </dsp:nvSpPr>
      <dsp:spPr>
        <a:xfrm>
          <a:off x="338605" y="2898056"/>
          <a:ext cx="7419967" cy="446008"/>
        </a:xfrm>
        <a:prstGeom prst="rect">
          <a:avLst/>
        </a:prstGeom>
        <a:solidFill>
          <a:schemeClr val="accent2">
            <a:hueOff val="-1654086"/>
            <a:satOff val="16839"/>
            <a:lumOff val="1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4019" tIns="35560" rIns="35560" bIns="35560" numCol="1" spcCol="1270" anchor="ctr" anchorCtr="0">
          <a:noAutofit/>
        </a:bodyPr>
        <a:lstStyle/>
        <a:p>
          <a:pPr marL="0" lvl="0" indent="0" algn="l" defTabSz="622300">
            <a:lnSpc>
              <a:spcPct val="90000"/>
            </a:lnSpc>
            <a:spcBef>
              <a:spcPct val="0"/>
            </a:spcBef>
            <a:spcAft>
              <a:spcPct val="35000"/>
            </a:spcAft>
            <a:buNone/>
          </a:pPr>
          <a:r>
            <a:rPr lang="ru-RU" sz="1400" kern="1200" dirty="0"/>
            <a:t>Отсутствие знаний о</a:t>
          </a:r>
          <a:r>
            <a:rPr lang="en-US" sz="1400" kern="1200" dirty="0"/>
            <a:t> </a:t>
          </a:r>
          <a:r>
            <a:rPr lang="ru-RU" sz="1400" kern="1200" dirty="0"/>
            <a:t>применимых инструментах оценки</a:t>
          </a:r>
          <a:endParaRPr lang="de-DE" sz="1400" kern="1200" dirty="0"/>
        </a:p>
      </dsp:txBody>
      <dsp:txXfrm>
        <a:off x="338605" y="2898056"/>
        <a:ext cx="7419967" cy="446008"/>
      </dsp:txXfrm>
    </dsp:sp>
    <dsp:sp modelId="{BBDFA266-85B6-4789-AA3A-99ECED97FC71}">
      <dsp:nvSpPr>
        <dsp:cNvPr id="0" name=""/>
        <dsp:cNvSpPr/>
      </dsp:nvSpPr>
      <dsp:spPr>
        <a:xfrm>
          <a:off x="59850" y="2842304"/>
          <a:ext cx="557510" cy="557510"/>
        </a:xfrm>
        <a:prstGeom prst="ellipse">
          <a:avLst/>
        </a:prstGeom>
        <a:solidFill>
          <a:schemeClr val="lt1">
            <a:hueOff val="0"/>
            <a:satOff val="0"/>
            <a:lumOff val="0"/>
            <a:alphaOff val="0"/>
          </a:schemeClr>
        </a:solidFill>
        <a:ln w="12700" cap="flat" cmpd="sng" algn="ctr">
          <a:solidFill>
            <a:schemeClr val="accent2">
              <a:hueOff val="-1654086"/>
              <a:satOff val="16839"/>
              <a:lumOff val="12354"/>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01/12/2022</a:t>
            </a:fld>
            <a:endParaRPr lang="en-GB" dirty="0"/>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dirty="0"/>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01/12/2022</a:t>
            </a:fld>
            <a:endParaRPr lang="en-GB"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dirty="0"/>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ploads.water-energy-food.org/legacy/policy_briefs_6_english.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water-technology.net/projects/as-samra-wastewater-treatment-plant-jordan/" TargetMode="External"/><Relationship Id="rId4" Type="http://schemas.openxmlformats.org/officeDocument/2006/relationships/hyperlink" Target="file:///C:\Users\schul\Downloads\As%20Samra_R-ER-020-EN_1510_web.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se.fraunhofer.de/de/forschungsprojekte/apv-maga.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ocatpedia.net/wiki/Multi-purpose_dam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oecd.org/env/outreach/MPWI_Perspectives_Final_WEB.pdf" TargetMode="External"/><Relationship Id="rId5" Type="http://schemas.openxmlformats.org/officeDocument/2006/relationships/hyperlink" Target="https://www.adelphi.de/en/system/files/mediathek/bilder/rbo_mechanisms_sustainablehydropower_report_mrc-giz.pdf" TargetMode="External"/><Relationship Id="rId4" Type="http://schemas.openxmlformats.org/officeDocument/2006/relationships/hyperlink" Target="https://doi.org/10.3389/fenvs.2018.00153"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ustainabledevelopment.un.org/content/documents/17483PB_9_Draft.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ustainabledevelopment.un.org/content/documents/17483PB_9_Draft.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ustainabledevelopment.un.org/content/documents/17483PB_9_Draft.pdf"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oi.org/10.3390/su13041919"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library.wiley.com/doi/full/10.1111/j.1936-704X.2019.03299.x"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water-energy-food.org/news/nexus-concept-the-nexus-approach-vs-iwrm-gaining-conceptual-clarit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nlinelibrary.wiley.com/doi/full/10.1111/j.1936-704X.2019.03299.x"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water-energy-food.org/news/nexus-concept-the-nexus-approach-vs-iwrm-gaining-conceptual-clarit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b="1" noProof="0" dirty="0"/>
              <a:t>Примечания</a:t>
            </a:r>
            <a:r>
              <a:rPr lang="en-US" b="1" noProof="0" dirty="0"/>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ru-RU" noProof="0" dirty="0"/>
              <a:t>Данный обучающий блок нацелен на ознакомление с концепцией ВЭП Нексус и связанными с ней безопасностями и предназначен для обучения специалистов с образованием и опытом работы в самых различных сферах</a:t>
            </a:r>
            <a:r>
              <a:rPr lang="en-US" noProof="0" dirty="0"/>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спрос на энергию, воду и продовольствие потребует интенсификации использования ресурсов.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Но интенсификация использования ресурсов в одном из этих секторов, вероятно, повлияет на другие сектора - и эти взаимодействия часто являются отрицательными, если нет активных решений!</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Другими словами: увеличение одного домена безопасности часто означает компромиссы с другими доменами безопасности.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На этом слайде приведен первый пример.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Первый пример относится к растущему спросу на электроэнергию: поскольку производство энергии на основе ископаемого топлива является водоемким (требования к охлаждению), увеличение производства энергии потребует большего забора воды для охлаждения. Это приведет к меньшему количеству воды, которая может быть использована для других секторов и окружающей среды,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следовательно, может привести к ухудшению водной безопасности.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Второй пример относится к потенциальному воздействию интенсификации сельскохозяйственного производства: увеличение производства продовольствия часто требует увеличения использования земли и удобрений. Это может привести к конкуренции за землю для других нужд, таких как рост производства биотоплива. Кроме того, положительное влияние на продовольственную безопасность может быть поставлено под угрозу ухудшением водной безопасности, поскольку вода вниз по течению станет непригодной для определенных целей из-за ухудшения ее качества.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b="1" dirty="0">
                <a:effectLst/>
                <a:latin typeface="Calibri" panose="020F0502020204030204" pitchFamily="34" charset="0"/>
                <a:ea typeface="Calibri" panose="020F0502020204030204" pitchFamily="34" charset="0"/>
                <a:cs typeface="Times New Roman" panose="02020603050405020304" pitchFamily="18" charset="0"/>
              </a:rPr>
              <a:t>Эти компромиссы являются причиной, по которой необходим подход Нексус: </a:t>
            </a:r>
            <a:r>
              <a:rPr lang="ru-RU" sz="1800" dirty="0">
                <a:effectLst/>
                <a:latin typeface="Calibri" panose="020F0502020204030204" pitchFamily="34" charset="0"/>
                <a:ea typeface="Calibri" panose="020F0502020204030204" pitchFamily="34" charset="0"/>
                <a:cs typeface="Times New Roman" panose="02020603050405020304" pitchFamily="18" charset="0"/>
              </a:rPr>
              <a:t>для систематического изучения того, что часто скрывается или не учитывается при планировании и управлении, с учетом того, что «изолированный» подход (т.е. преследование индивидуальных целей) не имеет возможностей для изучения таких внешних воздействий</a:t>
            </a:r>
            <a:r>
              <a:rPr lang="en-US" baseline="0" noProof="0" dirty="0"/>
              <a:t>.</a:t>
            </a:r>
            <a:endParaRPr lang="en-US" noProof="0" dirty="0"/>
          </a:p>
          <a:p>
            <a:endParaRPr lang="en-US" noProof="0" dirty="0"/>
          </a:p>
          <a:p>
            <a:r>
              <a:rPr lang="ru-RU" b="1" u="none" noProof="0" dirty="0"/>
              <a:t>Источники</a:t>
            </a:r>
            <a:r>
              <a:rPr lang="en-US" b="1" u="none" noProof="0" dirty="0"/>
              <a:t>: </a:t>
            </a:r>
          </a:p>
          <a:p>
            <a:endParaRPr lang="en-US" noProof="0" dirty="0"/>
          </a:p>
          <a:p>
            <a:r>
              <a:rPr lang="en-US" noProof="0" dirty="0"/>
              <a:t>U.S. Department of Energy (2006), ‘Energy Demands on Water Re</a:t>
            </a:r>
            <a:r>
              <a:rPr lang="ru-RU" noProof="0" dirty="0"/>
              <a:t>Источники</a:t>
            </a:r>
            <a:r>
              <a:rPr lang="en-US" noProof="0" dirty="0"/>
              <a:t>’, Report to Congress on the Interdependence of Energy and Water</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dirty="0"/>
          </a:p>
        </p:txBody>
      </p:sp>
    </p:spTree>
    <p:extLst>
      <p:ext uri="{BB962C8B-B14F-4D97-AF65-F5344CB8AC3E}">
        <p14:creationId xmlns:p14="http://schemas.microsoft.com/office/powerpoint/2010/main" val="285401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baseline="0" noProof="0" dirty="0"/>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На этом слайде приведен второй пример.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2"/>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Второй пример относится к потенциальному воздействию интенсификации сельскохозяйственного производства: увеличение производства продовольствия часто требует увеличения использования земли и удобрений. Это может привести к конкуренции за землю для других нужд, таких как рост производства биотоплива. Кроме того, положительное влияние на продовольственную безопасность может быть поставлено под угрозу ухудшением водной безопасности, поскольку вода вниз по течению станет непригодной для определенных целей из-за ухудшения ее качества.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b="1" dirty="0">
                <a:effectLst/>
                <a:latin typeface="Calibri" panose="020F0502020204030204" pitchFamily="34" charset="0"/>
                <a:ea typeface="Calibri" panose="020F0502020204030204" pitchFamily="34" charset="0"/>
                <a:cs typeface="Times New Roman" panose="02020603050405020304" pitchFamily="18" charset="0"/>
              </a:rPr>
              <a:t>Эти компромиссы являются причиной, по которой необходим подход Нексус: </a:t>
            </a:r>
            <a:r>
              <a:rPr lang="ru-RU" sz="1800" dirty="0">
                <a:effectLst/>
                <a:latin typeface="Calibri" panose="020F0502020204030204" pitchFamily="34" charset="0"/>
                <a:ea typeface="Calibri" panose="020F0502020204030204" pitchFamily="34" charset="0"/>
                <a:cs typeface="Times New Roman" panose="02020603050405020304" pitchFamily="18" charset="0"/>
              </a:rPr>
              <a:t>для систематического изучения того, что часто скрывается или не учитывается при планировании и управлении, с учетом отсутствия у «изолированного» подхода (т.е. преследование индивидуальных целей) возможностей для изучения таких внешних воздействий</a:t>
            </a:r>
            <a:r>
              <a:rPr lang="en-US" baseline="0" noProof="0" dirty="0"/>
              <a:t>.</a:t>
            </a:r>
            <a:endParaRPr lang="en-US" noProof="0" dirty="0"/>
          </a:p>
          <a:p>
            <a:endParaRPr lang="en-US" noProof="0" dirty="0"/>
          </a:p>
          <a:p>
            <a:r>
              <a:rPr lang="ru-RU" b="1" u="none" noProof="0" dirty="0"/>
              <a:t>Источники</a:t>
            </a:r>
            <a:r>
              <a:rPr lang="en-US" b="1" u="none" noProof="0" dirty="0"/>
              <a:t>: </a:t>
            </a:r>
          </a:p>
          <a:p>
            <a:endParaRPr lang="en-US" b="1" u="none"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t>LaB (2010), ‘</a:t>
            </a:r>
            <a:r>
              <a:rPr lang="en-US" sz="900" b="0" i="0" kern="1200" noProof="0" dirty="0">
                <a:solidFill>
                  <a:schemeClr val="tx1"/>
                </a:solidFill>
                <a:effectLst/>
                <a:latin typeface="Arial" panose="020B0604020202020204" pitchFamily="34" charset="0"/>
                <a:ea typeface="+mn-ea"/>
                <a:cs typeface="+mn-cs"/>
              </a:rPr>
              <a:t>Fertilizers and their Impact on Watershed Ecology’, Available from: </a:t>
            </a:r>
            <a:r>
              <a:rPr lang="en-US" noProof="0" dirty="0"/>
              <a:t>http://lab.visual-logic.com/2010/02/864/</a:t>
            </a:r>
            <a:endParaRPr lang="en-US" sz="900" b="0" i="0" kern="1200" noProof="0" dirty="0">
              <a:solidFill>
                <a:schemeClr val="tx1"/>
              </a:solidFill>
              <a:effectLst/>
              <a:latin typeface="Arial" panose="020B0604020202020204" pitchFamily="34" charset="0"/>
              <a:ea typeface="+mn-ea"/>
              <a:cs typeface="+mn-cs"/>
            </a:endParaRPr>
          </a:p>
          <a:p>
            <a:endParaRPr lang="de-DE"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dirty="0"/>
          </a:p>
        </p:txBody>
      </p:sp>
    </p:spTree>
    <p:extLst>
      <p:ext uri="{BB962C8B-B14F-4D97-AF65-F5344CB8AC3E}">
        <p14:creationId xmlns:p14="http://schemas.microsoft.com/office/powerpoint/2010/main" val="79219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Прежде чем мы перейдем к конкретному определению того, что представляет собой подход Нексус, пришло время для быстрого опроса!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Чтобы принять участие, вам нужен смартфон, ноутбук или любое другое устройство с Интернетом [предоставьте ссылку и QR-код для доступа к опросу при использовании одного из онлайн-инструментов, упомянутых ниже]</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Мы хотели бы, чтобы вы подумали о том, насколько тесно взаимосвязаны секторы ВЭП. Пожалуйста, ответьте на следующие вопросы: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u="sng" dirty="0">
                <a:effectLst/>
                <a:latin typeface="Calibri" panose="020F0502020204030204" pitchFamily="34" charset="0"/>
                <a:ea typeface="Calibri" panose="020F0502020204030204" pitchFamily="34" charset="0"/>
                <a:cs typeface="Times New Roman" panose="02020603050405020304" pitchFamily="18" charset="0"/>
              </a:rPr>
              <a:t>Вопросы: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Сколько воды забирает сельское хозяйство (в % от общего объема мирового забора пресной воды)? </a:t>
            </a:r>
            <a:r>
              <a:rPr lang="ru-RU" sz="1100" i="1" dirty="0">
                <a:effectLst/>
                <a:latin typeface="Calibri" panose="020F0502020204030204" pitchFamily="34" charset="0"/>
                <a:ea typeface="Calibri" panose="020F0502020204030204" pitchFamily="34" charset="0"/>
                <a:cs typeface="Times New Roman" panose="02020603050405020304" pitchFamily="18" charset="0"/>
              </a:rPr>
              <a:t>[Вопрос со множеством вариантов ответа: &lt;50%, 50-65%, 65-80% (X), &gt;80%]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Сколько воды забирает энергетический сектор (в % от общего объема мирового забора пресной воды)?  </a:t>
            </a:r>
            <a:r>
              <a:rPr lang="ru-RU" sz="1100" i="1" dirty="0">
                <a:effectLst/>
                <a:latin typeface="Calibri" panose="020F0502020204030204" pitchFamily="34" charset="0"/>
                <a:ea typeface="Calibri" panose="020F0502020204030204" pitchFamily="34" charset="0"/>
                <a:cs typeface="Times New Roman" panose="02020603050405020304" pitchFamily="18" charset="0"/>
              </a:rPr>
              <a:t>[Вопрос со множеством вариантов ответа: &lt;20% (X), 20-50%, &gt;50%)</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rabicPeriod"/>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Сколько энергии приходится на сельское хозяйство и продовольственную цепочку (в % от мирового спроса на энергию)? </a:t>
            </a:r>
            <a:r>
              <a:rPr lang="ru-RU" sz="1100" i="1" dirty="0">
                <a:effectLst/>
                <a:latin typeface="Calibri" panose="020F0502020204030204" pitchFamily="34" charset="0"/>
                <a:ea typeface="Calibri" panose="020F0502020204030204" pitchFamily="34" charset="0"/>
                <a:cs typeface="Times New Roman" panose="02020603050405020304" pitchFamily="18" charset="0"/>
              </a:rPr>
              <a:t>[Вопрос со множеством вариантов ответа: &lt;30%, 30-50% (X), 50-70%, &gt;70%]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b="1" dirty="0">
                <a:effectLst/>
                <a:latin typeface="Calibri" panose="020F0502020204030204" pitchFamily="34" charset="0"/>
                <a:ea typeface="Calibri" panose="020F0502020204030204" pitchFamily="34" charset="0"/>
                <a:cs typeface="Times New Roman" panose="02020603050405020304" pitchFamily="18" charset="0"/>
              </a:rPr>
              <a:t>Источники: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100" dirty="0">
                <a:effectLst/>
                <a:latin typeface="Calibri" panose="020F0502020204030204" pitchFamily="34" charset="0"/>
                <a:ea typeface="Calibri" panose="020F0502020204030204" pitchFamily="34" charset="0"/>
                <a:cs typeface="Times New Roman" panose="02020603050405020304" pitchFamily="18" charset="0"/>
              </a:rPr>
              <a:t>Этот опрос можно провести с помощью menti (www.mentimeter.com), slido (www.slido.com) или любого другого онлайн-инструмента, подходящего для онлайн-опросов</a:t>
            </a:r>
            <a:r>
              <a:rPr lang="en-US" noProof="0" dirty="0"/>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dirty="0"/>
          </a:p>
        </p:txBody>
      </p:sp>
    </p:spTree>
    <p:extLst>
      <p:ext uri="{BB962C8B-B14F-4D97-AF65-F5344CB8AC3E}">
        <p14:creationId xmlns:p14="http://schemas.microsoft.com/office/powerpoint/2010/main" val="2047442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900" b="1" noProof="0" dirty="0">
                <a:latin typeface="Arial" panose="020B0604020202020204" pitchFamily="34" charset="0"/>
              </a:rPr>
              <a:t>Примечания</a:t>
            </a:r>
            <a:r>
              <a:rPr lang="en-US" sz="900" b="1" noProof="0" dirty="0">
                <a:latin typeface="Arial" panose="020B0604020202020204" pitchFamily="34" charset="0"/>
              </a:rPr>
              <a:t>: </a:t>
            </a:r>
          </a:p>
          <a:p>
            <a:endParaRPr lang="en-US" sz="900" b="1" noProof="0" dirty="0">
              <a:latin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А вот решение:</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 сельское хозяйство приходится около 70% мирового забора пресной воды; </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 энергетический сектор приходится около 10-15% мирового забора пресной воды. </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 производство продуктов питания уходит около трети всей производимой энергии</a:t>
            </a:r>
            <a:endParaRPr lang="en-US" sz="900" noProof="0" dirty="0">
              <a:latin typeface="Arial" panose="020B0604020202020204" pitchFamily="34" charset="0"/>
            </a:endParaRPr>
          </a:p>
          <a:p>
            <a:endParaRPr lang="en-US" sz="900" b="1" noProof="0" dirty="0">
              <a:latin typeface="Arial" panose="020B0604020202020204" pitchFamily="34" charset="0"/>
            </a:endParaRPr>
          </a:p>
          <a:p>
            <a:r>
              <a:rPr lang="ru-RU" sz="900" b="1" noProof="0" dirty="0">
                <a:latin typeface="Arial" panose="020B0604020202020204" pitchFamily="34" charset="0"/>
              </a:rPr>
              <a:t>Источники</a:t>
            </a:r>
            <a:r>
              <a:rPr lang="en-US" sz="900" b="1" noProof="0" dirty="0">
                <a:latin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dirty="0">
                <a:effectLst/>
              </a:rPr>
              <a:t>Food and Agriculture Organization (2014), ‘The Water-Energy-Food Nexus - A new approach in support of food security and sustainable agriculture’, </a:t>
            </a:r>
            <a:r>
              <a:rPr lang="en-US" i="1" noProof="0" dirty="0">
                <a:effectLst/>
              </a:rPr>
              <a:t>Food and Agriculture Organization of the </a:t>
            </a:r>
            <a:r>
              <a:rPr lang="en-US" b="0" i="1" noProof="0" dirty="0">
                <a:effectLst/>
              </a:rPr>
              <a:t>United Nations</a:t>
            </a:r>
            <a:r>
              <a:rPr lang="en-US" b="0" noProof="0" dirty="0">
                <a:effectLst/>
              </a:rPr>
              <a:t>, pp.1–11.</a:t>
            </a:r>
          </a:p>
          <a:p>
            <a:endParaRPr lang="en-US"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noProof="0" dirty="0">
                <a:solidFill>
                  <a:schemeClr val="tx1"/>
                </a:solidFill>
                <a:effectLst/>
                <a:latin typeface="Arial" panose="020B0604020202020204" pitchFamily="34" charset="0"/>
                <a:ea typeface="+mn-ea"/>
                <a:cs typeface="+mn-cs"/>
              </a:rPr>
              <a:t>Merrey, D. (2015) ‘Critical Roles of Water in Achieving the Proposed SDGs: a Nexus Perspective (Water-Energy-Food-Climate Change)’, </a:t>
            </a:r>
            <a:r>
              <a:rPr lang="en-US" sz="900" b="0" i="0" kern="1200" noProof="0" dirty="0">
                <a:solidFill>
                  <a:schemeClr val="tx1"/>
                </a:solidFill>
                <a:effectLst/>
                <a:latin typeface="Arial" panose="020B0604020202020204" pitchFamily="34" charset="0"/>
                <a:ea typeface="+mn-ea"/>
                <a:cs typeface="+mn-cs"/>
              </a:rPr>
              <a:t>[PowerPoint presentation], Available at: </a:t>
            </a:r>
            <a:r>
              <a:rPr lang="en-US" noProof="0" dirty="0"/>
              <a:t>https://sustainabledevelopment.un.org/content/documents/130191.3%20MERREY-Critical%20role%20of%20water-SDGs-Nexus_revised2.pdf</a:t>
            </a:r>
          </a:p>
          <a:p>
            <a:pPr eaLnBrk="1" hangingPunct="1"/>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United Nations (2021), ‘United Nations World Water Development Report 2021: Valuing Water‘, Available from: https://unesdoc.unesco.org/ark:/48223/pf0000375724</a:t>
            </a:r>
          </a:p>
          <a:p>
            <a:pPr eaLnBrk="1" hangingPunct="1"/>
            <a:endParaRPr lang="en-US" noProof="0" dirty="0"/>
          </a:p>
          <a:p>
            <a:pPr eaLnBrk="1" hangingPunct="1"/>
            <a:r>
              <a:rPr lang="en-US" noProof="0" dirty="0"/>
              <a:t>United Nations University (UNU) (2013), ‘Water Security &amp; the Global Water Agenda: A UN-Water Analytical Brief’, Hamilton.</a:t>
            </a:r>
          </a:p>
          <a:p>
            <a:pPr eaLnBrk="1" hangingPunct="1"/>
            <a:endParaRPr lang="en-US" noProof="0" dirty="0"/>
          </a:p>
          <a:p>
            <a:pPr eaLnBrk="1" hangingPunct="1"/>
            <a:r>
              <a:rPr lang="ru-RU" i="1" noProof="0" dirty="0"/>
              <a:t>Источник изображения</a:t>
            </a:r>
            <a:r>
              <a:rPr lang="en-US" i="1" noProof="0" dirty="0"/>
              <a:t>: </a:t>
            </a:r>
          </a:p>
          <a:p>
            <a:pPr eaLnBrk="1" hangingPunct="1"/>
            <a:r>
              <a:rPr lang="en-US" noProof="0" dirty="0"/>
              <a:t>Global Water Partnership (2019), ‘The Nexus approach’, Available from: https://www.gwp.org/en/GWP-Mediterranean/WE-ACT/Programmes-per-theme/Water-Food-Energy-Nexus/the-nexus-approach-an-introduction/</a:t>
            </a:r>
          </a:p>
          <a:p>
            <a:pPr eaLnBrk="1" hangingPunct="1"/>
            <a:endParaRPr lang="en-GB"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dirty="0"/>
          </a:p>
        </p:txBody>
      </p:sp>
    </p:spTree>
    <p:extLst>
      <p:ext uri="{BB962C8B-B14F-4D97-AF65-F5344CB8AC3E}">
        <p14:creationId xmlns:p14="http://schemas.microsoft.com/office/powerpoint/2010/main" val="51387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Symbol" panose="05050102010706020507" pitchFamily="18" charset="2"/>
              <a:buNone/>
            </a:pPr>
            <a:r>
              <a:rPr lang="ru-RU" b="1" noProof="0" dirty="0"/>
              <a:t>Примечания</a:t>
            </a:r>
            <a:r>
              <a:rPr lang="en-US" b="1" noProof="0" dirty="0"/>
              <a:t>:</a:t>
            </a:r>
          </a:p>
          <a:p>
            <a:pPr marL="0" indent="0">
              <a:buFont typeface="Symbol" panose="05050102010706020507" pitchFamily="18" charset="2"/>
              <a:buNone/>
            </a:pPr>
            <a:endParaRPr lang="en-US" b="1" noProof="0" dirty="0"/>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Теперь, когда мы объяснили взаимозависимость между водной, энергетической и продовольственной безопасностью</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Именно здесь на помощь приходит </a:t>
            </a:r>
            <a:r>
              <a:rPr lang="ru-RU" sz="1800" u="sng" dirty="0">
                <a:effectLst/>
                <a:latin typeface="Calibri" panose="020F0502020204030204" pitchFamily="34" charset="0"/>
                <a:ea typeface="Calibri" panose="020F0502020204030204" pitchFamily="34" charset="0"/>
                <a:cs typeface="Times New Roman" panose="02020603050405020304" pitchFamily="18" charset="0"/>
              </a:rPr>
              <a:t>подход Нексус</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Общая цель подхода ВЭП Нексус заключается в обеспечении долгосрочного доступа к сокращающимся водным, энергетическим и продовольственным ресурсам.</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Признавая взаимосвязанность, подход ВЭП Нексус способствует целостной и комплексной перспективе.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и стремится поставить отраслевые потребности в равное положение.</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ВЭП Нексус является подходом к управлению конфликтами и выявлению синергии, сохраняя при этом благосостояние людей, а также здоровые экосистемы</a:t>
            </a:r>
            <a:r>
              <a:rPr lang="en-US" noProof="0" dirty="0">
                <a:effectLst/>
                <a:latin typeface="Arial" panose="020B0604020202020204" pitchFamily="34" charset="0"/>
              </a:rPr>
              <a:t>.</a:t>
            </a:r>
          </a:p>
          <a:p>
            <a:pPr marL="171450" indent="-171450">
              <a:buFont typeface="Symbol" panose="05050102010706020507" pitchFamily="18" charset="2"/>
              <a:buChar char="-"/>
            </a:pPr>
            <a:endParaRPr lang="en-US" noProof="0" dirty="0">
              <a:effectLst/>
              <a:latin typeface="Arial" panose="020B0604020202020204" pitchFamily="34" charset="0"/>
            </a:endParaRPr>
          </a:p>
          <a:p>
            <a:pPr marL="0" indent="0">
              <a:buFont typeface="Symbol" panose="05050102010706020507" pitchFamily="18" charset="2"/>
              <a:buNone/>
            </a:pPr>
            <a:r>
              <a:rPr lang="ru-RU" b="1" noProof="0" dirty="0">
                <a:effectLst/>
                <a:latin typeface="Arial" panose="020B0604020202020204" pitchFamily="34" charset="0"/>
              </a:rPr>
              <a:t>Источники</a:t>
            </a:r>
            <a:r>
              <a:rPr lang="en-US" b="1" noProof="0" dirty="0">
                <a:effectLst/>
                <a:latin typeface="Arial" panose="020B0604020202020204" pitchFamily="34" charset="0"/>
              </a:rPr>
              <a:t>: </a:t>
            </a:r>
          </a:p>
          <a:p>
            <a:pPr marL="171450" indent="-171450">
              <a:buFont typeface="Symbol" panose="05050102010706020507" pitchFamily="18" charset="2"/>
              <a:buChar char="-"/>
            </a:pPr>
            <a:endParaRPr lang="en-US" noProof="0" dirty="0">
              <a:effectLst/>
              <a:latin typeface="Arial" panose="020B0604020202020204" pitchFamily="34" charset="0"/>
            </a:endParaRPr>
          </a:p>
          <a:p>
            <a:pPr marL="0" indent="0">
              <a:buFont typeface="Symbol" panose="05050102010706020507" pitchFamily="18" charset="2"/>
              <a:buNone/>
            </a:pPr>
            <a:r>
              <a:rPr lang="en-US" noProof="0" dirty="0"/>
              <a:t>Global Nexus Secretariat (GNS) (2020), ‘Global Water, Energy and Food Nexus Principles: The Nexus Regional Dialogues Programme’, Available from: https://uploads.water-energy-food.org/legacy/nexus_principles_final_version_30-06-2020.pdf</a:t>
            </a:r>
          </a:p>
          <a:p>
            <a:pPr marL="171450" indent="-171450">
              <a:buFont typeface="Symbol" panose="05050102010706020507" pitchFamily="18" charset="2"/>
              <a:buChar char="-"/>
            </a:pPr>
            <a:endParaRPr lang="en-GB"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14</a:t>
            </a:fld>
            <a:endParaRPr lang="en-GB" dirty="0"/>
          </a:p>
        </p:txBody>
      </p:sp>
    </p:spTree>
    <p:extLst>
      <p:ext uri="{BB962C8B-B14F-4D97-AF65-F5344CB8AC3E}">
        <p14:creationId xmlns:p14="http://schemas.microsoft.com/office/powerpoint/2010/main" val="164058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900" b="1" kern="1200" noProof="0" dirty="0">
                <a:solidFill>
                  <a:schemeClr val="tx1"/>
                </a:solidFill>
                <a:effectLst/>
                <a:latin typeface="Arial" panose="020B0604020202020204" pitchFamily="34" charset="0"/>
                <a:ea typeface="+mn-ea"/>
                <a:cs typeface="+mn-cs"/>
              </a:rPr>
              <a:t>Примечания</a:t>
            </a:r>
            <a:r>
              <a:rPr lang="en-US" sz="900" b="1" kern="1200" noProof="0" dirty="0">
                <a:solidFill>
                  <a:schemeClr val="tx1"/>
                </a:solidFill>
                <a:effectLst/>
                <a:latin typeface="Arial" panose="020B0604020202020204" pitchFamily="34"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effectLst/>
              <a:latin typeface="Arial" panose="020B0604020202020204" pitchFamily="34" charset="0"/>
              <a:ea typeface="+mn-ea"/>
              <a:cs typeface="+mn-cs"/>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«Первоначальная» концепция Нексус (Hoff, 2011) рассматривала водную, энергетическую и продовольственную безопасность с точки зрения воды: вода была помещена в центр Нексус. С тех пор концепция получила дальнейшее развитие.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Концепция, представленная на графике здесь (GIZ, 2016), является более комплексным подходом, где в центре расположена экосистема.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Это делается для того, чтобы подчеркнуть центральную роль экосистем</a:t>
            </a:r>
            <a:r>
              <a:rPr lang="ru-RU" sz="1800" dirty="0">
                <a:effectLst/>
                <a:latin typeface="Calibri" panose="020F0502020204030204" pitchFamily="34" charset="0"/>
                <a:ea typeface="Calibri" panose="020F0502020204030204" pitchFamily="34" charset="0"/>
                <a:cs typeface="Times New Roman" panose="02020603050405020304" pitchFamily="18" charset="0"/>
              </a:rPr>
              <a:t>: три «безопасности поставок» воды, энергии и продовольствия зависят от экосистем. Ресурсы земли, воды и энергии (атмосферы) являются частью этой экосистемы и должны использоваться и защищаться сбалансированным образом. </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Существует множество других структур Нексус для оценки сложных взаимосвязей Нексус, например, через уделение большего внимания изменению климата или средствам к существованию - взгляните на платформу безопасности ресурсов ВЭП</a:t>
            </a:r>
            <a:r>
              <a:rPr lang="en-US" sz="900" kern="1200" noProof="0" dirty="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endParaRPr lang="en-US" sz="900" kern="1200" noProof="0" dirty="0">
              <a:solidFill>
                <a:schemeClr val="tx1"/>
              </a:solidFill>
              <a:effectLst/>
              <a:latin typeface="Arial" panose="020B0604020202020204" pitchFamily="34" charset="0"/>
              <a:ea typeface="+mn-ea"/>
              <a:cs typeface="+mn-cs"/>
            </a:endParaRPr>
          </a:p>
          <a:p>
            <a:r>
              <a:rPr lang="ru-RU" sz="900" b="1" kern="1200" noProof="0" dirty="0">
                <a:solidFill>
                  <a:schemeClr val="tx1"/>
                </a:solidFill>
                <a:effectLst/>
                <a:latin typeface="Arial" panose="020B0604020202020204" pitchFamily="34" charset="0"/>
                <a:ea typeface="+mn-ea"/>
                <a:cs typeface="+mn-cs"/>
              </a:rPr>
              <a:t>Источники</a:t>
            </a:r>
            <a:r>
              <a:rPr lang="en-US" sz="900" b="1" kern="1200" noProof="0" dirty="0">
                <a:solidFill>
                  <a:schemeClr val="tx1"/>
                </a:solidFill>
                <a:effectLst/>
                <a:latin typeface="Arial" panose="020B0604020202020204" pitchFamily="34" charset="0"/>
                <a:ea typeface="+mn-ea"/>
                <a:cs typeface="+mn-cs"/>
              </a:rPr>
              <a:t>: </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GIZ (2016), ‘Water, Energy &amp; food Nexus in a Nutshell’, Available from: www.water-energy-food.org/fileadmin/user_upload/files/2016/documents/nexus-secretariat/nexus-dialogues/Water-Energy-Food_Nexus-Dialogue-Programme_Phase1_2016-18.pdf</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dirty="0"/>
          </a:p>
        </p:txBody>
      </p:sp>
    </p:spTree>
    <p:extLst>
      <p:ext uri="{BB962C8B-B14F-4D97-AF65-F5344CB8AC3E}">
        <p14:creationId xmlns:p14="http://schemas.microsoft.com/office/powerpoint/2010/main" val="2287358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noProof="0" dirty="0"/>
              <a:t>Примечания</a:t>
            </a:r>
            <a:r>
              <a:rPr lang="en-US" b="1" noProof="0" dirty="0"/>
              <a:t>:</a:t>
            </a:r>
          </a:p>
          <a:p>
            <a:endParaRPr lang="en-US" noProof="0" dirty="0"/>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Ключевые компоненты, которые предоставляет подход ВЭП Нексус:</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Структура, которая может (1) определять компромиссы и синергии между секторами и (2) согласовывать многочисленные (конфликтующие) интересы и потребности.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Способствует согласованности и многоотраслевому и инклюзивному сотрудничеству.</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И предоставляет инструмент для достижения устойчивого развития.</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Таким образом, он позволяет определять </a:t>
            </a:r>
            <a:r>
              <a:rPr lang="ru-RU" sz="1100" u="sng" dirty="0">
                <a:effectLst/>
                <a:latin typeface="Calibri" panose="020F0502020204030204" pitchFamily="34" charset="0"/>
                <a:ea typeface="Calibri" panose="020F0502020204030204" pitchFamily="34" charset="0"/>
                <a:cs typeface="Times New Roman" panose="02020603050405020304" pitchFamily="18" charset="0"/>
              </a:rPr>
              <a:t>решения Нексус </a:t>
            </a:r>
            <a:r>
              <a:rPr lang="ru-RU" sz="1100" dirty="0">
                <a:effectLst/>
                <a:latin typeface="Calibri" panose="020F0502020204030204" pitchFamily="34" charset="0"/>
                <a:ea typeface="Calibri" panose="020F0502020204030204" pitchFamily="34" charset="0"/>
                <a:cs typeface="Times New Roman" panose="02020603050405020304" pitchFamily="18" charset="0"/>
              </a:rPr>
              <a:t>для сокращения компромиссов и создания синергий для повышения эффективности всей системы за счет разработки умных политик, инновационных технологических решений.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100" b="1" dirty="0">
                <a:effectLst/>
                <a:latin typeface="Calibri" panose="020F0502020204030204" pitchFamily="34" charset="0"/>
                <a:ea typeface="Calibri" panose="020F0502020204030204" pitchFamily="34" charset="0"/>
                <a:cs typeface="Times New Roman" panose="02020603050405020304" pitchFamily="18" charset="0"/>
              </a:rPr>
              <a:t>Хотя мы уже рассмотрели некоторые компромиссы в рамках ВЭП Нексус, на следующих слайдах я представлю некоторые примеры потенциальных синергий</a:t>
            </a:r>
            <a:endParaRPr lang="en-US" b="1" noProof="0" dirty="0">
              <a:effectLst/>
              <a:latin typeface="Arial" panose="020B0604020202020204" pitchFamily="34" charset="0"/>
            </a:endParaRPr>
          </a:p>
          <a:p>
            <a:pPr marL="0" indent="0">
              <a:buFont typeface="Symbol" panose="05050102010706020507" pitchFamily="18" charset="2"/>
              <a:buNone/>
            </a:pPr>
            <a:endParaRPr lang="en-US" b="1" noProof="0" dirty="0">
              <a:effectLst/>
              <a:latin typeface="Arial" panose="020B0604020202020204" pitchFamily="34" charset="0"/>
            </a:endParaRPr>
          </a:p>
          <a:p>
            <a:pPr marL="0" indent="0">
              <a:buFont typeface="Symbol" panose="05050102010706020507" pitchFamily="18" charset="2"/>
              <a:buNone/>
            </a:pPr>
            <a:endParaRPr lang="en-US" b="1" noProof="0" dirty="0">
              <a:effectLst/>
              <a:latin typeface="Arial" panose="020B0604020202020204" pitchFamily="34" charset="0"/>
            </a:endParaRPr>
          </a:p>
          <a:p>
            <a:pPr marL="0" indent="0">
              <a:buFont typeface="Symbol" panose="05050102010706020507" pitchFamily="18" charset="2"/>
              <a:buNone/>
            </a:pPr>
            <a:r>
              <a:rPr lang="ru-RU" b="1" noProof="0" dirty="0">
                <a:effectLst/>
                <a:latin typeface="Arial" panose="020B0604020202020204" pitchFamily="34" charset="0"/>
              </a:rPr>
              <a:t>Источники</a:t>
            </a:r>
            <a:r>
              <a:rPr lang="en-US" b="1" noProof="0" dirty="0">
                <a:effectLst/>
                <a:latin typeface="Arial" panose="020B0604020202020204" pitchFamily="34" charset="0"/>
              </a:rPr>
              <a:t>: </a:t>
            </a:r>
          </a:p>
          <a:p>
            <a:pPr marL="171450" indent="-171450">
              <a:buFont typeface="Symbol" panose="05050102010706020507" pitchFamily="18" charset="2"/>
              <a:buChar char="-"/>
            </a:pPr>
            <a:endParaRPr lang="en-US" noProof="0" dirty="0">
              <a:effectLst/>
              <a:latin typeface="Arial" panose="020B0604020202020204" pitchFamily="34" charset="0"/>
            </a:endParaRPr>
          </a:p>
          <a:p>
            <a:pPr marL="0" indent="0">
              <a:buFont typeface="Symbol" panose="05050102010706020507" pitchFamily="18" charset="2"/>
              <a:buNone/>
            </a:pPr>
            <a:r>
              <a:rPr lang="en-US" noProof="0" dirty="0"/>
              <a:t>Global Nexus Secretariat (GNS) (2020), ‘Global Water, Energy and Food Nexus Principles: The Nexus Regional Dialogues Programme’, Available from: https://uploads.water-energy-food.org/legacy/nexus_principles_final_version_30-06-2020.pdf</a:t>
            </a:r>
          </a:p>
          <a:p>
            <a:endParaRPr lang="en-GB" dirty="0"/>
          </a:p>
        </p:txBody>
      </p:sp>
      <p:sp>
        <p:nvSpPr>
          <p:cNvPr id="4" name="Slide Number Placeholder 3"/>
          <p:cNvSpPr>
            <a:spLocks noGrp="1"/>
          </p:cNvSpPr>
          <p:nvPr>
            <p:ph type="sldNum" sz="quarter" idx="5"/>
          </p:nvPr>
        </p:nvSpPr>
        <p:spPr/>
        <p:txBody>
          <a:bodyPr/>
          <a:lstStyle/>
          <a:p>
            <a:fld id="{4045F879-0589-40D4-B0E5-B74D0CAD5C6C}" type="slidenum">
              <a:rPr lang="en-GB" smtClean="0"/>
              <a:pPr/>
              <a:t>16</a:t>
            </a:fld>
            <a:endParaRPr lang="en-GB" dirty="0"/>
          </a:p>
        </p:txBody>
      </p:sp>
    </p:spTree>
    <p:extLst>
      <p:ext uri="{BB962C8B-B14F-4D97-AF65-F5344CB8AC3E}">
        <p14:creationId xmlns:p14="http://schemas.microsoft.com/office/powerpoint/2010/main" val="3408831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b="1" noProof="0" dirty="0"/>
          </a:p>
          <a:p>
            <a:pPr>
              <a:lnSpc>
                <a:spcPct val="107000"/>
              </a:lnSpc>
              <a:spcAft>
                <a:spcPts val="800"/>
              </a:spcAft>
            </a:pPr>
            <a:r>
              <a:rPr lang="ru-RU" sz="1100" dirty="0">
                <a:effectLst/>
                <a:latin typeface="Calibri" panose="020F0502020204030204" pitchFamily="34" charset="0"/>
                <a:ea typeface="Calibri" panose="020F0502020204030204" pitchFamily="34" charset="0"/>
                <a:cs typeface="Times New Roman" panose="02020603050405020304" pitchFamily="18" charset="0"/>
              </a:rPr>
              <a:t>Каковы конкретные преимущества подхода Нексус?</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Потенциальные выгоды от подхода Нексус многочисленны</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Как указывалось выше, один из основных вопросов заключается в </a:t>
            </a:r>
            <a:r>
              <a:rPr lang="ru-RU" sz="1100" u="sng" dirty="0">
                <a:effectLst/>
                <a:latin typeface="Calibri" panose="020F0502020204030204" pitchFamily="34" charset="0"/>
                <a:ea typeface="Calibri" panose="020F0502020204030204" pitchFamily="34" charset="0"/>
                <a:cs typeface="Times New Roman" panose="02020603050405020304" pitchFamily="18" charset="0"/>
              </a:rPr>
              <a:t>определении и сокращении отраслевых компромиссов</a:t>
            </a:r>
            <a:r>
              <a:rPr lang="ru-RU" sz="1100" dirty="0">
                <a:effectLst/>
                <a:latin typeface="Calibri" panose="020F0502020204030204" pitchFamily="34" charset="0"/>
                <a:ea typeface="Calibri" panose="020F0502020204030204" pitchFamily="34" charset="0"/>
                <a:cs typeface="Times New Roman" panose="02020603050405020304" pitchFamily="18" charset="0"/>
              </a:rPr>
              <a:t>: как описано на слайдах выше, деятельность в одном секторе нередко вызывает серьезные проблемы в других.</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Например, расширение водоснабжения для производства продуктов питания может повлиять на качество воды для питьевого водоснабжения или доступность воды для других целей.</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Однако концепция ВЭП Нексус является не только аналитическим инструментом для определения компромиссов, но и инструментом для материализации межотраслевых синергий.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u="sng" dirty="0">
                <a:effectLst/>
                <a:latin typeface="Calibri" panose="020F0502020204030204" pitchFamily="34" charset="0"/>
                <a:ea typeface="Calibri" panose="020F0502020204030204" pitchFamily="34" charset="0"/>
                <a:cs typeface="Times New Roman" panose="02020603050405020304" pitchFamily="18" charset="0"/>
              </a:rPr>
              <a:t>Повышение эффективности</a:t>
            </a:r>
            <a:r>
              <a:rPr lang="ru-RU" sz="1100" dirty="0">
                <a:effectLst/>
                <a:latin typeface="Calibri" panose="020F0502020204030204" pitchFamily="34" charset="0"/>
                <a:ea typeface="Calibri" panose="020F0502020204030204" pitchFamily="34" charset="0"/>
                <a:cs typeface="Times New Roman" panose="02020603050405020304" pitchFamily="18" charset="0"/>
              </a:rPr>
              <a:t>: применение подхода Нексус помогает более эффективно использовать ограниченные ресурсы с минимизацией воздействия на окружающую среду.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Решения Нексус предназначены для одновременного решения нескольких задач.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Например, многоцелевые плотины, которые решают проблемы наводнений, одновременно используют воду для производства гидроэлектроэнергии и орошения, </a:t>
            </a:r>
            <a:r>
              <a:rPr lang="ru-RU"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100" dirty="0">
                <a:effectLst/>
                <a:latin typeface="Calibri" panose="020F0502020204030204" pitchFamily="34" charset="0"/>
                <a:ea typeface="Calibri" panose="020F0502020204030204" pitchFamily="34" charset="0"/>
                <a:cs typeface="Times New Roman" panose="02020603050405020304" pitchFamily="18" charset="0"/>
              </a:rPr>
              <a:t> а также расширяют базу природных ресурсов и, следовательно, способствуют удовлетворению растущих потребностей.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Следуя подходу Нексус, можно значительно сократить эксплуатационные расходы и расходы на техническое обслуживание, в то время как финансовые и человеческие ресурсы применяются более эффективным образом. Интеграция между юрисдикциями и секторами создает возможности для оптимизации ресурсов и развития сопутствующих выгод.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u="sng" dirty="0">
                <a:effectLst/>
                <a:latin typeface="Calibri" panose="020F0502020204030204" pitchFamily="34" charset="0"/>
                <a:ea typeface="Calibri" panose="020F0502020204030204" pitchFamily="34" charset="0"/>
                <a:cs typeface="Times New Roman" panose="02020603050405020304" pitchFamily="18" charset="0"/>
              </a:rPr>
              <a:t>Политические выгоды: </a:t>
            </a:r>
            <a:r>
              <a:rPr lang="ru-RU" sz="1100" dirty="0">
                <a:effectLst/>
                <a:latin typeface="Calibri" panose="020F0502020204030204" pitchFamily="34" charset="0"/>
                <a:ea typeface="Calibri" panose="020F0502020204030204" pitchFamily="34" charset="0"/>
                <a:cs typeface="Times New Roman" panose="02020603050405020304" pitchFamily="18" charset="0"/>
              </a:rPr>
              <a:t>следование подходу Нексус также может помочь повысить политическую легитимность и, следовательно, политическую стабильность, поскольку лица, принимающие решения, представляющие более, чем один сектор, участвуют и учитывают взгляды </a:t>
            </a:r>
            <a:r>
              <a:rPr lang="ru-RU" sz="1100" dirty="0" err="1">
                <a:effectLst/>
                <a:latin typeface="Calibri" panose="020F0502020204030204" pitchFamily="34" charset="0"/>
                <a:ea typeface="Calibri" panose="020F0502020204030204" pitchFamily="34" charset="0"/>
                <a:cs typeface="Times New Roman" panose="02020603050405020304" pitchFamily="18" charset="0"/>
              </a:rPr>
              <a:t>друг-друга</a:t>
            </a:r>
            <a:r>
              <a:rPr lang="ru-RU" sz="1100" dirty="0">
                <a:effectLst/>
                <a:latin typeface="Calibri" panose="020F0502020204030204" pitchFamily="34" charset="0"/>
                <a:ea typeface="Calibri" panose="020F0502020204030204" pitchFamily="34" charset="0"/>
                <a:cs typeface="Times New Roman" panose="02020603050405020304" pitchFamily="18" charset="0"/>
              </a:rPr>
              <a:t> при принятии решений по проекту.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Использование этих различных совместных действий также может помочь лучше достичь </a:t>
            </a:r>
            <a:r>
              <a:rPr lang="ru-RU" sz="1100" u="sng" dirty="0">
                <a:effectLst/>
                <a:latin typeface="Calibri" panose="020F0502020204030204" pitchFamily="34" charset="0"/>
                <a:ea typeface="Calibri" panose="020F0502020204030204" pitchFamily="34" charset="0"/>
                <a:cs typeface="Times New Roman" panose="02020603050405020304" pitchFamily="18" charset="0"/>
              </a:rPr>
              <a:t>глобальных целей в области развития</a:t>
            </a:r>
            <a:r>
              <a:rPr lang="ru-RU" sz="1100" dirty="0">
                <a:effectLst/>
                <a:latin typeface="Calibri" panose="020F0502020204030204" pitchFamily="34" charset="0"/>
                <a:ea typeface="Calibri" panose="020F0502020204030204" pitchFamily="34" charset="0"/>
                <a:cs typeface="Times New Roman" panose="02020603050405020304" pitchFamily="18" charset="0"/>
              </a:rPr>
              <a:t>, таких как Цели устойчивого развития (ЦУР) или цели, связанные с решением проблемы изменения климата.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100" dirty="0">
                <a:effectLst/>
                <a:latin typeface="Calibri" panose="020F0502020204030204" pitchFamily="34" charset="0"/>
                <a:ea typeface="Calibri" panose="020F0502020204030204" pitchFamily="34" charset="0"/>
                <a:cs typeface="Times New Roman" panose="02020603050405020304" pitchFamily="18" charset="0"/>
              </a:rPr>
              <a:t>Давайте теперь опишем некоторые из этих преимуществ на конкретных примерах </a:t>
            </a:r>
            <a:r>
              <a:rPr lang="en-US" sz="900" kern="1200" noProof="0" dirty="0">
                <a:solidFill>
                  <a:schemeClr val="tx1"/>
                </a:solidFill>
                <a:effectLst/>
                <a:latin typeface="+mn-lt"/>
                <a:ea typeface="+mn-ea"/>
                <a:cs typeface="+mn-cs"/>
              </a:rPr>
              <a:t>…</a:t>
            </a:r>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dirty="0"/>
          </a:p>
        </p:txBody>
      </p:sp>
    </p:spTree>
    <p:extLst>
      <p:ext uri="{BB962C8B-B14F-4D97-AF65-F5344CB8AC3E}">
        <p14:creationId xmlns:p14="http://schemas.microsoft.com/office/powerpoint/2010/main" val="807994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chemeClr val="tx1"/>
                </a:solidFill>
              </a:rPr>
              <a:t>Примечания</a:t>
            </a:r>
            <a:r>
              <a:rPr lang="en-US" b="1" noProof="0" dirty="0">
                <a:solidFill>
                  <a:schemeClr val="tx1"/>
                </a:solidFill>
              </a:rPr>
              <a:t>: </a:t>
            </a:r>
          </a:p>
          <a:p>
            <a:endParaRPr lang="en-US" b="1" noProof="0" dirty="0">
              <a:solidFill>
                <a:schemeClr val="tx1"/>
              </a:solidFill>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Одним из примеров, представленных здесь, является пример из практики, в котором используется синергия ВЭП Нексус.</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Пример из практики: Иордания: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Иордания является одной из стран в мире с наибольшим дефицитом воды</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Уже сегодня там имеется конкурирующий спрос на ограниченные ресурсы питьевой воды / потребление домашними хозяйствами и сельским хозяйством, который, вероятно, будет расти с увеличением численности населения и все более сухим климатом.</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Водный сектор также очень энергоемкий, на него приходится около 15% от общего потребления энергии в стране.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Завод по очистке сточных вод Ас-Самра: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этом контексте интересным техническим решением, касающимся водного, энергетического и продовольственного компонента, является проект очистки сточных вод Ас-Самра.</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Построенный в 2008 году и расширенный и обновленный в 2012 году, сегодня завод перерабатывает в среднем 365 000 м³ сточных вод в день, поступающих от населения городов Амман и Зарка, в то время как сточные воды, производимые заводом, используются для сельскохозяйственного орошения (около 10% воды, потребляемой сельским хозяйством в Иордании поступает с этого завода).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Основная часть энергии, используемой для очистки сточных вод (около 80%), обеспечивается биогазом и гидравлической энергией. Биогаз образуется из шлама сточных вод, который превращается в биогаз посредством анаэробного сбраживания.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завод также способствует повышению энергоэффективности.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Актуальность ВЭП: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Завод помогает повысить эффективность использования ресурсов и расширить общую доступность воды для домашних хозяйств и сельского хозяйства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Снижение энергопотребления </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Решение проблемы изменения климата, поскольку завод сокращает выбросы CO2</a:t>
            </a:r>
            <a:endParaRPr lang="en-US" noProof="0" dirty="0">
              <a:solidFill>
                <a:schemeClr val="tx1"/>
              </a:solidFill>
            </a:endParaRPr>
          </a:p>
          <a:p>
            <a:endParaRPr lang="en-US" noProof="0" dirty="0">
              <a:solidFill>
                <a:schemeClr val="tx1"/>
              </a:solidFill>
            </a:endParaRPr>
          </a:p>
          <a:p>
            <a:r>
              <a:rPr lang="ru-RU" b="1" noProof="0" dirty="0">
                <a:solidFill>
                  <a:schemeClr val="tx1"/>
                </a:solidFill>
              </a:rPr>
              <a:t>Источники</a:t>
            </a:r>
            <a:r>
              <a:rPr lang="en-US" b="1" noProof="0" dirty="0">
                <a:solidFill>
                  <a:schemeClr val="tx1"/>
                </a:solidFill>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i="0" kern="1200" noProof="0" dirty="0">
                <a:solidFill>
                  <a:schemeClr val="tx1"/>
                </a:solidFill>
                <a:effectLst/>
                <a:latin typeface="Arial" panose="020B0604020202020204" pitchFamily="34" charset="0"/>
                <a:ea typeface="+mn-ea"/>
                <a:cs typeface="+mn-cs"/>
              </a:rPr>
              <a:t>LAS, ‘T</a:t>
            </a:r>
            <a:r>
              <a:rPr lang="en-US" noProof="0" dirty="0">
                <a:solidFill>
                  <a:schemeClr val="tx1"/>
                </a:solidFill>
              </a:rPr>
              <a:t>he Water-Energy-Food Nexus in the Arab Region: Nexus Technology and Innovation Case Studies’, available at: </a:t>
            </a:r>
            <a:r>
              <a:rPr lang="en-US" sz="9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https://uploads.water-energy-food.org/legacy/policy_briefs_6_english.pdf</a:t>
            </a:r>
            <a:endParaRPr lang="en-US" sz="9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8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noProof="0" dirty="0">
                <a:solidFill>
                  <a:schemeClr val="tx1"/>
                </a:solidFill>
                <a:effectLst/>
                <a:latin typeface="Calibri" panose="020F0502020204030204" pitchFamily="34" charset="0"/>
              </a:rPr>
              <a:t>Suez ‘As Samra Wastewater Treatment Plant‘, available at: </a:t>
            </a:r>
            <a:r>
              <a:rPr lang="en-US" sz="1800" noProof="0" dirty="0">
                <a:solidFill>
                  <a:schemeClr val="tx1"/>
                </a:solidFill>
                <a:effectLst/>
                <a:latin typeface="Calibri" panose="020F0502020204030204" pitchFamily="34" charset="0"/>
                <a:hlinkClick r:id="rId4" action="ppaction://hlinkfile">
                  <a:extLst>
                    <a:ext uri="{A12FA001-AC4F-418D-AE19-62706E023703}">
                      <ahyp:hlinkClr xmlns:ahyp="http://schemas.microsoft.com/office/drawing/2018/hyperlinkcolor" val="tx"/>
                    </a:ext>
                  </a:extLst>
                </a:hlinkClick>
              </a:rPr>
              <a:t>file:///C:/Users/schul/Downloads/As%20Samra_R-ER-020-EN_1510_web.pdf</a:t>
            </a:r>
            <a:endParaRPr lang="en-US" sz="1800" noProof="0" dirty="0">
              <a:solidFill>
                <a:schemeClr val="tx1"/>
              </a:solidFill>
              <a:effectLst/>
              <a:latin typeface="Calibri" panose="020F0502020204030204" pitchFamily="34" charset="0"/>
            </a:endParaRPr>
          </a:p>
          <a:p>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Water Technology, ‘</a:t>
            </a:r>
            <a:r>
              <a:rPr lang="en-US" sz="900" b="0" i="0" kern="1200" noProof="0" dirty="0">
                <a:solidFill>
                  <a:schemeClr val="tx1"/>
                </a:solidFill>
                <a:effectLst/>
                <a:latin typeface="Arial" panose="020B0604020202020204" pitchFamily="34" charset="0"/>
                <a:ea typeface="+mn-ea"/>
                <a:cs typeface="+mn-cs"/>
              </a:rPr>
              <a:t>As-Samra Wastewater Treatment Plant, Jordan’, available at: </a:t>
            </a:r>
            <a:r>
              <a:rPr lang="en-US" sz="900" noProof="0" dirty="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https://www.water-technology.net/projects/as-samra-wastewater-treatment-plant-jordan/</a:t>
            </a:r>
            <a:endParaRPr lang="en-US" sz="900" noProof="0" dirty="0">
              <a:solidFill>
                <a:schemeClr val="tx1"/>
              </a:solidFill>
              <a:effectLst/>
              <a:latin typeface="Calibri" panose="020F0502020204030204" pitchFamily="34" charset="0"/>
            </a:endParaRPr>
          </a:p>
          <a:p>
            <a:endParaRPr lang="en-US" noProof="0" dirty="0">
              <a:solidFill>
                <a:schemeClr val="tx1"/>
              </a:solidFill>
            </a:endParaRPr>
          </a:p>
          <a:p>
            <a:r>
              <a:rPr lang="ru-RU" i="1" noProof="0" dirty="0">
                <a:solidFill>
                  <a:schemeClr val="tx1"/>
                </a:solidFill>
              </a:rPr>
              <a:t>Ссылка на изображение</a:t>
            </a:r>
            <a:r>
              <a:rPr lang="en-US" i="1" noProof="0" dirty="0">
                <a:solidFill>
                  <a:schemeClr val="tx1"/>
                </a:solidFill>
              </a:rPr>
              <a:t>:</a:t>
            </a:r>
            <a:endParaRPr lang="en-US" b="1" noProof="0" dirty="0">
              <a:solidFill>
                <a:schemeClr val="tx1"/>
              </a:solidFill>
            </a:endParaRPr>
          </a:p>
          <a:p>
            <a:r>
              <a:rPr lang="en-US" noProof="0" dirty="0">
                <a:solidFill>
                  <a:schemeClr val="tx1"/>
                </a:solidFill>
              </a:rPr>
              <a:t>https://www.ccc.net/project/as-samra-wastewater-treatment-plant/</a:t>
            </a:r>
          </a:p>
          <a:p>
            <a:endParaRPr lang="en-US"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dirty="0"/>
          </a:p>
        </p:txBody>
      </p:sp>
    </p:spTree>
    <p:extLst>
      <p:ext uri="{BB962C8B-B14F-4D97-AF65-F5344CB8AC3E}">
        <p14:creationId xmlns:p14="http://schemas.microsoft.com/office/powerpoint/2010/main" val="349534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chemeClr val="tx1"/>
                </a:solidFill>
              </a:rPr>
              <a:t>Примечания</a:t>
            </a:r>
            <a:r>
              <a:rPr lang="en-US" b="1" noProof="0" dirty="0">
                <a:solidFill>
                  <a:schemeClr val="tx1"/>
                </a:solidFill>
              </a:rPr>
              <a:t>:</a:t>
            </a:r>
          </a:p>
          <a:p>
            <a:endParaRPr lang="en-US" noProof="0" dirty="0">
              <a:solidFill>
                <a:schemeClr val="tx1"/>
              </a:solidFill>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Во втором примере описывается местный подход Нексус на уровне фермерских хозяйств: проект в области агровольтаики в Мали и Гамбии.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Проект проводится Frauenhofer ISE (08/2020 - 07/2023), участвуют партнеры из Германии, Мали и Гамбии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Это пилотный научно-исследовательский и опытно-конструкторский проект, целью которого является доказательство технической, а также экономической жизнеспособности интегрированной системы тройного землепользования.</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Идея состоит в том, чтобы использовать один и тот же участок земли для трех целей: производство продуктов питания, выработка солнечной энергии и сбор воды (солнечные панели собирают дождевую воду, которая затем стекает в резервуар для дождевой воды).</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Цель проекта:</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Использовать синергии между этими тремя компонентами различными способами: 1) уменьшить конкуренцию между землепользованием для производства энергии и производства продуктов питания, 2) улучшить производство продуктов питания, поскольку многие растения в полузасушливых регионах растут лучше в тени солнечных батарей, 3) снизить потребность в воде для сельскохозяйственного производства.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Содействовать более экологически и экономически устойчивому развитию </a:t>
            </a:r>
            <a:r>
              <a:rPr lang="ru-RU" sz="1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100" dirty="0">
                <a:effectLst/>
                <a:latin typeface="Calibri" panose="020F0502020204030204" pitchFamily="34" charset="0"/>
                <a:ea typeface="Calibri" panose="020F0502020204030204" pitchFamily="34" charset="0"/>
                <a:cs typeface="Times New Roman" panose="02020603050405020304" pitchFamily="18" charset="0"/>
              </a:rPr>
              <a:t> двойное землепользование агровольтаики расширяется за счет диапазона управления водными ресурсами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Сбор и хранение дождевой воды с помощью установленных солнечных панелей должны сбалансировать сезонные колебания осадков, которые влияют на возможности ведения сельского хозяйства. </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Энергия может быть использована в целях перекачки подземных вод для снабжения питьевой водой или для охлаждения продукции</a:t>
            </a:r>
            <a:endParaRPr lang="ru-KZ"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dirty="0">
              <a:solidFill>
                <a:schemeClr val="tx1"/>
              </a:solidFill>
            </a:endParaRPr>
          </a:p>
          <a:p>
            <a:r>
              <a:rPr lang="ru-RU" b="1" noProof="0" dirty="0">
                <a:solidFill>
                  <a:schemeClr val="tx1"/>
                </a:solidFill>
              </a:rPr>
              <a:t>Источники</a:t>
            </a:r>
            <a:r>
              <a:rPr lang="en-US" b="1" noProof="0" dirty="0">
                <a:solidFill>
                  <a:schemeClr val="tx1"/>
                </a:solidFill>
              </a:rPr>
              <a:t>: </a:t>
            </a:r>
          </a:p>
          <a:p>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Client II, ‘</a:t>
            </a:r>
            <a:r>
              <a:rPr lang="en-US" sz="900" b="0" i="0" kern="1200" noProof="0" dirty="0">
                <a:solidFill>
                  <a:schemeClr val="tx1"/>
                </a:solidFill>
                <a:effectLst/>
                <a:latin typeface="Arial" panose="020B0604020202020204" pitchFamily="34" charset="0"/>
                <a:ea typeface="+mn-ea"/>
                <a:cs typeface="+mn-cs"/>
              </a:rPr>
              <a:t>Video: Project presentation APV-MaGa‘, available at: </a:t>
            </a:r>
            <a:r>
              <a:rPr lang="en-US" noProof="0" dirty="0">
                <a:solidFill>
                  <a:schemeClr val="tx1"/>
                </a:solidFill>
              </a:rPr>
              <a:t>https://www.bmbf-client.de/publikationen/video-project-presentation-apv-maga </a:t>
            </a:r>
          </a:p>
          <a:p>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Frauenhofer ISE (2021), ‘</a:t>
            </a:r>
            <a:r>
              <a:rPr lang="en-US" sz="900" b="0" i="0" kern="1200" noProof="0" dirty="0">
                <a:solidFill>
                  <a:schemeClr val="tx1"/>
                </a:solidFill>
                <a:effectLst/>
                <a:latin typeface="Arial" panose="020B0604020202020204" pitchFamily="34" charset="0"/>
                <a:ea typeface="+mn-ea"/>
                <a:cs typeface="+mn-cs"/>
              </a:rPr>
              <a:t>APV-MaGa – Agrivoltaics for Mali and Gambia: Sustainable Electricity Production by Integrated Food, Energy and Water Systems’, Available from: </a:t>
            </a:r>
            <a:r>
              <a:rPr lang="en-US" noProof="0" dirty="0">
                <a:solidFill>
                  <a:schemeClr val="tx1"/>
                </a:solidFill>
                <a:hlinkClick r:id="rId3">
                  <a:extLst>
                    <a:ext uri="{A12FA001-AC4F-418D-AE19-62706E023703}">
                      <ahyp:hlinkClr xmlns:ahyp="http://schemas.microsoft.com/office/drawing/2018/hyperlinkcolor" val="tx"/>
                    </a:ext>
                  </a:extLst>
                </a:hlinkClick>
              </a:rPr>
              <a:t>APV-MaGa – Agri-Photovoltaik für Mali und Gambia: Nachhaltige Stromproduktion durch integrierte Nahrungsmittel-, Energie- und Wassersysteme - Fraunhofer ISE</a:t>
            </a:r>
            <a:endParaRPr lang="en-US" noProof="0" dirty="0">
              <a:solidFill>
                <a:schemeClr val="tx1"/>
              </a:solidFill>
            </a:endParaRPr>
          </a:p>
          <a:p>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Frauenhofer (2019), ‘Agrivoltaics – solar panels on top, potatoes down below‘, Available from: </a:t>
            </a:r>
            <a:r>
              <a:rPr lang="en-US" b="0" noProof="0" dirty="0">
                <a:solidFill>
                  <a:schemeClr val="tx1"/>
                </a:solidFill>
                <a:latin typeface="+mn-lt"/>
              </a:rPr>
              <a:t>https://www.en-former.com/en/agrivoltaics/ </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dirty="0"/>
          </a:p>
        </p:txBody>
      </p:sp>
    </p:spTree>
    <p:extLst>
      <p:ext uri="{BB962C8B-B14F-4D97-AF65-F5344CB8AC3E}">
        <p14:creationId xmlns:p14="http://schemas.microsoft.com/office/powerpoint/2010/main" val="31005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ts val="1200"/>
              </a:lnSpc>
              <a:spcBef>
                <a:spcPts val="600"/>
              </a:spcBef>
              <a:spcAft>
                <a:spcPts val="600"/>
              </a:spcAft>
            </a:pPr>
            <a:r>
              <a:rPr lang="ru-RU" sz="900" b="1" noProof="0" dirty="0">
                <a:effectLst/>
                <a:latin typeface="Arial" panose="020B0604020202020204" pitchFamily="34" charset="0"/>
                <a:ea typeface="Arial" panose="020B0604020202020204" pitchFamily="34" charset="0"/>
                <a:cs typeface="Times New Roman" panose="02020603050405020304" pitchFamily="18" charset="0"/>
              </a:rPr>
              <a:t>Примечания</a:t>
            </a:r>
            <a:r>
              <a:rPr lang="en-US" sz="900" b="1" noProof="0" dirty="0">
                <a:effectLst/>
                <a:latin typeface="Arial" panose="020B0604020202020204" pitchFamily="34" charset="0"/>
                <a:ea typeface="Arial" panose="020B0604020202020204" pitchFamily="34" charset="0"/>
                <a:cs typeface="Times New Roman" panose="02020603050405020304" pitchFamily="18" charset="0"/>
              </a:rPr>
              <a:t>:</a:t>
            </a: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начале адаптируйте имена и названия к местному контексту]</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Позвольте мне представить вам г-жу </a:t>
            </a:r>
            <a:r>
              <a:rPr lang="ru-RU" sz="1800" i="1" dirty="0">
                <a:effectLst/>
                <a:latin typeface="Calibri" panose="020F0502020204030204" pitchFamily="34" charset="0"/>
                <a:ea typeface="Calibri" panose="020F0502020204030204" pitchFamily="34" charset="0"/>
                <a:cs typeface="Times New Roman" panose="02020603050405020304" pitchFamily="18" charset="0"/>
              </a:rPr>
              <a:t>Синклер</a:t>
            </a:r>
            <a:r>
              <a:rPr lang="ru-RU" sz="1800" dirty="0">
                <a:effectLst/>
                <a:latin typeface="Calibri" panose="020F0502020204030204" pitchFamily="34" charset="0"/>
                <a:ea typeface="Calibri" panose="020F0502020204030204" pitchFamily="34" charset="0"/>
                <a:cs typeface="Times New Roman" panose="02020603050405020304" pitchFamily="18" charset="0"/>
              </a:rPr>
              <a:t>. Она живет в городе </a:t>
            </a:r>
            <a:r>
              <a:rPr lang="ru-RU" sz="1800" i="1" dirty="0">
                <a:effectLst/>
                <a:latin typeface="Calibri" panose="020F0502020204030204" pitchFamily="34" charset="0"/>
                <a:ea typeface="Calibri" panose="020F0502020204030204" pitchFamily="34" charset="0"/>
                <a:cs typeface="Times New Roman" panose="02020603050405020304" pitchFamily="18" charset="0"/>
              </a:rPr>
              <a:t>Мостанова</a:t>
            </a:r>
            <a:r>
              <a:rPr lang="ru-RU" sz="1800" dirty="0">
                <a:effectLst/>
                <a:latin typeface="Calibri" panose="020F0502020204030204" pitchFamily="34" charset="0"/>
                <a:ea typeface="Calibri" panose="020F0502020204030204" pitchFamily="34" charset="0"/>
                <a:cs typeface="Times New Roman" panose="02020603050405020304" pitchFamily="18" charset="0"/>
              </a:rPr>
              <a:t>, где является руководителем отдела в городской администрации, отвечающего за электроснабжение.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Мостанова – это город среднего размера с населением 300 000 человек, количество жителей которого постоянно росло в течение последних лет.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Хотя это является положительным фактом развития города, Мостанова может столкнуться с проблемами по обеспечению растущего населения и промышленности достаточным количеством электроэнергии. По нескольким причинам город не подключен к национальной сети и до сих пор получает основную часть своей электроэнергии от одной местной угольной электростанции.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Г-жа Синклер имеет многолетний опыт работы в энергетическом секторе. С самого начала она понимала, что город должен предпринять активные шаги, чтобы гарантировать поставки достаточного количества электроэнергии в ближайшие годы.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Она горячо поддерживает возобновляемые источники энергии и видит большой потенциал для солнечной энергии в городе, в котором наблюдаются примерно 250 солнечных дней в году. Ее команда также подсчитала, что солнечная энергия может значительно снизить затраты на энергию в городе.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ее миссия ясна: увеличить производство солнечной энергии.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Она знает, что ей нужна поддержка со стороны городского совета, чтобы продолжить реализацию своих планов, поэтому она организует внеочередное заседание совета, куда она приглашает коллег из всех других городских департаментов вместе с несколькими экспертами из энергетического сектора.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Однако в процессе обсуждения быстро становится очевидным, что ее коллеги не столь убеждены и не полны энтузиазма в отношении этого предложения, как она ожидала.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Г-жа Синклер разочарована, но внимательно прислушивается к аргументам своих коллег.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Ее коллега из департамента сельского хозяйства г-н Лиард приходит в ярость, когда слышит, что г-жа Синклер говорит о 3 подходящих местах для создания парков солнечных панелей, которые были найдены ее командой.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 легким гневом в голосе г-н Лиард отмечает, что два из предложенных мест в настоящее время являются сельскохозяйственными угодьями, которые, как он подчеркивает, уже недостаточны в этом районе. Фермеры, продолжает он, в течение многих лет жаловались на процесс перераспределения сельскохозяйственных угодий на иные цели, напр., улицы, а также некоторые местные промышленные предприятия.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Он сообщил, что одна из крупнейших фермерских компаний региона уже рассматривает возможность закрытия. Это будет иметь серьезные последствия для местного продовольственного снабжения и цен на продовольствие, а также приведет к потере рабочих мест. Производство продуктов питания, заключает он, должно быть приоритетным!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Другие проблемы поднимаются ее коллегами из водного департамента. Они отмечают, что снижение цен на энергоносители может привести к увеличению забора подземных вод, которые используются местными фермерами для орошения своих полей в летние месяцы.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За последние 5 лет они наблюдали небольшое снижение уровня грунтовых вод. Предоставление более дешевой энергии фермерам без функционирующей системы лицензирования и мониторинга водных ресурсов может в будущем ускорить процесс и привести к проблемам местного водоснабжения.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 большому удовольствию г-жи Синклер, один коллега, по крайней мере, всецело поддержал ее идею: г-н Грин, специальный представитель Мостанова по смягчению последствий изменения климата и адаптации к ним.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Он был рад и подчеркнул, что предлагаемый подход может помочь значительно сократить выбросы ПГ и углеродный след города. В дополнение к своему аргументу он пояснил, что проект, вероятно, может извлечь выгоду из национальных государственных средств, которые были предоставлены недавним правительством для поддержки расширения использования возобновляемых источников энергии.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конце концов, г-жа Синклер поняла, что не все так плохо, но для реализации ее идеи о доставке солнечной энергии в Мостанову потребуется еще много обсуждений и большая координация работ с ее коллегами.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Этот пример города Мостанова подводит нас непосредственно к теме данного тренинга, касающейся взаимосвязей, которые также именуются «Нексус», между энергией, водой и продовольствием. Негативные последствия, которые односторонний подход в одном секторе может оказать на другие. Но также и синергия, которая потенциально может быть использована при координации деятельности между секторами. </a:t>
            </a:r>
            <a:endParaRPr lang="en-US" sz="900" noProof="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dirty="0"/>
          </a:p>
        </p:txBody>
      </p:sp>
    </p:spTree>
    <p:extLst>
      <p:ext uri="{BB962C8B-B14F-4D97-AF65-F5344CB8AC3E}">
        <p14:creationId xmlns:p14="http://schemas.microsoft.com/office/powerpoint/2010/main" val="99072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chemeClr val="tx1"/>
                </a:solidFill>
              </a:rPr>
              <a:t>Примечания</a:t>
            </a:r>
            <a:r>
              <a:rPr lang="en-US" b="1" noProof="0" dirty="0">
                <a:solidFill>
                  <a:schemeClr val="tx1"/>
                </a:solidFill>
              </a:rPr>
              <a:t>:</a:t>
            </a:r>
          </a:p>
          <a:p>
            <a:pPr marL="171450" indent="-171450">
              <a:buFont typeface="Symbol" panose="05050102010706020507" pitchFamily="18" charset="2"/>
              <a:buChar char="-"/>
            </a:pPr>
            <a:endParaRPr lang="en-US" noProof="0" dirty="0">
              <a:solidFill>
                <a:schemeClr val="tx1"/>
              </a:solidFill>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Плотина Манантали расположена на реке Бафинг в Мали в 90 км вверх по течению от Бафулабе и является частью комплексной стратегии развития бассейна Сенегала</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Манантали - это многоцелевая плотина, которая находится в совместном владении и эксплуатации трех стран, координируемой </a:t>
            </a:r>
            <a:r>
              <a:rPr lang="ru-RU" sz="1100" dirty="0">
                <a:effectLst/>
                <a:latin typeface="Calibri" panose="020F0502020204030204" pitchFamily="34" charset="0"/>
                <a:ea typeface="Calibri" panose="020F0502020204030204" pitchFamily="34" charset="0"/>
                <a:cs typeface="Calibri" panose="020F0502020204030204" pitchFamily="34" charset="0"/>
              </a:rPr>
              <a:t>региональной «</a:t>
            </a:r>
            <a:r>
              <a:rPr lang="ru-RU" sz="1100" i="1" dirty="0">
                <a:solidFill>
                  <a:srgbClr val="5F6368"/>
                </a:solidFill>
                <a:effectLst/>
                <a:latin typeface="Calibri" panose="020F0502020204030204" pitchFamily="34" charset="0"/>
                <a:ea typeface="Calibri" panose="020F0502020204030204" pitchFamily="34" charset="0"/>
                <a:cs typeface="Times New Roman" panose="02020603050405020304" pitchFamily="18" charset="0"/>
              </a:rPr>
              <a:t>Организацией </a:t>
            </a:r>
            <a:r>
              <a:rPr lang="ru-KZ" sz="1100" i="1">
                <a:solidFill>
                  <a:srgbClr val="5F6368"/>
                </a:solidFill>
                <a:effectLst/>
                <a:latin typeface="Calibri" panose="020F0502020204030204" pitchFamily="34" charset="0"/>
                <a:ea typeface="Calibri" panose="020F0502020204030204" pitchFamily="34" charset="0"/>
                <a:cs typeface="Times New Roman" panose="02020603050405020304" pitchFamily="18" charset="0"/>
              </a:rPr>
              <a:t> по освоению</a:t>
            </a:r>
            <a:r>
              <a:rPr lang="ru-KZ" sz="1100">
                <a:solidFill>
                  <a:srgbClr val="4D5156"/>
                </a:solidFill>
                <a:effectLst/>
                <a:latin typeface="Calibri" panose="020F0502020204030204" pitchFamily="34" charset="0"/>
                <a:ea typeface="Calibri" panose="020F0502020204030204" pitchFamily="34" charset="0"/>
                <a:cs typeface="Calibri" panose="020F0502020204030204" pitchFamily="34" charset="0"/>
              </a:rPr>
              <a:t> бассейна </a:t>
            </a:r>
            <a:r>
              <a:rPr lang="ru-KZ" sz="1100" i="1">
                <a:solidFill>
                  <a:srgbClr val="5F6368"/>
                </a:solidFill>
                <a:effectLst/>
                <a:latin typeface="Calibri" panose="020F0502020204030204" pitchFamily="34" charset="0"/>
                <a:ea typeface="Calibri" panose="020F0502020204030204" pitchFamily="34" charset="0"/>
                <a:cs typeface="Times New Roman" panose="02020603050405020304" pitchFamily="18" charset="0"/>
              </a:rPr>
              <a:t>реки Сенегал</a:t>
            </a:r>
            <a:r>
              <a:rPr lang="ru-RU" sz="1100" dirty="0">
                <a:effectLst/>
                <a:latin typeface="Calibri" panose="020F0502020204030204" pitchFamily="34" charset="0"/>
                <a:ea typeface="Calibri" panose="020F0502020204030204" pitchFamily="34" charset="0"/>
                <a:cs typeface="Calibri" panose="020F0502020204030204" pitchFamily="34" charset="0"/>
              </a:rPr>
              <a:t>» (OMVS).</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Электростанция мощностью 200 МВт вырабатывает электроэнергию для Сенегала, Мали и Мавритании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Водохранилище обеспечивает водой орошение 130 000 га сельскохозяйственных угодий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Компонент водного регулирования для судоходства был первоначально запланирован, но не был реализован</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u="sng" dirty="0">
                <a:effectLst/>
                <a:latin typeface="Calibri" panose="020F0502020204030204" pitchFamily="34" charset="0"/>
                <a:ea typeface="Calibri" panose="020F0502020204030204" pitchFamily="34" charset="0"/>
                <a:cs typeface="Times New Roman" panose="02020603050405020304" pitchFamily="18" charset="0"/>
              </a:rPr>
              <a:t>Преимущества: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Вода хранится в плотине для различных целей: орошения и гидроэнергетики - и, возможно, в будущем также для обеспечения навигации.</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Symbol" panose="05050102010706020507" pitchFamily="18" charset="2"/>
              <a:buChar char=""/>
              <a:tabLst>
                <a:tab pos="9144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Многоцелевые проекты более привлекательны для получения международной финансовой помощи, поскольку они часто хорошо вписываются в национальные и региональные планы развития, такие как производство продовольствия или смягчение последствий наводнений. Они также могут дополнять стратегии адаптации к изменению климата, если они имеют гидроэнергетический компонент. </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ru-RU" sz="11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100" u="sng" dirty="0">
                <a:effectLst/>
                <a:latin typeface="Calibri" panose="020F0502020204030204" pitchFamily="34" charset="0"/>
                <a:ea typeface="Calibri" panose="020F0502020204030204" pitchFamily="34" charset="0"/>
                <a:cs typeface="Times New Roman" panose="02020603050405020304" pitchFamily="18" charset="0"/>
              </a:rPr>
              <a:t>Дополнительная информация для инструктора:</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100" dirty="0">
                <a:effectLst/>
                <a:latin typeface="Calibri" panose="020F0502020204030204" pitchFamily="34" charset="0"/>
                <a:ea typeface="Calibri" panose="020F0502020204030204" pitchFamily="34" charset="0"/>
                <a:cs typeface="Times New Roman" panose="02020603050405020304" pitchFamily="18" charset="0"/>
              </a:rPr>
              <a:t>Фактическая реализация плана использования земель, которые в настоящее время орошаются: первоначальный план составлял 225 га, но этот план так и не был реализован; навигационный компонент до настоящего времени не реализован</a:t>
            </a:r>
            <a:endParaRPr lang="ru-KZ" sz="1100">
              <a:effectLst/>
              <a:latin typeface="Calibri" panose="020F0502020204030204" pitchFamily="34" charset="0"/>
              <a:ea typeface="Calibri" panose="020F0502020204030204" pitchFamily="34" charset="0"/>
              <a:cs typeface="Times New Roman" panose="02020603050405020304" pitchFamily="18" charset="0"/>
            </a:endParaRPr>
          </a:p>
          <a:p>
            <a:r>
              <a:rPr lang="ru-RU" sz="1100" dirty="0">
                <a:effectLst/>
                <a:latin typeface="Calibri" panose="020F0502020204030204" pitchFamily="34" charset="0"/>
                <a:ea typeface="Calibri" panose="020F0502020204030204" pitchFamily="34" charset="0"/>
                <a:cs typeface="Times New Roman" panose="02020603050405020304" pitchFamily="18" charset="0"/>
              </a:rPr>
              <a:t>Необходимо упомянуть о значительных экологических проблемах. Они постепенно решаются</a:t>
            </a:r>
            <a:r>
              <a:rPr lang="en-US" dirty="0">
                <a:latin typeface="Arial"/>
                <a:cs typeface="Arial"/>
              </a:rPr>
              <a:t>.</a:t>
            </a:r>
            <a:endParaRPr lang="en-US" noProof="0" dirty="0">
              <a:solidFill>
                <a:schemeClr val="tx1"/>
              </a:solidFill>
              <a:cs typeface="Arial"/>
            </a:endParaRPr>
          </a:p>
          <a:p>
            <a:pPr marL="0" indent="0">
              <a:buFont typeface="Symbol" panose="05050102010706020507" pitchFamily="18" charset="2"/>
              <a:buNone/>
            </a:pPr>
            <a:endParaRPr lang="en-US" noProof="0" dirty="0">
              <a:solidFill>
                <a:schemeClr val="tx1"/>
              </a:solidFill>
            </a:endParaRPr>
          </a:p>
          <a:p>
            <a:pPr marL="0" indent="0">
              <a:buFont typeface="Symbol" panose="05050102010706020507" pitchFamily="18" charset="2"/>
              <a:buNone/>
            </a:pPr>
            <a:endParaRPr lang="en-US" noProof="0" dirty="0">
              <a:solidFill>
                <a:schemeClr val="tx1"/>
              </a:solidFill>
            </a:endParaRPr>
          </a:p>
          <a:p>
            <a:pPr marL="0" indent="0">
              <a:buFont typeface="Arial" panose="020B0604020202020204" pitchFamily="34" charset="0"/>
              <a:buNone/>
            </a:pPr>
            <a:r>
              <a:rPr lang="ru-RU" b="1" noProof="0" dirty="0">
                <a:solidFill>
                  <a:schemeClr val="tx1"/>
                </a:solidFill>
              </a:rPr>
              <a:t>Источники</a:t>
            </a:r>
            <a:r>
              <a:rPr lang="en-US" b="1" noProof="0" dirty="0">
                <a:solidFill>
                  <a:schemeClr val="tx1"/>
                </a:solidFill>
              </a:rPr>
              <a:t>: </a:t>
            </a:r>
          </a:p>
          <a:p>
            <a:pPr marL="0" indent="0">
              <a:buFont typeface="Arial" panose="020B0604020202020204" pitchFamily="34" charset="0"/>
              <a:buNone/>
            </a:pPr>
            <a:endParaRPr lang="en-US" noProof="0" dirty="0">
              <a:solidFill>
                <a:schemeClr val="tx1"/>
              </a:solidFill>
            </a:endParaRPr>
          </a:p>
          <a:p>
            <a:pPr marL="0" indent="0">
              <a:buFont typeface="Arial" panose="020B0604020202020204" pitchFamily="34" charset="0"/>
              <a:buNone/>
            </a:pPr>
            <a:r>
              <a:rPr lang="en-US" noProof="0" dirty="0">
                <a:solidFill>
                  <a:schemeClr val="tx1"/>
                </a:solidFill>
              </a:rPr>
              <a:t>Agriwaterpedia (2016). Multipurpose dams. Available at: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https://wocatpedia.net/wiki/Multi-purpose_dams</a:t>
            </a:r>
            <a:endParaRPr lang="en-US" sz="1800" noProof="0" dirty="0">
              <a:solidFill>
                <a:schemeClr val="tx1"/>
              </a:solidFill>
              <a:effectLst/>
              <a:latin typeface="Calibri" panose="020F0502020204030204" pitchFamily="34" charset="0"/>
            </a:endParaRPr>
          </a:p>
          <a:p>
            <a:pPr marL="0" indent="0">
              <a:buFont typeface="Arial" panose="020B0604020202020204" pitchFamily="34" charset="0"/>
              <a:buNone/>
            </a:pPr>
            <a:endParaRPr lang="en-US" sz="1800" noProof="0" dirty="0">
              <a:solidFill>
                <a:schemeClr val="tx1"/>
              </a:solidFill>
              <a:effectLst/>
              <a:latin typeface="Calibri" panose="020F0502020204030204" pitchFamily="34" charset="0"/>
            </a:endParaRPr>
          </a:p>
          <a:p>
            <a:r>
              <a:rPr lang="en-US" sz="1800" noProof="0" dirty="0">
                <a:solidFill>
                  <a:schemeClr val="tx1"/>
                </a:solidFill>
                <a:effectLst/>
                <a:latin typeface="Calibri"/>
                <a:cs typeface="Calibri"/>
              </a:rPr>
              <a:t>Dombrowsky, I. and O. Hensengerth (2018). Governing the Water-Energy-Food-Nexus Related to Hydropower on Shared Rivers – The Role of Regional Organizations. Front. Environ. Sci., published 18 December 2018. Available at: </a:t>
            </a:r>
            <a:r>
              <a:rPr lang="en-US" b="0" i="0" u="none" strike="noStrike" noProof="0" dirty="0">
                <a:solidFill>
                  <a:schemeClr val="tx1"/>
                </a:solidFill>
                <a:effectLst/>
                <a:latin typeface="MuseoSans"/>
                <a:hlinkClick r:id="rId4">
                  <a:extLst>
                    <a:ext uri="{A12FA001-AC4F-418D-AE19-62706E023703}">
                      <ahyp:hlinkClr xmlns:ahyp="http://schemas.microsoft.com/office/drawing/2018/hyperlinkcolor" val="tx"/>
                    </a:ext>
                  </a:extLst>
                </a:hlinkClick>
              </a:rPr>
              <a:t>https://doi.org/10.3389/fenvs.2018.00153</a:t>
            </a:r>
            <a:r>
              <a:rPr lang="en-US" dirty="0">
                <a:latin typeface="MuseoSans"/>
              </a:rPr>
              <a:t> </a:t>
            </a:r>
            <a:endParaRPr lang="en-US" dirty="0">
              <a:cs typeface="Arial" panose="020B0604020202020204" pitchFamily="34" charset="0"/>
            </a:endParaRPr>
          </a:p>
          <a:p>
            <a:endParaRPr lang="en-US" dirty="0">
              <a:cs typeface="Arial" panose="020B0604020202020204" pitchFamily="34" charset="0"/>
            </a:endParaRPr>
          </a:p>
          <a:p>
            <a:pPr marL="0" indent="0">
              <a:buFont typeface="Arial" panose="020B0604020202020204" pitchFamily="34" charset="0"/>
              <a:buNone/>
            </a:pPr>
            <a:r>
              <a:rPr lang="en-US" noProof="0" dirty="0">
                <a:solidFill>
                  <a:schemeClr val="tx1"/>
                </a:solidFill>
                <a:latin typeface="Arial"/>
                <a:cs typeface="Arial"/>
              </a:rPr>
              <a:t>Kramer, A., Hensengerth O., Mertens, A. and</a:t>
            </a:r>
            <a:r>
              <a:rPr lang="en-US" dirty="0">
                <a:latin typeface="Arial"/>
                <a:cs typeface="Arial"/>
              </a:rPr>
              <a:t> </a:t>
            </a:r>
            <a:r>
              <a:rPr lang="en-US" noProof="0" dirty="0">
                <a:solidFill>
                  <a:schemeClr val="tx1"/>
                </a:solidFill>
                <a:latin typeface="Arial"/>
                <a:cs typeface="Arial"/>
              </a:rPr>
              <a:t> A. Carius (2012). Assessment of RBO-Level Mechanisms for Sustainable Hydropower Development and Management. Vientiane, October 2012. Available at: </a:t>
            </a:r>
            <a:r>
              <a:rPr lang="en-US" noProof="0" dirty="0">
                <a:solidFill>
                  <a:schemeClr val="tx1"/>
                </a:solidFill>
                <a:latin typeface="Arial"/>
                <a:cs typeface="Arial"/>
                <a:hlinkClick r:id="rId5">
                  <a:extLst>
                    <a:ext uri="{A12FA001-AC4F-418D-AE19-62706E023703}">
                      <ahyp:hlinkClr xmlns:ahyp="http://schemas.microsoft.com/office/drawing/2018/hyperlinkcolor" val="tx"/>
                    </a:ext>
                  </a:extLst>
                </a:hlinkClick>
              </a:rPr>
              <a:t>rbo_mechanisms_sustainablehydropower_report_mrc-giz.pdf (adelphi.de)</a:t>
            </a:r>
            <a:endParaRPr lang="en-US" noProof="0" dirty="0">
              <a:solidFill>
                <a:schemeClr val="tx1"/>
              </a:solidFill>
              <a:latin typeface="Arial"/>
              <a:cs typeface="Arial"/>
            </a:endParaRPr>
          </a:p>
          <a:p>
            <a:pPr marL="0" indent="0">
              <a:buFont typeface="Arial" panose="020B0604020202020204" pitchFamily="34" charset="0"/>
              <a:buNone/>
            </a:pPr>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solidFill>
                  <a:schemeClr val="tx1"/>
                </a:solidFill>
              </a:rPr>
              <a:t>OECD (2017). Multi-purpose Water Infrastructure. Recommendations to maximise economic benefits. Available at: </a:t>
            </a:r>
            <a:r>
              <a:rPr lang="en-US" sz="1800" noProof="0" dirty="0">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https://www.oecd.org/env/outreach/MPWI_Perspectives_Final_WEB.pdf</a:t>
            </a:r>
            <a:endParaRPr lang="en-US" sz="1800" noProof="0" dirty="0">
              <a:solidFill>
                <a:schemeClr val="tx1"/>
              </a:solidFill>
              <a:effectLst/>
              <a:latin typeface="Calibri" panose="020F0502020204030204" pitchFamily="34" charset="0"/>
            </a:endParaRP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dirty="0"/>
          </a:p>
        </p:txBody>
      </p:sp>
    </p:spTree>
    <p:extLst>
      <p:ext uri="{BB962C8B-B14F-4D97-AF65-F5344CB8AC3E}">
        <p14:creationId xmlns:p14="http://schemas.microsoft.com/office/powerpoint/2010/main" val="327767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ru-RU" b="1" noProof="0" dirty="0">
                <a:solidFill>
                  <a:schemeClr val="tx1"/>
                </a:solidFill>
              </a:rPr>
              <a:t>Примечания</a:t>
            </a:r>
            <a:r>
              <a:rPr lang="en-US" b="1" noProof="0" dirty="0">
                <a:solidFill>
                  <a:schemeClr val="tx1"/>
                </a:solidFill>
              </a:rPr>
              <a:t>: </a:t>
            </a:r>
          </a:p>
          <a:p>
            <a:pPr marL="0" indent="0">
              <a:buFont typeface="Arial" panose="020B0604020202020204" pitchFamily="34" charset="0"/>
              <a:buNone/>
            </a:pPr>
            <a:endParaRPr lang="en-US" b="1" noProof="0" dirty="0">
              <a:solidFill>
                <a:schemeClr val="tx1"/>
              </a:solidFill>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Подход Нексус также актуален для достижения глобальных целей в области развития и поддержки политических процессов, таких как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Цели устойчивого развития (ЦУР).</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Всего существует 17 целей, и подход ВЭП Нексус фокусируется на целях 2 (продовольствие), 6 (вода) и 7 (энергия).</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Однако прогресс в достижении большинства других ЦУР напрямую связан с устойчивым использованием ресурсов земли, продовольствия, воды и энергии</a:t>
            </a:r>
            <a:endParaRPr lang="en-US" noProof="0" dirty="0">
              <a:solidFill>
                <a:schemeClr val="tx1"/>
              </a:solidFill>
            </a:endParaRPr>
          </a:p>
          <a:p>
            <a:pPr marL="228600" indent="-228600">
              <a:buFont typeface="Arial" panose="020B0604020202020204" pitchFamily="34" charset="0"/>
              <a:buAutoNum type="arabicParenR"/>
            </a:pPr>
            <a:endParaRPr lang="en-US" noProof="0" dirty="0">
              <a:solidFill>
                <a:schemeClr val="tx1"/>
              </a:solidFill>
            </a:endParaRPr>
          </a:p>
          <a:p>
            <a:pPr marL="0" indent="0">
              <a:buFont typeface="Arial" panose="020B0604020202020204" pitchFamily="34" charset="0"/>
              <a:buNone/>
            </a:pPr>
            <a:endParaRPr lang="en-US" baseline="0" noProof="0" dirty="0">
              <a:solidFill>
                <a:schemeClr val="tx1"/>
              </a:solidFill>
            </a:endParaRPr>
          </a:p>
          <a:p>
            <a:pPr marL="0" indent="0">
              <a:buFont typeface="Arial" panose="020B0604020202020204" pitchFamily="34" charset="0"/>
              <a:buNone/>
            </a:pPr>
            <a:r>
              <a:rPr lang="ru-RU" b="1" baseline="0" noProof="0" dirty="0">
                <a:solidFill>
                  <a:schemeClr val="tx1"/>
                </a:solidFill>
              </a:rPr>
              <a:t>Источники</a:t>
            </a:r>
            <a:r>
              <a:rPr lang="en-US" b="1" baseline="0" noProof="0" dirty="0">
                <a:solidFill>
                  <a:schemeClr val="tx1"/>
                </a:solidFill>
              </a:rPr>
              <a:t>: </a:t>
            </a:r>
          </a:p>
          <a:p>
            <a:pPr marL="0" indent="0">
              <a:buFont typeface="Arial" panose="020B0604020202020204" pitchFamily="34" charset="0"/>
              <a:buNone/>
            </a:pPr>
            <a:endParaRPr lang="en-US" b="1" baseline="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solidFill>
                  <a:schemeClr val="tx1"/>
                </a:solidFill>
              </a:rPr>
              <a:t>FAO (2018). Policy Brief #9. Water-Energy-Food Nexus for the review of SDG 7. Available at: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https://sustainabledevelopment.un.org/content/documents/17483PB_9_Draft.pdf</a:t>
            </a:r>
            <a:endParaRPr lang="en-US" noProof="0" dirty="0">
              <a:solidFill>
                <a:schemeClr val="tx1"/>
              </a:solidFill>
            </a:endParaRPr>
          </a:p>
          <a:p>
            <a:pPr marL="0" indent="0">
              <a:buFont typeface="Arial" panose="020B0604020202020204" pitchFamily="34" charset="0"/>
              <a:buNone/>
            </a:pPr>
            <a:endParaRPr lang="en-US" noProof="0" dirty="0">
              <a:solidFill>
                <a:schemeClr val="tx1"/>
              </a:solidFill>
            </a:endParaRPr>
          </a:p>
          <a:p>
            <a:pPr marL="0" indent="0">
              <a:buFont typeface="Arial" panose="020B0604020202020204" pitchFamily="34" charset="0"/>
              <a:buNone/>
            </a:pPr>
            <a:r>
              <a:rPr lang="en-US" noProof="0" dirty="0">
                <a:solidFill>
                  <a:schemeClr val="tx1"/>
                </a:solidFill>
              </a:rPr>
              <a:t>United Nations General Assembly (2015), ‘Transforming our world: the 2030 Agenda for Sustainable Development’, Resolution adopted by the General Assembly on 25 September 2015.</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dirty="0"/>
          </a:p>
        </p:txBody>
      </p:sp>
    </p:spTree>
    <p:extLst>
      <p:ext uri="{BB962C8B-B14F-4D97-AF65-F5344CB8AC3E}">
        <p14:creationId xmlns:p14="http://schemas.microsoft.com/office/powerpoint/2010/main" val="360571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подход Нексус может выступать в качестве важного инструмента для различных заинтересованных сторон в достижении ЦУР,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поэтому ВЭП Нексус является центральным элементом Повестки дня на период до 2030 года.</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Использование подхода ВЭП Нексус может помочь в реализации ЦУР следующими способами: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aren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Поддерживать выявление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потенциальных компромиссов </a:t>
            </a:r>
            <a:r>
              <a:rPr lang="ru-RU" sz="1800" dirty="0">
                <a:effectLst/>
                <a:latin typeface="Calibri" panose="020F0502020204030204" pitchFamily="34" charset="0"/>
                <a:ea typeface="Calibri" panose="020F0502020204030204" pitchFamily="34" charset="0"/>
                <a:cs typeface="Times New Roman" panose="02020603050405020304" pitchFamily="18" charset="0"/>
              </a:rPr>
              <a:t>на этапе разработки политики (например, целевые показатели, связанные с продовольственной безопасностью, биоэнергетикой) и учитывать их в процессах разработки политики,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обеспечивая тем самым, чтобы компромиссы были прозрачными и сведены к минимуму/предотвращены</a:t>
            </a:r>
          </a:p>
          <a:p>
            <a:pPr marL="342900" lvl="0" indent="-342900">
              <a:lnSpc>
                <a:spcPct val="107000"/>
              </a:lnSpc>
              <a:spcAft>
                <a:spcPts val="800"/>
              </a:spcAft>
              <a:buFont typeface="+mj-lt"/>
              <a:buAutoNum type="arabicParen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Помогать в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эффективном</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использовании синергии </a:t>
            </a:r>
            <a:r>
              <a:rPr lang="ru-RU" sz="1800" dirty="0">
                <a:effectLst/>
                <a:latin typeface="Calibri" panose="020F0502020204030204" pitchFamily="34" charset="0"/>
                <a:ea typeface="Calibri" panose="020F0502020204030204" pitchFamily="34" charset="0"/>
                <a:cs typeface="Times New Roman" panose="02020603050405020304" pitchFamily="18" charset="0"/>
              </a:rPr>
              <a:t>для достижения общих целей путем поддержки выявления и внедрения решений, способствующих реализации нескольких ЦУР,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формулировать политику и создавать стимулы, которые благоприятствуют таким решениям</a:t>
            </a:r>
            <a:r>
              <a:rPr lang="en-US" noProof="0" dirty="0">
                <a:sym typeface="Wingdings" panose="05000000000000000000" pitchFamily="2" charset="2"/>
              </a:rPr>
              <a:t> </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dirty="0"/>
          </a:p>
        </p:txBody>
      </p:sp>
    </p:spTree>
    <p:extLst>
      <p:ext uri="{BB962C8B-B14F-4D97-AF65-F5344CB8AC3E}">
        <p14:creationId xmlns:p14="http://schemas.microsoft.com/office/powerpoint/2010/main" val="2208081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rgbClr val="FFFF00"/>
                </a:solidFill>
              </a:rPr>
              <a:t>Примечания</a:t>
            </a:r>
            <a:r>
              <a:rPr lang="en-US" b="1" noProof="0" dirty="0">
                <a:solidFill>
                  <a:srgbClr val="FFFF00"/>
                </a:solidFill>
              </a:rPr>
              <a:t>: </a:t>
            </a:r>
            <a:endParaRPr lang="en-US" b="1" noProof="0" dirty="0">
              <a:solidFill>
                <a:srgbClr val="FFFF00"/>
              </a:solidFill>
              <a:cs typeface="Arial"/>
            </a:endParaRPr>
          </a:p>
          <a:p>
            <a:endParaRPr lang="en-US" noProof="0" dirty="0">
              <a:solidFill>
                <a:srgbClr val="FFFF00"/>
              </a:solidFill>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Этот рисунок демонстрирует, как ЦУР связаны друг с другом, причем многие из 17 ЦУР связаны с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землепользованием / сельским хозяйством, водными и энергетическими ресурсами</a:t>
            </a:r>
            <a:r>
              <a:rPr lang="ru-RU" sz="1800" dirty="0">
                <a:effectLst/>
                <a:latin typeface="Calibri" panose="020F0502020204030204" pitchFamily="34" charset="0"/>
                <a:ea typeface="Calibri" panose="020F0502020204030204" pitchFamily="34" charset="0"/>
                <a:cs typeface="Times New Roman" panose="02020603050405020304" pitchFamily="18" charset="0"/>
              </a:rPr>
              <a:t>, что подчеркивает их особую важность. </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Важнейший вопрос, на который может ответить подход ВЭП Нексус, заключается в следующем: что означает достижение одной цели с точки зрения компромиссов или синергий для достижения другой цели</a:t>
            </a:r>
            <a:r>
              <a:rPr lang="en-US" baseline="0" noProof="0" dirty="0">
                <a:solidFill>
                  <a:srgbClr val="FFFF00"/>
                </a:solidFill>
              </a:rPr>
              <a:t>?</a:t>
            </a:r>
          </a:p>
          <a:p>
            <a:endParaRPr lang="en-US" sz="900" noProof="0" dirty="0">
              <a:latin typeface="Arial" panose="020B0604020202020204" pitchFamily="34" charset="0"/>
              <a:cs typeface="Arial" panose="020B0604020202020204" pitchFamily="34" charset="0"/>
            </a:endParaRPr>
          </a:p>
          <a:p>
            <a:r>
              <a:rPr lang="ru-RU" b="1" noProof="0" dirty="0"/>
              <a:t>Источники</a:t>
            </a:r>
            <a:r>
              <a:rPr lang="en-US" b="1" noProof="0" dirty="0"/>
              <a:t>: </a:t>
            </a:r>
          </a:p>
          <a:p>
            <a:endParaRPr lang="en-US" sz="900" noProof="0" dirty="0">
              <a:latin typeface="Arial" panose="020B0604020202020204" pitchFamily="34" charset="0"/>
              <a:cs typeface="Arial" panose="020B0604020202020204" pitchFamily="34" charset="0"/>
            </a:endParaRPr>
          </a:p>
          <a:p>
            <a:pPr defTabSz="844006"/>
            <a:r>
              <a:rPr lang="en-US" sz="900" noProof="0" dirty="0">
                <a:latin typeface="Arial" panose="020B0604020202020204" pitchFamily="34" charset="0"/>
                <a:cs typeface="Arial" panose="020B0604020202020204" pitchFamily="34" charset="0"/>
              </a:rPr>
              <a:t>GWSP, 2014, http://wef-conference.gwsp.org/fileadmin/documents_news/understanding_the_nexus.pdf</a:t>
            </a:r>
          </a:p>
          <a:p>
            <a:pPr eaLnBrk="1" hangingPunct="1"/>
            <a:endParaRPr lang="en-US" sz="9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Merrey, D. (2015) ‘Critical Roles of Water in Achieving the Proposed SDGs: a Nexus Perspective (Water-Energy-Food-Climate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https://sustainabledevelopment.un.org/content/documents/130191.3%20MERREY-Critical%20role%20of%20water-SDGs-Nexus_revised2.pdf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Stockholm Environment Institute (SEI) (2017), ‘Exploring connections between the Paris Agreement and the 2030 Agenda for Sustainable Development’, </a:t>
            </a:r>
            <a:r>
              <a:rPr lang="en-US" i="1" noProof="0" dirty="0"/>
              <a:t>Policy Brief</a:t>
            </a:r>
            <a:r>
              <a:rPr lang="en-US" noProof="0" dirty="0"/>
              <a:t>, Stockholm.</a:t>
            </a:r>
          </a:p>
          <a:p>
            <a:pPr eaLnBrk="1" hangingPunct="1"/>
            <a:endParaRPr lang="en-US" noProof="0" dirty="0"/>
          </a:p>
          <a:p>
            <a:pPr eaLnBrk="1" hangingPunct="1"/>
            <a:r>
              <a:rPr lang="en-US" sz="900" b="0" i="0" kern="1200" noProof="0" dirty="0">
                <a:solidFill>
                  <a:schemeClr val="tx1"/>
                </a:solidFill>
                <a:effectLst/>
                <a:latin typeface="Arial" panose="020B0604020202020204" pitchFamily="34" charset="0"/>
                <a:ea typeface="+mn-ea"/>
                <a:cs typeface="+mn-cs"/>
              </a:rPr>
              <a:t>UNGA (United Nations General Assembly) (2015). </a:t>
            </a:r>
            <a:r>
              <a:rPr lang="en-US" sz="900" b="0" i="1" kern="1200" noProof="0" dirty="0">
                <a:solidFill>
                  <a:schemeClr val="tx1"/>
                </a:solidFill>
                <a:effectLst/>
                <a:latin typeface="Arial" panose="020B0604020202020204" pitchFamily="34" charset="0"/>
                <a:ea typeface="+mn-ea"/>
                <a:cs typeface="+mn-cs"/>
              </a:rPr>
              <a:t>Transforming Our World: The 2030 Agenda for sustainable development</a:t>
            </a:r>
            <a:r>
              <a:rPr lang="en-US" sz="900" b="0" i="0" kern="1200" noProof="0" dirty="0">
                <a:solidFill>
                  <a:schemeClr val="tx1"/>
                </a:solidFill>
                <a:effectLst/>
                <a:latin typeface="Arial" panose="020B0604020202020204" pitchFamily="34" charset="0"/>
                <a:ea typeface="+mn-ea"/>
                <a:cs typeface="+mn-cs"/>
              </a:rPr>
              <a:t>. Draft resolution referred to the United Nations summit for the adoption of the post-2015 development agenda by the General Assembly at its sixty-ninth session. UN Doc. A/70/L.1 of 18 September. </a:t>
            </a:r>
            <a:endParaRPr lang="en-US" noProof="0" dirty="0"/>
          </a:p>
          <a:p>
            <a:pPr marL="0" marR="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dirty="0"/>
          </a:p>
        </p:txBody>
      </p:sp>
    </p:spTree>
    <p:extLst>
      <p:ext uri="{BB962C8B-B14F-4D97-AF65-F5344CB8AC3E}">
        <p14:creationId xmlns:p14="http://schemas.microsoft.com/office/powerpoint/2010/main" val="158589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ВЭП Нексус стал центральной темой дискуссий и фундаментальной темой,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касающейся разработки и последующего мониторинга ЦУР и «Повестки дня на период до 2030 года».</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ЦУР призывают правительства подготовить новые целевые показатели и действия в отношении устойчивого водопользования, использования энергии и сельскохозяйственных методов для содействия инклюзивному развитию</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Подход Нексус подчеркивает взаимозависимость водной, энергетической и продовольственной безопасности и природных ресурсов, которые лежат в основе безопасности воды, почвы и земли.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«Устойчивое мышление» является ключевой движущей силой реализации подхода Нексус,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взаимозависимые сектора должны работать более интегрировано для достижения «будущего, которого мы хотим».</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Важность концепции ВЭП Нексус была фундаментально поддержана и закреплена на саммите Рио+20.</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Хотя важность, придаваемая конкретным целям, может различаться между странами, устойчивое достижение водной, энергетической и продовольственной безопасности представляется основополагающим для экономического развития, социального благополучия и экологической целостности</a:t>
            </a: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24</a:t>
            </a:fld>
            <a:endParaRPr lang="en-GB" dirty="0"/>
          </a:p>
        </p:txBody>
      </p:sp>
    </p:spTree>
    <p:extLst>
      <p:ext uri="{BB962C8B-B14F-4D97-AF65-F5344CB8AC3E}">
        <p14:creationId xmlns:p14="http://schemas.microsoft.com/office/powerpoint/2010/main" val="81714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chemeClr val="tx1"/>
                </a:solidFill>
              </a:rPr>
              <a:t>Примечания</a:t>
            </a:r>
            <a:r>
              <a:rPr lang="en-US" b="1" noProof="0" dirty="0">
                <a:solidFill>
                  <a:schemeClr val="tx1"/>
                </a:solidFill>
              </a:rPr>
              <a:t>: </a:t>
            </a:r>
          </a:p>
          <a:p>
            <a:endParaRPr lang="en-US" b="1" noProof="0" dirty="0">
              <a:solidFill>
                <a:schemeClr val="tx1"/>
              </a:solidFill>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Подход Нексус может помочь в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решении проблем устойчивого развития также вне рамок ЦУР</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поскольку он связан со следующими другими концепциями и вытекающими из них политическими процессами: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Сокращение риска бедствий: </a:t>
            </a:r>
            <a:r>
              <a:rPr lang="ru-RU" sz="1800" dirty="0">
                <a:effectLst/>
                <a:latin typeface="Calibri" panose="020F0502020204030204" pitchFamily="34" charset="0"/>
                <a:ea typeface="Calibri" panose="020F0502020204030204" pitchFamily="34" charset="0"/>
                <a:cs typeface="Times New Roman" panose="02020603050405020304" pitchFamily="18" charset="0"/>
              </a:rPr>
              <a:t>Уменьшение опасности, связанной с водой, например, обеспечит синергии в отношении производственного риска в сельском хозяйстве. Таким образом, подход Нексус может помочь в отношении </a:t>
            </a:r>
            <a:r>
              <a:rPr lang="ru-RU" sz="1800" u="sng" dirty="0">
                <a:effectLst/>
                <a:latin typeface="Calibri" panose="020F0502020204030204" pitchFamily="34" charset="0"/>
                <a:ea typeface="Calibri" panose="020F0502020204030204" pitchFamily="34" charset="0"/>
                <a:cs typeface="Times New Roman" panose="02020603050405020304" pitchFamily="18" charset="0"/>
              </a:rPr>
              <a:t>Сендайской рамочной программы</a:t>
            </a:r>
            <a:r>
              <a:rPr lang="ru-RU" sz="1800" dirty="0">
                <a:effectLst/>
                <a:latin typeface="Calibri" panose="020F0502020204030204" pitchFamily="34" charset="0"/>
                <a:ea typeface="Calibri" panose="020F0502020204030204" pitchFamily="34" charset="0"/>
                <a:cs typeface="Times New Roman" panose="02020603050405020304" pitchFamily="18" charset="0"/>
              </a:rPr>
              <a:t>, которая относится к управлению рисками, связанными с опасными природными явлениями, одинаково влияющими на водную, продовольственную, и энергетическую безопасность.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Существуют, в частности, тесные взаимосвязи между ВЭП Нексус и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изменением климата </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следовательно, с реализацией Парижского соглашения (Hoff, 2011). </a:t>
            </a:r>
            <a:r>
              <a:rPr lang="ru-RU" sz="1800" u="sng" dirty="0">
                <a:effectLst/>
                <a:latin typeface="Calibri" panose="020F0502020204030204" pitchFamily="34" charset="0"/>
                <a:ea typeface="Calibri" panose="020F0502020204030204" pitchFamily="34" charset="0"/>
                <a:cs typeface="Times New Roman" panose="02020603050405020304" pitchFamily="18" charset="0"/>
              </a:rPr>
              <a:t>Парижское соглашение </a:t>
            </a:r>
            <a:r>
              <a:rPr lang="ru-RU" sz="1800" dirty="0">
                <a:effectLst/>
                <a:latin typeface="Calibri" panose="020F0502020204030204" pitchFamily="34" charset="0"/>
                <a:ea typeface="Calibri" panose="020F0502020204030204" pitchFamily="34" charset="0"/>
                <a:cs typeface="Times New Roman" panose="02020603050405020304" pitchFamily="18" charset="0"/>
              </a:rPr>
              <a:t>относится к действиям по смягчению последствий изменения климата и адаптации к ним. Многие Определяемые на национальном уровне вклады (ОНУВ) нуждаются в тщательном изучении на предмет их потенциального воздействия на водную, энергетическую и продовольственную безопасность, и могут быть связаны с компромиссами или синергиями.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Циркулярная экономика:</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«принятие подхода Нексус в контексте ЦЭ может гарантировать, что парадигма ЦЭ не отстает от ожиданий устойчивости и не приводит к перекладыванию бремени на другие секторы», и интеграция ЦЭ в подход Нексус «может быть полезна для более точного понимания и анализа сложностей Нексус». (Парса и соавт., 2021).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Таким образом, подход Нексус может помочь избежать компромиссов в контексте ЦЭ, а интеграция ЦЭ в подход Нексус может помочь понять лучше и подробнее, как ресурсы ВЭП влияют друг на друга. Пример: Повторное использование шлама в секторе очистки сточных вод. </a:t>
            </a:r>
          </a:p>
          <a:p>
            <a:pPr marL="0" lvl="0" indent="0">
              <a:lnSpc>
                <a:spcPct val="107000"/>
              </a:lnSpc>
              <a:spcAft>
                <a:spcPts val="800"/>
              </a:spcAft>
              <a:buFont typeface="Symbol" panose="05050102010706020507" pitchFamily="18" charset="2"/>
              <a:buNone/>
              <a:tabLst>
                <a:tab pos="457200" algn="l"/>
              </a:tabLst>
            </a:pP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Демонстрация связей между запланированным исследовательским проектом и достижением ряда политических целей на национальном и/или глобальном уровне может иметь важное значение для демонстрации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актуальности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проекта</a:t>
            </a:r>
            <a:r>
              <a:rPr lang="en-US" noProof="0" dirty="0">
                <a:solidFill>
                  <a:schemeClr val="tx1"/>
                </a:solidFill>
              </a:rPr>
              <a:t>. </a:t>
            </a:r>
          </a:p>
          <a:p>
            <a:pPr marL="0" indent="0">
              <a:buFont typeface="Arial" panose="020B0604020202020204" pitchFamily="34" charset="0"/>
              <a:buNone/>
            </a:pPr>
            <a:endParaRPr lang="en-US" noProof="0" dirty="0">
              <a:solidFill>
                <a:schemeClr val="tx1"/>
              </a:solidFill>
            </a:endParaRPr>
          </a:p>
          <a:p>
            <a:pPr marL="0" indent="0">
              <a:buFont typeface="Arial" panose="020B0604020202020204" pitchFamily="34" charset="0"/>
              <a:buNone/>
            </a:pPr>
            <a:r>
              <a:rPr lang="ru-RU" b="1" noProof="0" dirty="0">
                <a:solidFill>
                  <a:schemeClr val="tx1"/>
                </a:solidFill>
              </a:rPr>
              <a:t>Источники</a:t>
            </a:r>
            <a:r>
              <a:rPr lang="en-US" b="1" noProof="0" dirty="0">
                <a:solidFill>
                  <a:schemeClr val="tx1"/>
                </a:solidFill>
              </a:rPr>
              <a:t>: </a:t>
            </a:r>
          </a:p>
          <a:p>
            <a:pPr marL="0" indent="0">
              <a:buFont typeface="Arial" panose="020B0604020202020204" pitchFamily="34" charset="0"/>
              <a:buNone/>
            </a:pPr>
            <a:endParaRPr lang="en-US" b="1"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solidFill>
                  <a:schemeClr val="tx1"/>
                </a:solidFill>
              </a:rPr>
              <a:t>FAO (2018). Policy Brief #9. Water-Energy-Food Nexus for the review of SDG 7. Available at: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https://sustainabledevelopment.un.org/content/documents/17483PB_9_Draft.pdf</a:t>
            </a:r>
            <a:endParaRPr lang="en-US" sz="1800" noProof="0" dirty="0">
              <a:solidFill>
                <a:schemeClr val="tx1"/>
              </a:solidFill>
              <a:effectLst/>
              <a:latin typeface="Calibri" panose="020F050202020403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a:solidFill>
                <a:schemeClr val="tx1"/>
              </a:solidFill>
              <a:effectLst/>
              <a:latin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dirty="0">
                <a:solidFill>
                  <a:schemeClr val="tx1"/>
                </a:solidFill>
                <a:effectLst/>
                <a:latin typeface="Arial" panose="020B0604020202020204" pitchFamily="34" charset="0"/>
              </a:rPr>
              <a:t>Hoff, H. (2011). Understanding the Nexus. Background Paper for the Bonn2011 Conference: The Water, Energy and Food Security Nexus. Stockholm Environment Institute, Stockholm. Available at: https://mediamanager.sei.org/documents/Publications/SEI-Paper-Hoff-UnderstandingTheNexus-2011.pdf</a:t>
            </a:r>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noProof="0" dirty="0">
                <a:solidFill>
                  <a:schemeClr val="tx1"/>
                </a:solidFill>
                <a:effectLst/>
                <a:latin typeface="Calibri" panose="020F0502020204030204" pitchFamily="34" charset="0"/>
              </a:rPr>
              <a:t>Parsa et al. (2021): Intersection, interrelation or interdependence? The relationship between circular economy and nexus approach. Journal of Cleaner Production, Volume 313, 2021. Available at: https://www.sciencedirect.com/science/article/pii/S0959652621020126 </a:t>
            </a:r>
            <a:endParaRPr lang="en-US" noProof="0" dirty="0">
              <a:solidFill>
                <a:schemeClr val="tx1"/>
              </a:solidFil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dirty="0"/>
          </a:p>
        </p:txBody>
      </p:sp>
    </p:spTree>
    <p:extLst>
      <p:ext uri="{BB962C8B-B14F-4D97-AF65-F5344CB8AC3E}">
        <p14:creationId xmlns:p14="http://schemas.microsoft.com/office/powerpoint/2010/main" val="2195506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solidFill>
                  <a:schemeClr val="tx1"/>
                </a:solidFill>
              </a:rPr>
              <a:t>Примечания</a:t>
            </a:r>
            <a:r>
              <a:rPr lang="en-US" b="1" noProof="0" dirty="0">
                <a:solidFill>
                  <a:schemeClr val="tx1"/>
                </a:solidFill>
              </a:rPr>
              <a:t>: </a:t>
            </a:r>
          </a:p>
          <a:p>
            <a:endParaRPr lang="en-US" noProof="0" dirty="0">
              <a:solidFill>
                <a:schemeClr val="tx1"/>
              </a:solidFill>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Использование потенциальных преимуществ взаимосвязанного подхода часто осложняется, если не предотвращается проблемами управления.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Существующая изолированная структура правительств: </a:t>
            </a:r>
            <a:r>
              <a:rPr lang="ru-RU" sz="1800" dirty="0">
                <a:effectLst/>
                <a:latin typeface="Calibri" panose="020F0502020204030204" pitchFamily="34" charset="0"/>
                <a:ea typeface="Calibri" panose="020F0502020204030204" pitchFamily="34" charset="0"/>
                <a:cs typeface="Times New Roman" panose="02020603050405020304" pitchFamily="18" charset="0"/>
              </a:rPr>
              <a:t>Правительства во всем мире, как правило, организованы в отраслевые министерства и устанавливают политику отдельно для каждого конкретного сектора. Например, вы часто сталкиваетесь с отдельными стратегиями в отношении воды, энергии и продовольствия, которые не учитывают цели и меры, принимаемые другим сектором,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иногда даже противоречащие друг другу; это относится не только к национальному, но и к региональному и местному уровням управления.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Межотраслевая координация часто отсутствует: </a:t>
            </a:r>
            <a:r>
              <a:rPr lang="ru-RU" sz="1800" dirty="0">
                <a:effectLst/>
                <a:latin typeface="Calibri" panose="020F0502020204030204" pitchFamily="34" charset="0"/>
                <a:ea typeface="Calibri" panose="020F0502020204030204" pitchFamily="34" charset="0"/>
                <a:cs typeface="Times New Roman" panose="02020603050405020304" pitchFamily="18" charset="0"/>
              </a:rPr>
              <a:t>различным министерствам, департаментам и агентствам в рамках правительственной системы часто не хватает платформ и процессов для взаимодействия. Для этого есть несколько причин, в том числе отсутствие осведомленности о взаимосвязях, ограниченные стимулы для координации с другими департаментами, ограниченные человеческие ресурсы, дисбаланс власти, а также тот факт, что различные административные единицы (как и академические дисциплины) используют разные показатели и метрики.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Отсутствие знаний об инструментах Нексус (и их применении): </a:t>
            </a: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таких как инструменты моделирования, разработка сценариев или процессы участия </a:t>
            </a:r>
            <a:endParaRPr lang="en-US" noProof="0" dirty="0">
              <a:solidFill>
                <a:schemeClr val="tx1"/>
              </a:solidFill>
            </a:endParaRPr>
          </a:p>
          <a:p>
            <a:endParaRPr lang="ru-RU" b="1" noProof="0" dirty="0">
              <a:solidFill>
                <a:schemeClr val="tx1"/>
              </a:solidFill>
            </a:endParaRPr>
          </a:p>
          <a:p>
            <a:r>
              <a:rPr lang="ru-RU" b="1" noProof="0" dirty="0">
                <a:solidFill>
                  <a:schemeClr val="tx1"/>
                </a:solidFill>
              </a:rPr>
              <a:t>Источники</a:t>
            </a:r>
            <a:r>
              <a:rPr lang="en-US" b="1" noProof="0" dirty="0">
                <a:solidFill>
                  <a:schemeClr val="tx1"/>
                </a:solidFill>
              </a:rPr>
              <a:t>: </a:t>
            </a:r>
          </a:p>
          <a:p>
            <a:pPr marL="0" indent="0">
              <a:buFont typeface="Arial" panose="020B0604020202020204" pitchFamily="34" charset="0"/>
              <a:buNone/>
            </a:pPr>
            <a:endParaRPr lang="en-US" noProof="0" dirty="0">
              <a:solidFill>
                <a:schemeClr val="tx1"/>
              </a:solidFill>
            </a:endParaRPr>
          </a:p>
          <a:p>
            <a:pPr marL="0" indent="0">
              <a:buFont typeface="Arial" panose="020B0604020202020204" pitchFamily="34" charset="0"/>
              <a:buNone/>
            </a:pPr>
            <a:r>
              <a:rPr lang="en-US" noProof="0" dirty="0">
                <a:solidFill>
                  <a:schemeClr val="tx1"/>
                </a:solidFill>
              </a:rPr>
              <a:t>FAO (2018). Policy Brief #9. Water-Energy-Food Nexus for the review of SDG 7. Available at: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https://sustainabledevelopment.un.org/content/documents/17483PB_9_Draft.pdf</a:t>
            </a:r>
            <a:endParaRPr lang="en-US" noProof="0" dirty="0">
              <a:solidFill>
                <a:schemeClr val="tx1"/>
              </a:solidFill>
            </a:endParaRPr>
          </a:p>
          <a:p>
            <a:pPr marL="0" indent="0">
              <a:buFont typeface="Arial" panose="020B0604020202020204" pitchFamily="34" charset="0"/>
              <a:buNone/>
            </a:pPr>
            <a:endParaRPr lang="en-US" noProof="0" dirty="0">
              <a:solidFill>
                <a:schemeClr val="tx1"/>
              </a:solidFill>
            </a:endParaRPr>
          </a:p>
          <a:p>
            <a:pPr marL="0" indent="0">
              <a:buFont typeface="Arial" panose="020B0604020202020204" pitchFamily="34" charset="0"/>
              <a:buNone/>
            </a:pPr>
            <a:r>
              <a:rPr lang="en-US" noProof="0" dirty="0">
                <a:solidFill>
                  <a:schemeClr val="tx1"/>
                </a:solidFill>
              </a:rPr>
              <a:t>Purwanto, A., Susnik, J. Suryadi F.X. and C. de Fraiture (2021). Water-Energy-Food Nexus: Critical Review , Practical Applications, and Prospects for Furture Research. Sustainability 2021,13, 1919. Available at: </a:t>
            </a:r>
            <a:r>
              <a:rPr lang="en-US" b="0" i="0" noProof="0" dirty="0">
                <a:solidFill>
                  <a:schemeClr val="tx1"/>
                </a:solidFill>
                <a:effectLst/>
                <a:latin typeface="Arial" panose="020B0604020202020204" pitchFamily="34" charset="0"/>
              </a:rPr>
              <a:t> </a:t>
            </a:r>
            <a:r>
              <a:rPr lang="en-US" b="0" i="0" u="none" strike="noStrike" noProof="0" dirty="0">
                <a:solidFill>
                  <a:schemeClr val="tx1"/>
                </a:solidFill>
                <a:effectLst/>
                <a:latin typeface="Arial" panose="020B0604020202020204" pitchFamily="34" charset="0"/>
                <a:hlinkClick r:id="rId4">
                  <a:extLst>
                    <a:ext uri="{A12FA001-AC4F-418D-AE19-62706E023703}">
                      <ahyp:hlinkClr xmlns:ahyp="http://schemas.microsoft.com/office/drawing/2018/hyperlinkcolor" val="tx"/>
                    </a:ext>
                  </a:extLst>
                </a:hlinkClick>
              </a:rPr>
              <a:t>https://doi.org/10.3390/su13041919</a:t>
            </a:r>
            <a:endParaRPr lang="en-US" b="0" noProof="0" dirty="0">
              <a:solidFill>
                <a:schemeClr val="tx1"/>
              </a:solidFil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dirty="0"/>
          </a:p>
        </p:txBody>
      </p:sp>
    </p:spTree>
    <p:extLst>
      <p:ext uri="{BB962C8B-B14F-4D97-AF65-F5344CB8AC3E}">
        <p14:creationId xmlns:p14="http://schemas.microsoft.com/office/powerpoint/2010/main" val="3927956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sz="1400" b="1" noProof="0" dirty="0"/>
              <a:t>Примечания</a:t>
            </a:r>
            <a:r>
              <a:rPr lang="en-US" sz="1400" b="1" noProof="0" dirty="0"/>
              <a:t>: </a:t>
            </a:r>
          </a:p>
          <a:p>
            <a:endParaRPr lang="en-US" sz="1400" noProof="0" dirty="0"/>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Фундаментальная проблема заключается в том, что каждая цель (водная, энергетическая и продовольственная безопасность) представлена и продвигается различными институтами (часто министерствами или ведомствами), поэтому основной проблемой для реализации Нексус является существующая система отраслевого управления. Поэтому для интеграции между секторами требуются новые подходы. Ключевые вопросы здесь заключаются в том, кто осуществляет эту интеграцию и как она достигается?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Этот рисунок содержит некоторые идеи. Например:</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Координация  между институтами</a:t>
            </a:r>
            <a:r>
              <a:rPr lang="ru-RU" sz="1800" dirty="0">
                <a:effectLst/>
                <a:latin typeface="Calibri" panose="020F0502020204030204" pitchFamily="34" charset="0"/>
                <a:ea typeface="Calibri" panose="020F0502020204030204" pitchFamily="34" charset="0"/>
                <a:cs typeface="Times New Roman" panose="02020603050405020304" pitchFamily="18" charset="0"/>
              </a:rPr>
              <a:t>: хотя есть несколько примеров создания отдельного министерства по ВЭП, есть ряд примеров объединения двух секторов; это может помочь облегчить координацию между двумя секторами. Во многих странах, например, министерства водных ресурсов и энергетики объединены.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Создание совместных комитетов и неофициальных рабочих групп</a:t>
            </a:r>
            <a:r>
              <a:rPr lang="ru-RU" sz="1800" dirty="0">
                <a:effectLst/>
                <a:latin typeface="Calibri" panose="020F0502020204030204" pitchFamily="34" charset="0"/>
                <a:ea typeface="Calibri" panose="020F0502020204030204" pitchFamily="34" charset="0"/>
                <a:cs typeface="Times New Roman" panose="02020603050405020304" pitchFamily="18" charset="0"/>
              </a:rPr>
              <a:t>: они могут создаваться на различных местных, национальных, а также региональных уровнях.  Например, в Сообществе по вопросам развития стран юга Африки региональный секретариат учредил Рабочую группу ВЭП для улучшения координации между различными подразделениями Секретариата, отвечающими за секторы ВЭП.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Укрепление областей взаимодействия: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развитие компетенции в рамках отраслевого института для создания областей взаимодействия с соседними секторами и институтами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Межотраслевая база знаний для разработки политики</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сбор межотраслевой информации и данных, которые помогают лучше понять взаимосвязи между секторами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Привлечение других институтов, обладающих межотраслевой компетенцией:</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например, трансграничные организации речных бассейнов (ОРБ) объединяют участников, которые часто представляют различные отраслевые интересы; в некоторых случаях (например, Нигер/Управление бассейна реки Нигер) они также оценивали проекты на основе многоотраслевых выгод, которые они предоставляют; в других случаях (например, Sava) они предоставили платформу для проведения оценок связей.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Введение законов/и норм, предусматривающих подход Нексус: Это</a:t>
            </a:r>
            <a:r>
              <a:rPr lang="ru-RU" sz="1800" dirty="0">
                <a:effectLst/>
                <a:latin typeface="Calibri" panose="020F0502020204030204" pitchFamily="34" charset="0"/>
                <a:ea typeface="Calibri" panose="020F0502020204030204" pitchFamily="34" charset="0"/>
                <a:cs typeface="Times New Roman" panose="02020603050405020304" pitchFamily="18" charset="0"/>
              </a:rPr>
              <a:t> очень сложная тема, которая включает в себя многочисленные варианты... Правительства могут поддержать деятельность Нексус путем гармонизации государственной политики, повышения осведомленности о проблемах Нексус, количественной оценки и устранения компромиссов между водной, энергетической или продовольственной безопасностью, создания стимулов для разработки согласованных стратегий, и предоставления инвестиций в проекты, которые будут способствовать достижению цели развития, ориентированной на Нексус.</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Методы реализации подхода Нексус более подробно обсуждаются в главе 2</a:t>
            </a:r>
            <a:r>
              <a:rPr lang="en-US" sz="900" baseline="0" noProof="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baseline="0" noProof="0" dirty="0"/>
          </a:p>
          <a:p>
            <a:pPr marL="0" marR="0" indent="0" algn="l" defTabSz="457200" rtl="0" eaLnBrk="1" fontAlgn="auto" latinLnBrk="0" hangingPunct="1">
              <a:lnSpc>
                <a:spcPct val="100000"/>
              </a:lnSpc>
              <a:spcBef>
                <a:spcPts val="0"/>
              </a:spcBef>
              <a:spcAft>
                <a:spcPts val="0"/>
              </a:spcAft>
              <a:buClrTx/>
              <a:buSzTx/>
              <a:buFontTx/>
              <a:buNone/>
              <a:tabLst/>
              <a:defRPr/>
            </a:pPr>
            <a:r>
              <a:rPr lang="ru-RU" sz="900" b="1" baseline="0" noProof="0" dirty="0"/>
              <a:t>Источники</a:t>
            </a:r>
            <a:r>
              <a:rPr lang="en-US" sz="900" b="1" baseline="0" noProof="0" dirty="0"/>
              <a:t>:</a:t>
            </a:r>
            <a:endParaRPr lang="en-US" sz="900" b="1" noProof="0" dirty="0"/>
          </a:p>
          <a:p>
            <a:endParaRPr lang="en-US" noProof="0" dirty="0"/>
          </a:p>
          <a:p>
            <a:r>
              <a:rPr lang="en-US" noProof="0" dirty="0"/>
              <a:t>Deutsches Institut für Entwicklungspolitik (DIE), 2012, A Nexus Approach for Humans and Nature?, Global Water News No. 14. Available from: http://www.gwsp.org/fileadmin/documents_news/Interview_Scholz.pdf</a:t>
            </a:r>
          </a:p>
          <a:p>
            <a:endParaRPr lang="en-US" noProof="0" dirty="0"/>
          </a:p>
          <a:p>
            <a:r>
              <a:rPr lang="en-US" sz="900" b="0" i="0" u="none" strike="noStrike" kern="1200" baseline="0" noProof="0" dirty="0">
                <a:solidFill>
                  <a:schemeClr val="tx1"/>
                </a:solidFill>
                <a:latin typeface="Arial" panose="020B0604020202020204" pitchFamily="34" charset="0"/>
                <a:ea typeface="+mn-ea"/>
                <a:cs typeface="+mn-cs"/>
              </a:rPr>
              <a:t>Weitz, N., Nilsson, M. &amp; Davis, M. ‘</a:t>
            </a:r>
            <a:r>
              <a:rPr lang="en-US" noProof="0" dirty="0"/>
              <a:t>A Nexus Approach to the Post-2015 Agenda: Formulating Integrated Water, Energy, and Food SDGs’ </a:t>
            </a:r>
            <a:r>
              <a:rPr lang="en-US" sz="900" b="0" i="0" u="none" strike="noStrike" kern="1200" baseline="0" noProof="0" dirty="0">
                <a:solidFill>
                  <a:schemeClr val="tx1"/>
                </a:solidFill>
                <a:latin typeface="Arial" panose="020B0604020202020204" pitchFamily="34" charset="0"/>
                <a:ea typeface="+mn-ea"/>
                <a:cs typeface="+mn-cs"/>
              </a:rPr>
              <a:t>SAIS Review of International Affairs, vol. 34, No. 2, Summer-Fall  2014, pp. 37-50</a:t>
            </a: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dirty="0"/>
          </a:p>
        </p:txBody>
      </p:sp>
    </p:spTree>
    <p:extLst>
      <p:ext uri="{BB962C8B-B14F-4D97-AF65-F5344CB8AC3E}">
        <p14:creationId xmlns:p14="http://schemas.microsoft.com/office/powerpoint/2010/main" val="2040126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900" b="1" noProof="0" dirty="0">
                <a:solidFill>
                  <a:schemeClr val="tx1"/>
                </a:solidFill>
              </a:rPr>
              <a:t>Примечания</a:t>
            </a:r>
            <a:r>
              <a:rPr lang="en-US" sz="900" b="1" noProof="0" dirty="0">
                <a:solidFill>
                  <a:schemeClr val="tx1"/>
                </a:solidFill>
              </a:rPr>
              <a:t>:</a:t>
            </a:r>
          </a:p>
          <a:p>
            <a:endParaRPr lang="en-US" noProof="0" dirty="0"/>
          </a:p>
          <a:p>
            <a:r>
              <a:rPr lang="ru-RU" sz="1800" dirty="0">
                <a:effectLst/>
                <a:latin typeface="Calibri" panose="020F0502020204030204" pitchFamily="34" charset="0"/>
                <a:ea typeface="Calibri" panose="020F0502020204030204" pitchFamily="34" charset="0"/>
                <a:cs typeface="Times New Roman" panose="02020603050405020304" pitchFamily="18" charset="0"/>
              </a:rPr>
              <a:t>Здесь мы хотели бы выделить несколько минут на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отвены</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 любые вопросы, которые могут возникнуть у вас по главе </a:t>
            </a:r>
            <a:r>
              <a:rPr lang="en-US" noProof="0" dirty="0"/>
              <a:t>1.1.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dirty="0"/>
          </a:p>
        </p:txBody>
      </p:sp>
    </p:spTree>
    <p:extLst>
      <p:ext uri="{BB962C8B-B14F-4D97-AF65-F5344CB8AC3E}">
        <p14:creationId xmlns:p14="http://schemas.microsoft.com/office/powerpoint/2010/main" val="1898670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900" b="1" noProof="0" dirty="0">
                <a:solidFill>
                  <a:schemeClr val="tx1"/>
                </a:solidFill>
              </a:rPr>
              <a:t>Примечания</a:t>
            </a:r>
            <a:r>
              <a:rPr lang="en-US" sz="900" b="1" noProof="0" dirty="0">
                <a:solidFill>
                  <a:schemeClr val="tx1"/>
                </a:solidFill>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Теперь мы переходим к более интерактивной части обучения. Сейчас Вас попросят принять участие в упражнении, где вы сможете поделиться своим собственным опытом работы с отраслевыми </a:t>
            </a:r>
            <a:r>
              <a:rPr lang="ru-RU" sz="900" dirty="0">
                <a:effectLst/>
                <a:latin typeface="Calibri" panose="020F0502020204030204" pitchFamily="34" charset="0"/>
                <a:ea typeface="Calibri" panose="020F0502020204030204" pitchFamily="34" charset="0"/>
                <a:cs typeface="Times New Roman" panose="02020603050405020304" pitchFamily="18" charset="0"/>
              </a:rPr>
              <a:t>взаимосвязями</a:t>
            </a:r>
            <a:r>
              <a:rPr lang="en-US" sz="900" noProof="0" dirty="0">
                <a:solidFill>
                  <a:schemeClr val="tx1"/>
                </a:solidFill>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dirty="0"/>
          </a:p>
        </p:txBody>
      </p:sp>
    </p:spTree>
    <p:extLst>
      <p:ext uri="{BB962C8B-B14F-4D97-AF65-F5344CB8AC3E}">
        <p14:creationId xmlns:p14="http://schemas.microsoft.com/office/powerpoint/2010/main" val="115527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ru-RU" b="1" noProof="0" dirty="0"/>
              <a:t>Примечания</a:t>
            </a:r>
            <a:r>
              <a:rPr lang="en-US" b="1" noProof="0" dirty="0"/>
              <a:t>: </a:t>
            </a:r>
          </a:p>
          <a:p>
            <a:pPr marL="0" indent="0">
              <a:buNone/>
            </a:pPr>
            <a:endParaRPr lang="en-US" noProof="0" dirty="0"/>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Обучающий блок разделен на три главы:</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В главе 1 </a:t>
            </a:r>
            <a:r>
              <a:rPr lang="ru-RU" sz="1800" dirty="0">
                <a:effectLst/>
                <a:latin typeface="Calibri" panose="020F0502020204030204" pitchFamily="34" charset="0"/>
                <a:ea typeface="Calibri" panose="020F0502020204030204" pitchFamily="34" charset="0"/>
                <a:cs typeface="Times New Roman" panose="02020603050405020304" pitchFamily="18" charset="0"/>
              </a:rPr>
              <a:t>приводится краткая информация, включая обоснование, ключевые характеристики и вопросы реализации ВЭП Нексус; а также затрагивается связь между ВЭП Нексус и более крупными политическими процессами, такими как ЦУР, ОНУВ.</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Групповое упражнение, в котором мы попросим участников подумать о межотраслевых взаимосвязях и возможных компромиссах, которые они считают возможными в своем региональном/национальном контексте.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В главе 2</a:t>
            </a:r>
            <a:r>
              <a:rPr lang="ru-RU" sz="1800" dirty="0">
                <a:effectLst/>
                <a:latin typeface="Calibri" panose="020F0502020204030204" pitchFamily="34" charset="0"/>
                <a:ea typeface="Calibri" panose="020F0502020204030204" pitchFamily="34" charset="0"/>
                <a:cs typeface="Times New Roman" panose="02020603050405020304" pitchFamily="18" charset="0"/>
              </a:rPr>
              <a:t> более подробно рассматриваются взаимодействия, касающиеся вопросов двустороннего (вода-продовольствие; вода-энергия; энергия-продовольствие) и трехстороннего взаимодействия, а также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В главе 3 </a:t>
            </a:r>
            <a:r>
              <a:rPr lang="ru-RU" sz="1800" dirty="0">
                <a:effectLst/>
                <a:latin typeface="Calibri" panose="020F0502020204030204" pitchFamily="34" charset="0"/>
                <a:ea typeface="Calibri" panose="020F0502020204030204" pitchFamily="34" charset="0"/>
                <a:cs typeface="Times New Roman" panose="02020603050405020304" pitchFamily="18" charset="0"/>
              </a:rPr>
              <a:t>освещаются потенциальные решения и синергии – в целом, и с использованием некоторых примеров</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конце будет проведено интерактивное групповое упражнение, основанное на первом блоке, но изучающее возможные решения и синергии, которые можно было бы определить.</a:t>
            </a:r>
            <a:endParaRPr lang="en-US" sz="1800" b="1"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dirty="0"/>
          </a:p>
        </p:txBody>
      </p:sp>
    </p:spTree>
    <p:extLst>
      <p:ext uri="{BB962C8B-B14F-4D97-AF65-F5344CB8AC3E}">
        <p14:creationId xmlns:p14="http://schemas.microsoft.com/office/powerpoint/2010/main" val="2923822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marL="171450" indent="-171450">
              <a:buFont typeface="Symbol" panose="05050102010706020507" pitchFamily="18" charset="2"/>
              <a:buChar char="-"/>
            </a:pPr>
            <a:r>
              <a:rPr lang="ru-RU" sz="1800" dirty="0">
                <a:effectLst/>
                <a:latin typeface="Calibri" panose="020F0502020204030204" pitchFamily="34" charset="0"/>
                <a:ea typeface="Calibri" panose="020F0502020204030204" pitchFamily="34" charset="0"/>
                <a:cs typeface="Times New Roman" panose="02020603050405020304" pitchFamily="18" charset="0"/>
              </a:rPr>
              <a:t>Смотрите инструкции в раздаточном материале</a:t>
            </a:r>
            <a:r>
              <a:rPr lang="en-US" noProof="0" dirty="0"/>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dirty="0"/>
          </a:p>
        </p:txBody>
      </p:sp>
    </p:spTree>
    <p:extLst>
      <p:ext uri="{BB962C8B-B14F-4D97-AF65-F5344CB8AC3E}">
        <p14:creationId xmlns:p14="http://schemas.microsoft.com/office/powerpoint/2010/main" val="2513016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a:t>
            </a:r>
          </a:p>
          <a:p>
            <a:endParaRPr lang="en-US" noProof="0" dirty="0"/>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Нексус водной, энергетической и продовольственной безопасности - это концепция, рассматривающая взаимосвязи, которые обычно упускаются из виду, но при этом очень важны.</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Концепция ВЭП Нексус заключается в использовании синергий и поиске компромиссов</a:t>
            </a:r>
            <a:endParaRPr lang="ru-K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Она также связана с другими концепциями (например, ЦУР, Сендайской рамочной программой по снижению риска бедствий, ОНУВ Парижского соглашения, циркулярной экономикой).</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следующем разделе будет более подробно рассмотрено взаимодействие между водным, энергетическим и продовольственным секторами</a:t>
            </a: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dirty="0"/>
          </a:p>
        </p:txBody>
      </p:sp>
    </p:spTree>
    <p:extLst>
      <p:ext uri="{BB962C8B-B14F-4D97-AF65-F5344CB8AC3E}">
        <p14:creationId xmlns:p14="http://schemas.microsoft.com/office/powerpoint/2010/main" val="24756311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dirty="0"/>
          </a:p>
        </p:txBody>
      </p:sp>
    </p:spTree>
    <p:extLst>
      <p:ext uri="{BB962C8B-B14F-4D97-AF65-F5344CB8AC3E}">
        <p14:creationId xmlns:p14="http://schemas.microsoft.com/office/powerpoint/2010/main" val="28032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ru-RU" b="1" noProof="0" dirty="0"/>
              <a:t>Примечания</a:t>
            </a:r>
            <a:r>
              <a:rPr lang="en-US" b="1" noProof="0" dirty="0"/>
              <a:t>: </a:t>
            </a:r>
          </a:p>
          <a:p>
            <a:pPr marL="0" indent="0">
              <a:buNone/>
            </a:pPr>
            <a:endParaRPr lang="en-US" noProof="0" dirty="0"/>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Обучающий блок разделен на три главы:</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В главе 1 </a:t>
            </a:r>
            <a:r>
              <a:rPr lang="ru-RU" sz="1800" dirty="0">
                <a:effectLst/>
                <a:latin typeface="Calibri" panose="020F0502020204030204" pitchFamily="34" charset="0"/>
                <a:ea typeface="Calibri" panose="020F0502020204030204" pitchFamily="34" charset="0"/>
                <a:cs typeface="Times New Roman" panose="02020603050405020304" pitchFamily="18" charset="0"/>
              </a:rPr>
              <a:t>приводится предыстория, включая обоснование, ключевые характеристики и вопросы реализации ВЭП Нексус; а также затрагивается связь между ВЭП Нексус и более крупными политическими процессами, такими как ЦУР, ОНУВ.</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Групповое упражнение, во время которого мы попросим участников подумать о межотраслевых взаимосвязях и возможных компромиссах, которые они считают возможными в своем региональном/национальном контексте.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В главе 2</a:t>
            </a:r>
            <a:r>
              <a:rPr lang="ru-RU" sz="1800" dirty="0">
                <a:effectLst/>
                <a:latin typeface="Calibri" panose="020F0502020204030204" pitchFamily="34" charset="0"/>
                <a:ea typeface="Calibri" panose="020F0502020204030204" pitchFamily="34" charset="0"/>
                <a:cs typeface="Times New Roman" panose="02020603050405020304" pitchFamily="18" charset="0"/>
              </a:rPr>
              <a:t> более подробно рассматриваются взаимодействия, касающиеся вопросов двустороннего (вода-продовольствие; вода-энергия; энергия-продовольствие) и трехстороннего взаимодействия, а также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В главе 3 </a:t>
            </a:r>
            <a:r>
              <a:rPr lang="ru-RU" sz="1800" dirty="0">
                <a:effectLst/>
                <a:latin typeface="Calibri" panose="020F0502020204030204" pitchFamily="34" charset="0"/>
                <a:ea typeface="Calibri" panose="020F0502020204030204" pitchFamily="34" charset="0"/>
                <a:cs typeface="Times New Roman" panose="02020603050405020304" pitchFamily="18" charset="0"/>
              </a:rPr>
              <a:t>освещаются потенциальные решения и синергии – в целом, а также на нескольких примерах</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конце будет проведено интерактивное групповое упражнение, основанное на первом блоке, но изучающее возможные решения и синергии, которые можно было бы определить.</a:t>
            </a:r>
            <a:endParaRPr lang="en-US" sz="1800" b="1"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dirty="0"/>
          </a:p>
        </p:txBody>
      </p:sp>
    </p:spTree>
    <p:extLst>
      <p:ext uri="{BB962C8B-B14F-4D97-AF65-F5344CB8AC3E}">
        <p14:creationId xmlns:p14="http://schemas.microsoft.com/office/powerpoint/2010/main" val="234462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solidFill>
                <a:schemeClr val="tx1"/>
              </a:solidFil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dirty="0"/>
          </a:p>
        </p:txBody>
      </p:sp>
    </p:spTree>
    <p:extLst>
      <p:ext uri="{BB962C8B-B14F-4D97-AF65-F5344CB8AC3E}">
        <p14:creationId xmlns:p14="http://schemas.microsoft.com/office/powerpoint/2010/main" val="3840968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noProof="0" dirty="0"/>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Прежде чем мы начнем тренинг, мы хотели бы познакомиться с вами поближе и узнать о вашем конкретном опыте в области ВЭП Нексус.</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Поэтому мы подготовили несколько вопросов, на которые мы хотели бы, чтобы вы ответили.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Чтобы принять участие, вам нужен смартфон, ноутбук или любое другое устройство с Интернетом [предоставьте ссылку и QR-код для доступа к опроснику при использовании одного из онлайн-инструментов, упомянутых ниже]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Вопросы: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Из какого региона вы родом? [Латинская Америка и страны Карибского бассейна, Нигер, Сообщество развития стран Южной Африки, страны Ближнего Востока и Северной Африки, Центральная Азия]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каком из секторов Нексус ваш основной профессиональный опыт? [вода, энергия, продовольствие, экосистемы, несколько из вышеперечисленных]</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Участвовали ли вы ранее в тренинге, посвященном ВЭП Нексус? </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Каковы ваши ожидания от обучения? О чем бы вы хотели узнать?</a:t>
            </a:r>
            <a:endParaRPr lang="en-US" noProof="0" dirty="0"/>
          </a:p>
          <a:p>
            <a:pPr marL="171450" indent="-171450">
              <a:buFont typeface="Arial" panose="020B0604020202020204" pitchFamily="34" charset="0"/>
              <a:buChar char="•"/>
            </a:pPr>
            <a:endParaRPr lang="en-US" noProof="0" dirty="0"/>
          </a:p>
          <a:p>
            <a:pPr marL="0" indent="0">
              <a:buFont typeface="Arial" panose="020B0604020202020204" pitchFamily="34" charset="0"/>
              <a:buNone/>
            </a:pPr>
            <a:endParaRPr lang="en-US" noProof="0" dirty="0"/>
          </a:p>
          <a:p>
            <a:pPr marL="0" indent="0">
              <a:buFont typeface="Arial" panose="020B0604020202020204" pitchFamily="34" charset="0"/>
              <a:buNone/>
            </a:pPr>
            <a:r>
              <a:rPr lang="ru-RU" b="1" noProof="0" dirty="0"/>
              <a:t>Источники</a:t>
            </a:r>
            <a:r>
              <a:rPr lang="en-US" b="1" noProof="0" dirty="0"/>
              <a:t>: </a:t>
            </a:r>
          </a:p>
          <a:p>
            <a:pPr marL="0" indent="0">
              <a:buFont typeface="Arial" panose="020B0604020202020204" pitchFamily="34" charset="0"/>
              <a:buNone/>
            </a:pPr>
            <a:endParaRPr lang="en-US" noProof="0" dirty="0"/>
          </a:p>
          <a:p>
            <a:pPr marL="0" indent="0">
              <a:buFont typeface="Arial" panose="020B0604020202020204" pitchFamily="34" charset="0"/>
              <a:buNone/>
            </a:pPr>
            <a:r>
              <a:rPr lang="ru-RU" sz="1800" dirty="0">
                <a:effectLst/>
                <a:latin typeface="Calibri" panose="020F0502020204030204" pitchFamily="34" charset="0"/>
                <a:ea typeface="Calibri" panose="020F0502020204030204" pitchFamily="34" charset="0"/>
                <a:cs typeface="Times New Roman" panose="02020603050405020304" pitchFamily="18" charset="0"/>
              </a:rPr>
              <a:t>Этот опрос можно провести с помощью menti (www.mentimeter.com), slido (www.slido.com) или любого другого онлайн-инструмента, подходящего для онлайн-опросов</a:t>
            </a:r>
            <a:r>
              <a:rPr lang="en-US" noProof="0" dirty="0"/>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dirty="0"/>
          </a:p>
        </p:txBody>
      </p:sp>
    </p:spTree>
    <p:extLst>
      <p:ext uri="{BB962C8B-B14F-4D97-AF65-F5344CB8AC3E}">
        <p14:creationId xmlns:p14="http://schemas.microsoft.com/office/powerpoint/2010/main" val="342946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[дополнительный слайд для аудиторий с обширными знаниями об ИУВР]</a:t>
            </a:r>
            <a:endParaRPr lang="en-US"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US"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ru-RU" sz="1800" b="1" noProof="0" dirty="0">
                <a:effectLst/>
                <a:latin typeface="Calibri" panose="020F0502020204030204" pitchFamily="34" charset="0"/>
                <a:ea typeface="Calibri" panose="020F0502020204030204" pitchFamily="34" charset="0"/>
                <a:cs typeface="Times New Roman" panose="02020603050405020304" pitchFamily="18" charset="0"/>
              </a:rPr>
              <a:t>Примечания</a:t>
            </a:r>
            <a:r>
              <a:rPr lang="en-US" sz="1800" b="1" noProof="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Font typeface="Symbol" panose="05050102010706020507" pitchFamily="18" charset="2"/>
              <a:buNone/>
            </a:pPr>
            <a:endParaRPr lang="en-US"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Хотя термин «Нексус» может быть относительно новым, идея, лежащая в его основе, не является таковой</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Она очень тесно связана с существующими концепциями, такими как ИУВР.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Общие черты: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У обеих концепций одна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цель - улучшение использования ресурсов и поддержки устойчивого развития.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Обе начинаются с замечания, что сегментированное межотраслевое планирование и принятие решений часто приводят к негативным внешним факторам, неустойчивым путям развития и неэффективности распределения ресурсов.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Поэтому обе концепции способствуют большей координации между смежными секторами и выявлению последствий принятия решений в одном секторе для других секторов, а также поиску потенциальной синергии.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Обе концепции лежат в основе работы в области зеленой экономики и зеленого роста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Так зачем же нужна еще одна концепция, если ИУВР уже охватывает все?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Подход Нексус предлагает несколько преимуществ, которые выходят за рамки ИУВР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Основное преимущество заключается в том, что подход ИУВР подчеркивает важную роль и приоритет водных ресурсов - он рассматривает взаимодействие между секторами с точки зрения водных ресурсов, пытаясь найти устойчивые и эффективные способы управления водными ресурсами.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Хотя он и включает в себя взаимоотношения с другими секторами, приоритет всегда отдается водным ресурсам.</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Подход ВЭП-Нексус, с другой стороны, всегда начинается с рассмотрения всей системы и взаимоотношений, чтобы понять, где необходимо предпринять действия для повышения устойчивости ресурсов – и только затем он начинает формулировать действия (которые могут быть ориентированы на водные ресурсы, а могут и не быть). Он обеспечивает безопасность ресурсов; ИУВР же просто управляет спросом.</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Таким образом, Нексус является концепцией, которая представляется гораздо более актуальной с точки зрения других секторов и, вероятно, облегчит дискуссии между субъектами различных секторов, поскольку они в большей степени находятся в равном положении </a:t>
            </a:r>
            <a:r>
              <a:rPr lang="ru-RU"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Управление (ИУВР): принцип «хорошего управления»; Управление (Нексус): «интегрированные политические решения»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Подход Нексус также охватывает взаимосвязи, которые вообще не охвачены ИУВР: например, отношения между продовольствием и энергией.  Таким образом, он учитывает все ресурсы в целях политики.</a:t>
            </a: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Масштаб: ИУВР в речных бассейнах; Нексус во множестве масштабов</a:t>
            </a:r>
            <a:endParaRPr lang="en-US" sz="18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dirty="0"/>
          </a:p>
          <a:p>
            <a:endParaRPr lang="en-US" noProof="0" dirty="0"/>
          </a:p>
          <a:p>
            <a:r>
              <a:rPr lang="ru-RU" b="1" noProof="0" dirty="0"/>
              <a:t>Источники</a:t>
            </a:r>
            <a:r>
              <a:rPr lang="en-US" b="1" noProof="0" dirty="0"/>
              <a:t>: </a:t>
            </a:r>
          </a:p>
          <a:p>
            <a:endParaRPr lang="en-US" b="0" noProof="0" dirty="0"/>
          </a:p>
          <a:p>
            <a:r>
              <a:rPr lang="en-US" b="0" noProof="0" dirty="0"/>
              <a:t>Grigg (2019). IWRM and the Nexus Approach: Versatile Concepts for Water Re</a:t>
            </a:r>
            <a:r>
              <a:rPr lang="ru-RU" b="0" noProof="0" dirty="0"/>
              <a:t>Источники</a:t>
            </a:r>
            <a:r>
              <a:rPr lang="en-US" b="0" noProof="0" dirty="0"/>
              <a:t> Education. Journal of Contemporary Water Research &amp; Education, 16(1)</a:t>
            </a:r>
          </a:p>
          <a:p>
            <a:r>
              <a:rPr lang="en-US" b="0" noProof="0" dirty="0"/>
              <a:t>Available at</a:t>
            </a:r>
            <a:r>
              <a:rPr lang="en-US" b="0" noProof="0" dirty="0">
                <a:solidFill>
                  <a:schemeClr val="tx1"/>
                </a:solidFill>
              </a:rPr>
              <a:t>: </a:t>
            </a:r>
            <a:r>
              <a:rPr lang="en-US" sz="18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https://onlinelibrary.wiley.com/doi/full/10.1111/j.1936-704X.2019.03299.x</a:t>
            </a:r>
            <a:r>
              <a:rPr lang="en-US" sz="1800" noProof="0" dirty="0">
                <a:solidFill>
                  <a:schemeClr val="tx1"/>
                </a:solidFill>
                <a:effectLst/>
                <a:latin typeface="Calibri" panose="020F0502020204030204" pitchFamily="34" charset="0"/>
              </a:rPr>
              <a:t> </a:t>
            </a:r>
            <a:r>
              <a:rPr lang="en-US" b="0" noProof="0" dirty="0">
                <a:solidFill>
                  <a:schemeClr val="tx1"/>
                </a:solidFill>
              </a:rPr>
              <a:t> </a:t>
            </a:r>
          </a:p>
          <a:p>
            <a:endParaRPr lang="en-US" b="1"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solidFill>
                  <a:schemeClr val="tx1"/>
                </a:solidFill>
              </a:rPr>
              <a:t>Nexus Concept // The Nexus Approach vs. IWRM – Gaining Conceptual Clarity: </a:t>
            </a:r>
            <a:r>
              <a:rPr lang="en-US" sz="1800" noProof="0"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https://www.water-energy-food.org/news/nexus-concept-the-nexus-approach-vs-iwrm-gaining-conceptual-clarity</a:t>
            </a:r>
            <a:endParaRPr lang="en-US" sz="1800" noProof="0" dirty="0">
              <a:solidFill>
                <a:schemeClr val="tx1"/>
              </a:solidFill>
              <a:effectLst/>
              <a:latin typeface="Calibri" panose="020F0502020204030204" pitchFamily="34" charset="0"/>
            </a:endParaRPr>
          </a:p>
          <a:p>
            <a:endParaRPr lang="en-US" b="0" noProof="0" dirty="0"/>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dirty="0"/>
          </a:p>
        </p:txBody>
      </p:sp>
    </p:spTree>
    <p:extLst>
      <p:ext uri="{BB962C8B-B14F-4D97-AF65-F5344CB8AC3E}">
        <p14:creationId xmlns:p14="http://schemas.microsoft.com/office/powerpoint/2010/main" val="4017336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7000"/>
              </a:lnSpc>
              <a:spcBef>
                <a:spcPts val="0"/>
              </a:spcBef>
              <a:spcAft>
                <a:spcPts val="0"/>
              </a:spcAft>
              <a:buClrTx/>
              <a:buSzTx/>
              <a:buFont typeface="Symbol" panose="05050102010706020507" pitchFamily="18" charset="2"/>
              <a:buNone/>
              <a:tabLst/>
              <a:defRPr/>
            </a:pPr>
            <a:r>
              <a:rPr lang="ru-RU" sz="900" dirty="0">
                <a:effectLst/>
                <a:latin typeface="Calibri" panose="020F0502020204030204" pitchFamily="34" charset="0"/>
                <a:ea typeface="Calibri" panose="020F0502020204030204" pitchFamily="34" charset="0"/>
                <a:cs typeface="Times New Roman" panose="02020603050405020304" pitchFamily="18" charset="0"/>
              </a:rPr>
              <a:t>[дополнительный слайд для аудиторий с обширными знаниями об ИУВР]</a:t>
            </a:r>
            <a:endParaRPr lang="en-US" sz="9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US" sz="9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ru-RU" sz="900" b="1" noProof="0" dirty="0">
                <a:effectLst/>
                <a:latin typeface="Calibri" panose="020F0502020204030204" pitchFamily="34" charset="0"/>
                <a:ea typeface="Calibri" panose="020F0502020204030204" pitchFamily="34" charset="0"/>
                <a:cs typeface="Times New Roman" panose="02020603050405020304" pitchFamily="18" charset="0"/>
              </a:rPr>
              <a:t>Примечания</a:t>
            </a:r>
            <a:r>
              <a:rPr lang="en-US" sz="900" b="1" noProof="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buFont typeface="Symbol" panose="05050102010706020507" pitchFamily="18" charset="2"/>
              <a:buNone/>
            </a:pPr>
            <a:endParaRPr lang="en-US" sz="9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Хотя термин «Нексус» может быть относительно новым, идея, лежащая в его основе, не является таковой</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Она очень тесно связана с существующими концепциями, такими как ИУВР.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900" u="sng" dirty="0">
                <a:effectLst/>
                <a:latin typeface="Calibri" panose="020F0502020204030204" pitchFamily="34" charset="0"/>
                <a:ea typeface="Calibri" panose="020F0502020204030204" pitchFamily="34" charset="0"/>
                <a:cs typeface="Times New Roman" panose="02020603050405020304" pitchFamily="18" charset="0"/>
              </a:rPr>
              <a:t>Общие черты: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У обеих концепций одна </a:t>
            </a:r>
            <a:r>
              <a:rPr lang="ru-RU" sz="900" b="1" dirty="0">
                <a:effectLst/>
                <a:latin typeface="Calibri" panose="020F0502020204030204" pitchFamily="34" charset="0"/>
                <a:ea typeface="Calibri" panose="020F0502020204030204" pitchFamily="34" charset="0"/>
                <a:cs typeface="Times New Roman" panose="02020603050405020304" pitchFamily="18" charset="0"/>
              </a:rPr>
              <a:t>цель - улучшение использования ресурсов и поддержка устойчивого развития.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Обе начинаются с замечания, что сегментированное межотраслевое планирование и принятие решений часто приводят к негативным внешним факторам, неустойчивым путям развития и неэффективности распределения ресурсов.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Поэтому обе концепции способствуют большей координации между смежными секторами и выявлению последствий принятия решений в одном секторе для других секторов, а также поиску потенциальной синергии.</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Обе концепции лежат в основе работы в области зеленой экономики и зеленого роста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900" u="sng" dirty="0">
                <a:effectLst/>
                <a:latin typeface="Calibri" panose="020F0502020204030204" pitchFamily="34" charset="0"/>
                <a:ea typeface="Calibri" panose="020F0502020204030204" pitchFamily="34" charset="0"/>
                <a:cs typeface="Times New Roman" panose="02020603050405020304" pitchFamily="18" charset="0"/>
              </a:rPr>
              <a:t>Так зачем же нужна еще одна концепция, если ИУВР уже охватывает все?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Подход Нексус предлагает несколько преимуществ, которые выходят за рамки ИУВР </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Основное преимущество заключается в том, что подход ИУВР подчеркивает важную роль и приоритет водных ресурсов - он рассматривает взаимодействие между секторами с точки зрения водных ресурсов, пытаясь найти устойчивые и эффективные способы управления водными ресурсами.</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Хотя он и включает в себя взаимоотношения с другими секторами, приоритет всегда отдается водным ресурсам.</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Подход ВЭП-Нексус, с другой стороны, всегда начинается с рассмотрения всей системы и взаимоотношений, чтобы понять, где необходимо предпринять действия для повышения устойчивости ресурсов – и только затем он начинает формулировать действия (которые могут быть ориентированы на водные ресурсы, а могут и не быть). Он обеспечивает безопасность ресурсов; ИУВР же просто управляет спросом.</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Таким образом, Нексус является концепцией, которая представляется гораздо более актуальной с точки зрения других секторов и, вероятно, облегчит дискуссии между субъектами различных секторов, поскольку они в большей степени находятся в равном положении </a:t>
            </a:r>
            <a:r>
              <a:rPr lang="ru-RU" sz="9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ru-RU" sz="900" dirty="0">
                <a:effectLst/>
                <a:latin typeface="Calibri" panose="020F0502020204030204" pitchFamily="34" charset="0"/>
                <a:ea typeface="Calibri" panose="020F0502020204030204" pitchFamily="34" charset="0"/>
                <a:cs typeface="Times New Roman" panose="02020603050405020304" pitchFamily="18" charset="0"/>
              </a:rPr>
              <a:t> Управление (ИУВР): принцип «хорошего управления»; Управление (Нексус): «интегрированные политические решения»</a:t>
            </a:r>
            <a:endParaRPr lang="ru-KZ"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Подход Нексус также охватывает взаимосвязи, которые вообще не охвачены ИУВР: например, отношения между продовольствием и энергией.  Таким образом, он учитывает все ресурсы в целях политики.</a:t>
            </a:r>
          </a:p>
          <a:p>
            <a:pPr marL="342900" lvl="0" indent="-342900">
              <a:lnSpc>
                <a:spcPct val="107000"/>
              </a:lnSpc>
              <a:spcAft>
                <a:spcPts val="800"/>
              </a:spcAft>
              <a:buFont typeface="Symbol" panose="05050102010706020507" pitchFamily="18" charset="2"/>
              <a:buChar char=""/>
              <a:tabLst>
                <a:tab pos="457200" algn="l"/>
              </a:tabLst>
            </a:pPr>
            <a:r>
              <a:rPr lang="ru-RU" sz="900" dirty="0">
                <a:effectLst/>
                <a:latin typeface="Calibri" panose="020F0502020204030204" pitchFamily="34" charset="0"/>
                <a:ea typeface="Calibri" panose="020F0502020204030204" pitchFamily="34" charset="0"/>
                <a:cs typeface="Times New Roman" panose="02020603050405020304" pitchFamily="18" charset="0"/>
              </a:rPr>
              <a:t>Масштаб: ИУВР в речных бассейнах; Нексус во множестве масштабов</a:t>
            </a:r>
            <a:endParaRPr lang="en-US" sz="900" kern="12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noProof="0" dirty="0"/>
          </a:p>
          <a:p>
            <a:endParaRPr lang="en-US" noProof="0" dirty="0"/>
          </a:p>
          <a:p>
            <a:r>
              <a:rPr lang="ru-RU" b="1" noProof="0" dirty="0"/>
              <a:t>Источники</a:t>
            </a:r>
            <a:r>
              <a:rPr lang="en-US" b="1" noProof="0" dirty="0"/>
              <a:t>: </a:t>
            </a:r>
          </a:p>
          <a:p>
            <a:endParaRPr lang="en-US" b="0" noProof="0" dirty="0"/>
          </a:p>
          <a:p>
            <a:r>
              <a:rPr lang="en-US" b="0" noProof="0" dirty="0"/>
              <a:t>Grigg (2019). IWRM and the Nexus Approach: Versatile Concepts for Water Re</a:t>
            </a:r>
            <a:r>
              <a:rPr lang="ru-RU" b="0" noProof="0" dirty="0"/>
              <a:t>Источники</a:t>
            </a:r>
            <a:r>
              <a:rPr lang="en-US" b="0" noProof="0" dirty="0"/>
              <a:t> Education. Journal of Contemporary Water Research &amp; Education, 16(1)</a:t>
            </a:r>
          </a:p>
          <a:p>
            <a:r>
              <a:rPr lang="en-US" b="0" noProof="0" dirty="0"/>
              <a:t>Available at</a:t>
            </a:r>
            <a:r>
              <a:rPr lang="en-US" b="0" noProof="0" dirty="0">
                <a:solidFill>
                  <a:schemeClr val="tx1"/>
                </a:solidFill>
              </a:rPr>
              <a:t>: </a:t>
            </a:r>
            <a:r>
              <a:rPr lang="en-US" sz="900" noProof="0"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https://onlinelibrary.wiley.com/doi/full/10.1111/j.1936-704X.2019.03299.x</a:t>
            </a:r>
            <a:r>
              <a:rPr lang="en-US" sz="900" noProof="0" dirty="0">
                <a:solidFill>
                  <a:schemeClr val="tx1"/>
                </a:solidFill>
                <a:effectLst/>
                <a:latin typeface="Calibri" panose="020F0502020204030204" pitchFamily="34" charset="0"/>
              </a:rPr>
              <a:t> </a:t>
            </a:r>
            <a:r>
              <a:rPr lang="en-US" b="0" noProof="0" dirty="0">
                <a:solidFill>
                  <a:schemeClr val="tx1"/>
                </a:solidFill>
              </a:rPr>
              <a:t> </a:t>
            </a:r>
          </a:p>
          <a:p>
            <a:endParaRPr lang="en-US" b="1" noProof="0"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solidFill>
                  <a:schemeClr val="tx1"/>
                </a:solidFill>
              </a:rPr>
              <a:t>Nexus Concept // The Nexus Approach vs. IWRM – Gaining Conceptual Clarity: </a:t>
            </a:r>
            <a:r>
              <a:rPr lang="en-US" sz="900" noProof="0"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https://www.water-energy-food.org/news/nexus-concept-the-nexus-approach-vs-iwrm-gaining-conceptual-clarity</a:t>
            </a:r>
            <a:endParaRPr lang="en-US" sz="900" noProof="0" dirty="0">
              <a:solidFill>
                <a:schemeClr val="tx1"/>
              </a:solidFill>
              <a:effectLst/>
              <a:latin typeface="Calibri" panose="020F0502020204030204" pitchFamily="34" charset="0"/>
            </a:endParaRPr>
          </a:p>
          <a:p>
            <a:endParaRPr lang="en-US" b="0" noProof="0" dirty="0"/>
          </a:p>
          <a:p>
            <a:endParaRPr lang="de-DE" b="1" dirty="0"/>
          </a:p>
          <a:p>
            <a:endParaRPr lang="de-DE" b="1"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dirty="0"/>
          </a:p>
        </p:txBody>
      </p:sp>
    </p:spTree>
    <p:extLst>
      <p:ext uri="{BB962C8B-B14F-4D97-AF65-F5344CB8AC3E}">
        <p14:creationId xmlns:p14="http://schemas.microsoft.com/office/powerpoint/2010/main" val="697320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ru-RU" b="1" noProof="0" dirty="0"/>
              <a:t>Примечания</a:t>
            </a:r>
            <a:r>
              <a:rPr lang="en-US" b="1" noProof="0" dirty="0"/>
              <a:t>: </a:t>
            </a:r>
          </a:p>
          <a:p>
            <a:endParaRPr lang="en-US" b="1" noProof="0" dirty="0"/>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настоящее время значительный процент мирового населения далек от достижения водной, энергетической или продовольственной безопасности.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Например, 2 миллиарда человек не имеют доступа к безопасно управляемой питьевой воде.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0.8 миллиарда человек не имеют доступа к электричеству – это примерно равно количеству людей, живущих в Европе (теперь представьте себе всю Европу в темноте)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И 2.4 миллиарда человек не имеют достаточного количества продуктов питания, поэтому примерно треть мирового населения регулярно голодает, особенно в Южной Азии и странах Африки к югу от Сахары.</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Становится совершенно ясно, что нам необходимо активизировать наши усилия, чтобы обеспечить водную, энергетическую и продовольственную безопасность для этих людей в ближайшие десятилетия!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В то же время население мира, вероятно, увеличится до более чем 8.5 миллиардов к 2030 году и до 9.5 или даже 10 миллиардов к 2050 году.</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Кроме того, модели экономического развития и потребления, вероятно, изменятся, что приведет к еще более высоким потребностям в воде, энергии и продовольствии на душу населения.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Поэтому перед нами стоит общая задача компенсации неудовлетворенных нынешних потребностей и удовлетворения дополнительных будущих потребностей.</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Глобальные изменения, включая изменение климата, усиливают неопределенность в отношении будущей доступности природных ресурсов и спроса на них.</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Дополнительная информация: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Определения доступа к питьевой воде на уровне водоснабжения:</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Безопасно управляемый доступ:</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питьевая вода из улучшенного источника; доступная в помещениях; доступная, когда необходимо; не загрязненная фекалиями и базовыми химическими веществами</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Базовый доступ: питьевая вода из улучшенного источника; время сбора менее 30 минут (включая очередь)</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Ограниченный доступ: питьевая вода из улучшенного источника; время сбора более 3ß минут (включая очередь)</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Неулучшенный доступ: питьевая вода из незащищенного вырытого колодца/родника</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Поверхностные воды: питьевая вода непосредственно из канала реки/ плотины / озера / пруда / ручья / (орошение)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Концептуальные различия между отсутствием продовольственной безопасности и недоеданием:</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u="sng" dirty="0">
                <a:effectLst/>
                <a:latin typeface="Calibri" panose="020F0502020204030204" pitchFamily="34" charset="0"/>
                <a:ea typeface="Calibri" panose="020F0502020204030204" pitchFamily="34" charset="0"/>
                <a:cs typeface="Times New Roman" panose="02020603050405020304" pitchFamily="18" charset="0"/>
              </a:rPr>
              <a:t>Отсутствие продовольственной безопасности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относится к доступу к продовольствию (доступ может быть трудным/неопределенным/непостоянным)</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tabLst>
                <a:tab pos="457200" algn="l"/>
              </a:tabLst>
            </a:pPr>
            <a:r>
              <a:rPr lang="ru-RU" sz="1800" dirty="0">
                <a:effectLst/>
                <a:latin typeface="Calibri" panose="020F0502020204030204" pitchFamily="34" charset="0"/>
                <a:ea typeface="Calibri" panose="020F0502020204030204" pitchFamily="34" charset="0"/>
                <a:cs typeface="Times New Roman" panose="02020603050405020304" pitchFamily="18" charset="0"/>
              </a:rPr>
              <a:t>Недоедание: фактическое потребление пищи человеком/группой недостаточно для удовлетворения его диетических энергетических потребностей</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Дополнительные данные о продовольствии: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Будущие потребности в продовольствии: В 2050 г. мировой спрос на продовольствие увеличится на 50%. Таким образом, ожидается, что 3,4 миллиарда человек будут испытывать нехватку продовольствия. Две трети людей, которые будут испытывать нехватку продовольствия, проживают в странах Африки к югу от Сахары, на втором месте за ними страны Южной Азии. </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Дополнительные данные о доступе к питьевой воде:</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Из 2.8 миллиарда человек, упомянутых на слайде: 0.4 миллиарда человек зависят от неулучшенного доступа к питьевой воде и 0.1 миллиарда человек от поверхностных вод</a:t>
            </a:r>
            <a:r>
              <a:rPr lang="ru-RU" sz="1800" i="1" dirty="0">
                <a:effectLst/>
                <a:latin typeface="Calibri" panose="020F0502020204030204" pitchFamily="34" charset="0"/>
                <a:ea typeface="Calibri" panose="020F0502020204030204" pitchFamily="34" charset="0"/>
                <a:cs typeface="Times New Roman" panose="02020603050405020304" pitchFamily="18" charset="0"/>
              </a:rPr>
              <a:t>. [Остальные: 1.2 миллиарда человек с базовым доступом к воде и 0.3 миллиарда человек зависят от ограниченного доступа к питьевой воде.]</a:t>
            </a:r>
            <a:endParaRPr lang="en-US" i="1" baseline="0" noProof="0" dirty="0"/>
          </a:p>
          <a:p>
            <a:pPr marL="0" indent="0">
              <a:buFontTx/>
              <a:buNone/>
            </a:pPr>
            <a:endParaRPr lang="en-US" baseline="0" noProof="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ru-RU" sz="900" b="1" u="none" noProof="0" dirty="0"/>
              <a:t>Источники</a:t>
            </a:r>
            <a:r>
              <a:rPr lang="en-US" sz="900" b="1" u="none" noProof="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u="none"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u="none" noProof="0" dirty="0"/>
              <a:t>International Energy Agency. (September 24, 2021). Number of people without access to electricity worldwide from 2000 to 2021, by region (in millions) [Graph]. In Statista. Retrieved November 08, 2021, Available from https://www.statista.com/statistics/829803/number-of-people-without-access-to-electricity-by-region/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u="none" noProof="0" dirty="0"/>
          </a:p>
          <a:p>
            <a:pPr rtl="0"/>
            <a:r>
              <a:rPr lang="en-US" sz="900" b="0" i="0" u="none" strike="noStrike" kern="1200" baseline="0" noProof="0" dirty="0">
                <a:solidFill>
                  <a:schemeClr val="tx1"/>
                </a:solidFill>
                <a:latin typeface="Arial" panose="020B0604020202020204" pitchFamily="34" charset="0"/>
                <a:ea typeface="+mn-ea"/>
                <a:cs typeface="+mn-cs"/>
              </a:rPr>
              <a:t>Institute for Economics and Peace (2021), ‘ECOLOGICAL THREAT REPORT 2021. UNDERSTANDING ECOLOGICAL THREATS, RESILIENCE AND PEACE’, Available from: https://reliefweb.int/report/world/ecological-threat-report-2021-understanding-ecological-threats-resilience-and-peace</a:t>
            </a:r>
          </a:p>
          <a:p>
            <a:pPr rtl="0"/>
            <a:endParaRPr lang="en-US" sz="900" b="0" i="0" u="none" strike="noStrike" kern="1200" baseline="0" noProof="0" dirty="0">
              <a:solidFill>
                <a:schemeClr val="tx1"/>
              </a:solidFill>
              <a:latin typeface="Arial" panose="020B0604020202020204" pitchFamily="34" charset="0"/>
              <a:ea typeface="+mn-ea"/>
              <a:cs typeface="+mn-cs"/>
            </a:endParaRPr>
          </a:p>
          <a:p>
            <a:pPr rtl="0"/>
            <a:r>
              <a:rPr lang="en-US" sz="900" b="0" i="0" u="none" strike="noStrike" kern="1200" baseline="0" noProof="0" dirty="0">
                <a:solidFill>
                  <a:schemeClr val="tx1"/>
                </a:solidFill>
                <a:latin typeface="Arial" panose="020B0604020202020204" pitchFamily="34" charset="0"/>
                <a:ea typeface="+mn-ea"/>
                <a:cs typeface="+mn-cs"/>
              </a:rPr>
              <a:t>OECD-FAO (2021), ‘ Agricultural Outlook 2021-2030‘, Available from: https://www.fao.org/3/cb5332en/cb5332en.pdf</a:t>
            </a:r>
          </a:p>
          <a:p>
            <a:pPr rtl="0"/>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none" noProof="0" dirty="0"/>
              <a:t>World Health Organization (WHO) and the United Nations Children’s Fund (UNICEF) (2021), ‘Progress on household drinking water, sanitation and hygiene 2000-2020: Five years into the SDGs. Geneva’, Available from: https://www.unicef.de/informieren/materialien/report-sanitation-and-hygiene/250940</a:t>
            </a:r>
          </a:p>
          <a:p>
            <a:pPr rtl="0"/>
            <a:endParaRPr lang="en-US" sz="900" b="0" i="0" u="none" strike="noStrike" kern="1200" baseline="0" noProof="0" dirty="0">
              <a:solidFill>
                <a:schemeClr val="tx1"/>
              </a:solidFill>
              <a:latin typeface="Arial" panose="020B0604020202020204" pitchFamily="34" charset="0"/>
              <a:ea typeface="+mn-ea"/>
              <a:cs typeface="+mn-cs"/>
            </a:endParaRPr>
          </a:p>
          <a:p>
            <a:pPr rtl="0"/>
            <a:endParaRPr lang="en-GB" sz="900"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dirty="0"/>
          </a:p>
        </p:txBody>
      </p:sp>
    </p:spTree>
    <p:extLst>
      <p:ext uri="{BB962C8B-B14F-4D97-AF65-F5344CB8AC3E}">
        <p14:creationId xmlns:p14="http://schemas.microsoft.com/office/powerpoint/2010/main" val="2117871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dirty="0"/>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dirty="0"/>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dirty="0"/>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dirty="0"/>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dirty="0"/>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dirty="0"/>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dirty="0"/>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dirty="0"/>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dirty="0"/>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dirty="0"/>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dirty="0"/>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dirty="0"/>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dirty="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dirty="0">
                <a:solidFill>
                  <a:srgbClr val="004C82"/>
                </a:solidFill>
              </a:rPr>
              <a:t>VISIT US</a:t>
            </a:r>
          </a:p>
          <a:p>
            <a:pPr algn="l">
              <a:spcAft>
                <a:spcPts val="600"/>
              </a:spcAft>
            </a:pPr>
            <a:r>
              <a:rPr lang="en-GB" sz="1600" b="1" dirty="0">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dirty="0">
                <a:solidFill>
                  <a:srgbClr val="004C82"/>
                </a:solidFill>
              </a:rPr>
              <a:t>FOLLOW US</a:t>
            </a:r>
            <a:endParaRPr lang="en-GB" sz="1400" b="0" dirty="0">
              <a:solidFill>
                <a:srgbClr val="004C82"/>
              </a:solidFill>
            </a:endParaRPr>
          </a:p>
          <a:p>
            <a:pPr algn="l">
              <a:spcAft>
                <a:spcPts val="600"/>
              </a:spcAft>
            </a:pPr>
            <a:r>
              <a:rPr lang="en-GB" sz="1600" b="1" dirty="0">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dirty="0">
                <a:solidFill>
                  <a:srgbClr val="004C82"/>
                </a:solidFill>
              </a:rPr>
              <a:t>LIKE US</a:t>
            </a:r>
          </a:p>
          <a:p>
            <a:pPr algn="l">
              <a:spcAft>
                <a:spcPts val="600"/>
              </a:spcAft>
            </a:pPr>
            <a:r>
              <a:rPr lang="en-GB" sz="1600" b="1" dirty="0">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dirty="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dirty="0">
                <a:solidFill>
                  <a:srgbClr val="004C82"/>
                </a:solidFill>
              </a:rPr>
              <a:t>Photo credits/</a:t>
            </a:r>
            <a:r>
              <a:rPr lang="ru-RU" b="1" dirty="0">
                <a:solidFill>
                  <a:srgbClr val="004C82"/>
                </a:solidFill>
              </a:rPr>
              <a:t>Источники</a:t>
            </a:r>
            <a:endParaRPr lang="en-GB" dirty="0">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dirty="0"/>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dirty="0"/>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dirty="0"/>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dirty="0"/>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dirty="0"/>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dirty="0"/>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dirty="0"/>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dirty="0"/>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59.sv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hyperlink" Target="https://www.water-energy-food.org/" TargetMode="Externa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76.pn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7.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jpeg"/><Relationship Id="rId21" Type="http://schemas.openxmlformats.org/officeDocument/2006/relationships/image" Target="../media/image54.sv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jpeg"/><Relationship Id="rId15" Type="http://schemas.openxmlformats.org/officeDocument/2006/relationships/image" Target="../media/image48.svg"/><Relationship Id="rId23" Type="http://schemas.openxmlformats.org/officeDocument/2006/relationships/image" Target="../media/image56.svg"/><Relationship Id="rId10" Type="http://schemas.openxmlformats.org/officeDocument/2006/relationships/image" Target="../media/image43.png"/><Relationship Id="rId19" Type="http://schemas.openxmlformats.org/officeDocument/2006/relationships/image" Target="../media/image52.svg"/><Relationship Id="rId4" Type="http://schemas.openxmlformats.org/officeDocument/2006/relationships/image" Target="../media/image37.jpe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9.sv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r>
              <a:rPr lang="ru-RU" dirty="0"/>
              <a:t>2 мая 2022 г.</a:t>
            </a:r>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1902033"/>
            <a:ext cx="7971711" cy="1089529"/>
          </a:xfrm>
        </p:spPr>
        <p:txBody>
          <a:bodyPr/>
          <a:lstStyle/>
          <a:p>
            <a:r>
              <a:rPr lang="en-US" sz="2400" dirty="0"/>
              <a:t>Mo</a:t>
            </a:r>
            <a:r>
              <a:rPr lang="ru-RU" sz="2400" dirty="0"/>
              <a:t>дуль </a:t>
            </a:r>
            <a:r>
              <a:rPr lang="en-US" sz="2400" dirty="0"/>
              <a:t>I - </a:t>
            </a:r>
            <a:r>
              <a:rPr lang="ru-RU" sz="2400" dirty="0"/>
              <a:t>Введение в концепцию Нексус с точки зрения </a:t>
            </a:r>
            <a:r>
              <a:rPr lang="ru-RU" sz="2400" dirty="0">
                <a:effectLst/>
                <a:ea typeface="Calibri" panose="020F0502020204030204" pitchFamily="34" charset="0"/>
              </a:rPr>
              <a:t>водной</a:t>
            </a:r>
            <a:r>
              <a:rPr lang="ru-RU" sz="2400" dirty="0">
                <a:ea typeface="Calibri" panose="020F0502020204030204" pitchFamily="34" charset="0"/>
              </a:rPr>
              <a:t>-</a:t>
            </a:r>
            <a:r>
              <a:rPr lang="ru-RU" sz="2400" dirty="0">
                <a:effectLst/>
                <a:ea typeface="Calibri" panose="020F0502020204030204" pitchFamily="34" charset="0"/>
              </a:rPr>
              <a:t> энергетической-продовольственной безопасности</a:t>
            </a:r>
            <a:endParaRPr lang="de-DE" sz="2400" dirty="0"/>
          </a:p>
        </p:txBody>
      </p:sp>
      <p:pic>
        <p:nvPicPr>
          <p:cNvPr id="14" name="Picture Placeholder 29" descr="Icon&#10;&#10;Description automatically generated">
            <a:extLst>
              <a:ext uri="{FF2B5EF4-FFF2-40B4-BE49-F238E27FC236}">
                <a16:creationId xmlns:a16="http://schemas.microsoft.com/office/drawing/2014/main" id="{DD081642-6C6E-44D7-ABB4-17987AC32851}"/>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A0CAB974-C604-4CC4-BA33-DACB833A25E6}"/>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15EF82C6-4FB3-43A2-B778-20317B2FABEE}"/>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C7C85B06-C17B-4DA0-83E1-252D430AA4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0B6A8863-85B2-43F2-AD0A-4A51ED9B5823}"/>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717702B-CFFE-4555-8AC3-F63165BB9912}"/>
              </a:ext>
            </a:extLst>
          </p:cNvPr>
          <p:cNvSpPr>
            <a:spLocks noGrp="1"/>
          </p:cNvSpPr>
          <p:nvPr>
            <p:ph type="body" sz="quarter" idx="13"/>
          </p:nvPr>
        </p:nvSpPr>
        <p:spPr>
          <a:xfrm>
            <a:off x="449817" y="1188000"/>
            <a:ext cx="4122182" cy="3495469"/>
          </a:xfrm>
        </p:spPr>
        <p:txBody>
          <a:bodyPr/>
          <a:lstStyle/>
          <a:p>
            <a:endParaRPr lang="de-DE" b="1" dirty="0"/>
          </a:p>
          <a:p>
            <a:r>
              <a:rPr lang="ru-RU" b="1" dirty="0"/>
              <a:t>Пример</a:t>
            </a:r>
            <a:r>
              <a:rPr lang="en-US" b="1" dirty="0"/>
              <a:t>: </a:t>
            </a:r>
            <a:r>
              <a:rPr lang="ru-RU" b="1" dirty="0"/>
              <a:t>Увеличение производства электричества</a:t>
            </a:r>
            <a:endParaRPr lang="en-US" dirty="0"/>
          </a:p>
          <a:p>
            <a:pPr lvl="1"/>
            <a:r>
              <a:rPr lang="ru-RU" dirty="0"/>
              <a:t>Увеличение забора воды для охлаждения</a:t>
            </a:r>
            <a:endParaRPr lang="en-US" dirty="0"/>
          </a:p>
          <a:p>
            <a:pPr lvl="1"/>
            <a:r>
              <a:rPr lang="ru-RU" dirty="0"/>
              <a:t>Меньше воды остается для других секторов и окружающей среды</a:t>
            </a:r>
            <a:endParaRPr lang="en-US" dirty="0"/>
          </a:p>
          <a:p>
            <a:pPr lvl="1"/>
            <a:r>
              <a:rPr lang="ru-RU" dirty="0"/>
              <a:t>Ухудшение водной безопасности</a:t>
            </a:r>
            <a:endParaRPr lang="en-US" dirty="0"/>
          </a:p>
          <a:p>
            <a:endParaRPr lang="de-DE" dirty="0"/>
          </a:p>
        </p:txBody>
      </p:sp>
      <p:sp>
        <p:nvSpPr>
          <p:cNvPr id="4" name="Titel 3">
            <a:extLst>
              <a:ext uri="{FF2B5EF4-FFF2-40B4-BE49-F238E27FC236}">
                <a16:creationId xmlns:a16="http://schemas.microsoft.com/office/drawing/2014/main" id="{8B1D788F-35AA-44A3-8F84-9DA7A3C1A9EC}"/>
              </a:ext>
            </a:extLst>
          </p:cNvPr>
          <p:cNvSpPr>
            <a:spLocks noGrp="1"/>
          </p:cNvSpPr>
          <p:nvPr>
            <p:ph type="title"/>
          </p:nvPr>
        </p:nvSpPr>
        <p:spPr>
          <a:xfrm>
            <a:off x="447745" y="712646"/>
            <a:ext cx="8567183" cy="540544"/>
          </a:xfrm>
        </p:spPr>
        <p:txBody>
          <a:bodyPr>
            <a:normAutofit fontScale="90000"/>
          </a:bodyPr>
          <a:lstStyle/>
          <a:p>
            <a:r>
              <a:rPr lang="ru-RU" dirty="0"/>
              <a:t>Одностороннее достижение отдельных целей может помешать достижению других целей</a:t>
            </a:r>
            <a:endParaRPr lang="de-DE" dirty="0"/>
          </a:p>
        </p:txBody>
      </p:sp>
      <p:sp>
        <p:nvSpPr>
          <p:cNvPr id="5" name="Foliennummernplatzhalter 4">
            <a:extLst>
              <a:ext uri="{FF2B5EF4-FFF2-40B4-BE49-F238E27FC236}">
                <a16:creationId xmlns:a16="http://schemas.microsoft.com/office/drawing/2014/main" id="{52972755-F128-4432-BD71-0700846CA288}"/>
              </a:ext>
            </a:extLst>
          </p:cNvPr>
          <p:cNvSpPr>
            <a:spLocks noGrp="1"/>
          </p:cNvSpPr>
          <p:nvPr>
            <p:ph type="sldNum" sz="quarter" idx="16"/>
          </p:nvPr>
        </p:nvSpPr>
        <p:spPr/>
        <p:txBody>
          <a:bodyPr/>
          <a:lstStyle/>
          <a:p>
            <a:fld id="{CF23C0C3-F0EC-4AF0-84C8-08554CFEDD03}" type="slidenum">
              <a:rPr lang="en-GB" smtClean="0"/>
              <a:t>10</a:t>
            </a:fld>
            <a:endParaRPr lang="en-GB" dirty="0"/>
          </a:p>
        </p:txBody>
      </p:sp>
      <p:pic>
        <p:nvPicPr>
          <p:cNvPr id="6" name="Picture 2" descr="Untitled">
            <a:extLst>
              <a:ext uri="{FF2B5EF4-FFF2-40B4-BE49-F238E27FC236}">
                <a16:creationId xmlns:a16="http://schemas.microsoft.com/office/drawing/2014/main" id="{201C001E-F97E-4377-9778-7E0B77E8F208}"/>
              </a:ext>
            </a:extLst>
          </p:cNvPr>
          <p:cNvPicPr>
            <a:picLocks noGrp="1" noChangeAspect="1" noChangeArrowheads="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bwMode="auto">
          <a:xfrm>
            <a:off x="5111534" y="1638970"/>
            <a:ext cx="3489325" cy="20574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8360F200-D495-4E81-ABB2-A085761520C4}"/>
              </a:ext>
            </a:extLst>
          </p:cNvPr>
          <p:cNvSpPr txBox="1"/>
          <p:nvPr/>
        </p:nvSpPr>
        <p:spPr>
          <a:xfrm>
            <a:off x="5020574" y="3696370"/>
            <a:ext cx="3561228" cy="523220"/>
          </a:xfrm>
          <a:prstGeom prst="rect">
            <a:avLst/>
          </a:prstGeom>
          <a:noFill/>
        </p:spPr>
        <p:txBody>
          <a:bodyPr wrap="square" rtlCol="0">
            <a:spAutoFit/>
          </a:bodyPr>
          <a:lstStyle/>
          <a:p>
            <a:pPr algn="r"/>
            <a:r>
              <a:rPr lang="ru-RU" sz="1400" dirty="0"/>
              <a:t>Источник</a:t>
            </a:r>
            <a:r>
              <a:rPr lang="en-GB" sz="1400" dirty="0"/>
              <a:t>: </a:t>
            </a:r>
            <a:r>
              <a:rPr lang="ru-RU" sz="1400" dirty="0"/>
              <a:t>Министерство энергетики США</a:t>
            </a:r>
            <a:r>
              <a:rPr lang="en-GB" sz="1400" dirty="0"/>
              <a:t>, 2006</a:t>
            </a:r>
            <a:r>
              <a:rPr lang="ru-RU" sz="1400" dirty="0"/>
              <a:t> г.</a:t>
            </a:r>
            <a:endParaRPr lang="en-GB" sz="1400" dirty="0"/>
          </a:p>
        </p:txBody>
      </p:sp>
    </p:spTree>
    <p:extLst>
      <p:ext uri="{BB962C8B-B14F-4D97-AF65-F5344CB8AC3E}">
        <p14:creationId xmlns:p14="http://schemas.microsoft.com/office/powerpoint/2010/main" val="33439727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717702B-CFFE-4555-8AC3-F63165BB9912}"/>
              </a:ext>
            </a:extLst>
          </p:cNvPr>
          <p:cNvSpPr>
            <a:spLocks noGrp="1"/>
          </p:cNvSpPr>
          <p:nvPr>
            <p:ph type="body" sz="quarter" idx="13"/>
          </p:nvPr>
        </p:nvSpPr>
        <p:spPr>
          <a:xfrm>
            <a:off x="449816" y="1188000"/>
            <a:ext cx="4460511" cy="3495469"/>
          </a:xfrm>
        </p:spPr>
        <p:txBody>
          <a:bodyPr>
            <a:normAutofit fontScale="85000" lnSpcReduction="20000"/>
          </a:bodyPr>
          <a:lstStyle/>
          <a:p>
            <a:pPr marL="0" lvl="1" indent="0">
              <a:buNone/>
            </a:pPr>
            <a:endParaRPr lang="de-DE" b="1" dirty="0"/>
          </a:p>
          <a:p>
            <a:pPr marL="0" lvl="1" indent="0">
              <a:buNone/>
            </a:pPr>
            <a:r>
              <a:rPr lang="ru-RU" b="1" dirty="0"/>
              <a:t>Пример</a:t>
            </a:r>
            <a:r>
              <a:rPr lang="en-US" b="1" dirty="0"/>
              <a:t>: </a:t>
            </a:r>
            <a:r>
              <a:rPr lang="ru-RU" b="1" dirty="0"/>
              <a:t>Интенсификация сельскохозяйственного производства</a:t>
            </a:r>
            <a:endParaRPr lang="en-US" dirty="0"/>
          </a:p>
          <a:p>
            <a:pPr lvl="1"/>
            <a:r>
              <a:rPr lang="ru-RU" dirty="0"/>
              <a:t>Больше земель используется для производства продовольствия</a:t>
            </a:r>
            <a:endParaRPr lang="en-US" dirty="0"/>
          </a:p>
          <a:p>
            <a:pPr lvl="1"/>
            <a:r>
              <a:rPr lang="ru-RU" dirty="0"/>
              <a:t>Конкуренция за земли и ресурсы</a:t>
            </a:r>
            <a:r>
              <a:rPr lang="en-US" dirty="0"/>
              <a:t> (</a:t>
            </a:r>
            <a:r>
              <a:rPr lang="ru-RU" dirty="0"/>
              <a:t>напр., использование зерновых для производства биотоплива, а не продуктов питания</a:t>
            </a:r>
            <a:r>
              <a:rPr lang="en-US" dirty="0"/>
              <a:t>)</a:t>
            </a:r>
          </a:p>
          <a:p>
            <a:pPr lvl="1"/>
            <a:r>
              <a:rPr lang="ru-RU" dirty="0"/>
              <a:t>Увеличение использования удобрений</a:t>
            </a:r>
            <a:endParaRPr lang="en-US" dirty="0"/>
          </a:p>
          <a:p>
            <a:pPr lvl="1"/>
            <a:r>
              <a:rPr lang="ru-RU" dirty="0"/>
              <a:t>Загрязнение водных ресурсов</a:t>
            </a:r>
            <a:endParaRPr lang="en-US" dirty="0"/>
          </a:p>
          <a:p>
            <a:pPr lvl="1"/>
            <a:r>
              <a:rPr lang="ru-RU" dirty="0"/>
              <a:t>Ухудшение водной безопасности вниз по течению</a:t>
            </a:r>
            <a:endParaRPr lang="en-US" dirty="0"/>
          </a:p>
          <a:p>
            <a:pPr marL="0" lvl="1" indent="0">
              <a:buNone/>
            </a:pPr>
            <a:r>
              <a:rPr lang="en-US" dirty="0">
                <a:solidFill>
                  <a:srgbClr val="996633"/>
                </a:solidFill>
                <a:sym typeface="Wingdings" panose="05000000000000000000" pitchFamily="2" charset="2"/>
              </a:rPr>
              <a:t> </a:t>
            </a:r>
            <a:r>
              <a:rPr lang="ru-RU" dirty="0">
                <a:solidFill>
                  <a:srgbClr val="996633"/>
                </a:solidFill>
                <a:sym typeface="Wingdings" panose="05000000000000000000" pitchFamily="2" charset="2"/>
              </a:rPr>
              <a:t>Необходимость в систематическом подходе ВЭП Нексус</a:t>
            </a:r>
            <a:r>
              <a:rPr lang="en-US" dirty="0">
                <a:solidFill>
                  <a:srgbClr val="996633"/>
                </a:solidFill>
                <a:sym typeface="Wingdings" panose="05000000000000000000" pitchFamily="2" charset="2"/>
              </a:rPr>
              <a:t>!</a:t>
            </a:r>
          </a:p>
          <a:p>
            <a:endParaRPr lang="de-DE" dirty="0"/>
          </a:p>
        </p:txBody>
      </p:sp>
      <p:sp>
        <p:nvSpPr>
          <p:cNvPr id="4" name="Titel 3">
            <a:extLst>
              <a:ext uri="{FF2B5EF4-FFF2-40B4-BE49-F238E27FC236}">
                <a16:creationId xmlns:a16="http://schemas.microsoft.com/office/drawing/2014/main" id="{8B1D788F-35AA-44A3-8F84-9DA7A3C1A9EC}"/>
              </a:ext>
            </a:extLst>
          </p:cNvPr>
          <p:cNvSpPr>
            <a:spLocks noGrp="1"/>
          </p:cNvSpPr>
          <p:nvPr>
            <p:ph type="title"/>
          </p:nvPr>
        </p:nvSpPr>
        <p:spPr>
          <a:xfrm>
            <a:off x="449817" y="709995"/>
            <a:ext cx="8567183" cy="540544"/>
          </a:xfrm>
        </p:spPr>
        <p:txBody>
          <a:bodyPr>
            <a:normAutofit fontScale="90000"/>
          </a:bodyPr>
          <a:lstStyle/>
          <a:p>
            <a:r>
              <a:rPr lang="ru-RU" dirty="0"/>
              <a:t>Одностороннее достижение отдельных целей может помешать достижению других целей</a:t>
            </a:r>
            <a:endParaRPr lang="de-DE" dirty="0"/>
          </a:p>
        </p:txBody>
      </p:sp>
      <p:sp>
        <p:nvSpPr>
          <p:cNvPr id="5" name="Foliennummernplatzhalter 4">
            <a:extLst>
              <a:ext uri="{FF2B5EF4-FFF2-40B4-BE49-F238E27FC236}">
                <a16:creationId xmlns:a16="http://schemas.microsoft.com/office/drawing/2014/main" id="{52972755-F128-4432-BD71-0700846CA288}"/>
              </a:ext>
            </a:extLst>
          </p:cNvPr>
          <p:cNvSpPr>
            <a:spLocks noGrp="1"/>
          </p:cNvSpPr>
          <p:nvPr>
            <p:ph type="sldNum" sz="quarter" idx="16"/>
          </p:nvPr>
        </p:nvSpPr>
        <p:spPr/>
        <p:txBody>
          <a:bodyPr/>
          <a:lstStyle/>
          <a:p>
            <a:fld id="{CF23C0C3-F0EC-4AF0-84C8-08554CFEDD03}" type="slidenum">
              <a:rPr lang="en-GB" smtClean="0"/>
              <a:t>11</a:t>
            </a:fld>
            <a:endParaRPr lang="en-GB" dirty="0"/>
          </a:p>
        </p:txBody>
      </p:sp>
      <p:pic>
        <p:nvPicPr>
          <p:cNvPr id="7" name="Picture 4" descr="Image result for fertilizer use pollution water cycle">
            <a:extLst>
              <a:ext uri="{FF2B5EF4-FFF2-40B4-BE49-F238E27FC236}">
                <a16:creationId xmlns:a16="http://schemas.microsoft.com/office/drawing/2014/main" id="{5EA82864-FEAF-4184-BD29-953FF14E2DD2}"/>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658884" y="1652361"/>
            <a:ext cx="4035299" cy="2379321"/>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AE937888-276E-4F62-969A-51FB21E8BADD}"/>
              </a:ext>
            </a:extLst>
          </p:cNvPr>
          <p:cNvSpPr txBox="1"/>
          <p:nvPr/>
        </p:nvSpPr>
        <p:spPr>
          <a:xfrm>
            <a:off x="6636784" y="4031682"/>
            <a:ext cx="2057399" cy="307777"/>
          </a:xfrm>
          <a:prstGeom prst="rect">
            <a:avLst/>
          </a:prstGeom>
          <a:noFill/>
        </p:spPr>
        <p:txBody>
          <a:bodyPr wrap="square" rtlCol="0">
            <a:spAutoFit/>
          </a:bodyPr>
          <a:lstStyle/>
          <a:p>
            <a:pPr algn="r"/>
            <a:r>
              <a:rPr lang="ru-RU" sz="1400" dirty="0"/>
              <a:t>Источник</a:t>
            </a:r>
            <a:r>
              <a:rPr lang="en-GB" sz="1400" dirty="0"/>
              <a:t>: LaB, 2010</a:t>
            </a:r>
            <a:r>
              <a:rPr lang="ru-RU" sz="1400" dirty="0"/>
              <a:t> г.</a:t>
            </a:r>
            <a:endParaRPr lang="en-GB" sz="1400" dirty="0"/>
          </a:p>
        </p:txBody>
      </p:sp>
    </p:spTree>
    <p:extLst>
      <p:ext uri="{BB962C8B-B14F-4D97-AF65-F5344CB8AC3E}">
        <p14:creationId xmlns:p14="http://schemas.microsoft.com/office/powerpoint/2010/main" val="20505859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E846B63-8B22-4C2A-9C00-60E22F3FD6E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127043" y="2571750"/>
            <a:ext cx="6858000" cy="5143500"/>
          </a:xfrm>
          <a:prstGeom prst="rect">
            <a:avLst/>
          </a:prstGeom>
        </p:spPr>
      </p:pic>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8" y="587590"/>
            <a:ext cx="8244364" cy="1057212"/>
          </a:xfrm>
        </p:spPr>
        <p:txBody>
          <a:bodyPr/>
          <a:lstStyle/>
          <a:p>
            <a:r>
              <a:rPr lang="ru-RU" sz="2300" b="1" dirty="0"/>
              <a:t>Быстрый опрос</a:t>
            </a:r>
            <a:r>
              <a:rPr lang="de-DE" dirty="0"/>
              <a:t>!</a:t>
            </a:r>
            <a:br>
              <a:rPr lang="de-DE" dirty="0"/>
            </a:br>
            <a:r>
              <a:rPr lang="ru-RU" sz="2000" b="1" dirty="0"/>
              <a:t>Насколько тесно взаимосвязаны ВЭП секторы на глобальном уровне</a:t>
            </a:r>
            <a:r>
              <a:rPr lang="en-US" sz="2000" b="1" dirty="0"/>
              <a:t>?</a:t>
            </a:r>
            <a:endParaRPr lang="de-DE" b="1" dirty="0">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879027" y="1791478"/>
            <a:ext cx="7172684" cy="2553595"/>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ru-RU" dirty="0"/>
              <a:t>Сколько воды забирает сельское хозяйство </a:t>
            </a:r>
            <a:r>
              <a:rPr lang="en-US" dirty="0"/>
              <a:t>(</a:t>
            </a:r>
            <a:r>
              <a:rPr lang="ru-RU" dirty="0"/>
              <a:t>в </a:t>
            </a:r>
            <a:r>
              <a:rPr lang="en-US" dirty="0"/>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от общего объема мирового забора пресной воды</a:t>
            </a:r>
            <a:r>
              <a:rPr lang="en-US" dirty="0"/>
              <a:t>)?</a:t>
            </a:r>
          </a:p>
          <a:p>
            <a:pPr marL="457200" lvl="1" indent="-457200">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Сколько воды забирает энергетический сектор </a:t>
            </a:r>
            <a:r>
              <a:rPr lang="en-US" dirty="0"/>
              <a:t>(</a:t>
            </a:r>
            <a:r>
              <a:rPr lang="ru-RU" sz="2000" dirty="0">
                <a:effectLst/>
                <a:latin typeface="Calibri" panose="020F0502020204030204" pitchFamily="34" charset="0"/>
                <a:ea typeface="Calibri" panose="020F0502020204030204" pitchFamily="34" charset="0"/>
                <a:cs typeface="Times New Roman" panose="02020603050405020304" pitchFamily="18" charset="0"/>
              </a:rPr>
              <a:t>в % от общего объема мирового забора пресной воды</a:t>
            </a:r>
            <a:r>
              <a:rPr lang="en-US" dirty="0"/>
              <a:t>)?</a:t>
            </a:r>
          </a:p>
          <a:p>
            <a:pPr marL="457200" lvl="1" indent="-457200">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Сколько энергии приходится на сельское хозяйство и продовольственную цепочку </a:t>
            </a:r>
            <a:r>
              <a:rPr lang="en-US" dirty="0"/>
              <a:t>(</a:t>
            </a:r>
            <a:r>
              <a:rPr lang="ru-RU" sz="2000" dirty="0">
                <a:effectLst/>
                <a:latin typeface="Calibri" panose="020F0502020204030204" pitchFamily="34" charset="0"/>
                <a:ea typeface="Calibri" panose="020F0502020204030204" pitchFamily="34" charset="0"/>
                <a:cs typeface="Times New Roman" panose="02020603050405020304" pitchFamily="18" charset="0"/>
              </a:rPr>
              <a:t>в % от мирового спроса на энергию</a:t>
            </a:r>
            <a:r>
              <a:rPr lang="en-US" dirty="0"/>
              <a:t>)?  </a:t>
            </a:r>
            <a:endParaRPr lang="de-DE" dirty="0"/>
          </a:p>
        </p:txBody>
      </p:sp>
      <p:sp>
        <p:nvSpPr>
          <p:cNvPr id="6" name="Ellipse 5">
            <a:extLst>
              <a:ext uri="{FF2B5EF4-FFF2-40B4-BE49-F238E27FC236}">
                <a16:creationId xmlns:a16="http://schemas.microsoft.com/office/drawing/2014/main" id="{A692C019-3B25-4130-9B85-32BB4FE5F58F}"/>
              </a:ext>
            </a:extLst>
          </p:cNvPr>
          <p:cNvSpPr/>
          <p:nvPr/>
        </p:nvSpPr>
        <p:spPr>
          <a:xfrm>
            <a:off x="8108517" y="2278880"/>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5197214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9B91407F-C982-4DE5-8A84-F9F6B430F37B}"/>
              </a:ext>
            </a:extLst>
          </p:cNvPr>
          <p:cNvSpPr>
            <a:spLocks noGrp="1"/>
          </p:cNvSpPr>
          <p:nvPr>
            <p:ph type="body" sz="quarter" idx="13"/>
          </p:nvPr>
        </p:nvSpPr>
        <p:spPr/>
        <p:txBody>
          <a:bodyPr vert="horz" lIns="91440" tIns="45720" rIns="91440" bIns="45720" rtlCol="0" anchor="t">
            <a:normAutofit/>
          </a:bodyPr>
          <a:lstStyle/>
          <a:p>
            <a:r>
              <a:rPr lang="ru-RU" dirty="0"/>
              <a:t>Примеры взаимосвязей</a:t>
            </a:r>
            <a:r>
              <a:rPr lang="en-US" dirty="0"/>
              <a:t>:</a:t>
            </a:r>
          </a:p>
          <a:p>
            <a:pPr lvl="1"/>
            <a:r>
              <a:rPr lang="ru-RU" sz="2000" dirty="0">
                <a:effectLst/>
                <a:latin typeface="Calibri" panose="020F0502020204030204" pitchFamily="34" charset="0"/>
                <a:ea typeface="Calibri" panose="020F0502020204030204" pitchFamily="34" charset="0"/>
                <a:cs typeface="Times New Roman" panose="02020603050405020304" pitchFamily="18" charset="0"/>
              </a:rPr>
              <a:t>На сельское хозяйство приходится около 70% мирового забора пресной воды</a:t>
            </a:r>
            <a:endParaRPr lang="en-US" dirty="0"/>
          </a:p>
          <a:p>
            <a:pPr lvl="1"/>
            <a:r>
              <a:rPr lang="ru-RU" sz="2000" dirty="0">
                <a:effectLst/>
                <a:latin typeface="Calibri" panose="020F0502020204030204" pitchFamily="34" charset="0"/>
                <a:ea typeface="Calibri" panose="020F0502020204030204" pitchFamily="34" charset="0"/>
                <a:cs typeface="Times New Roman" panose="02020603050405020304" pitchFamily="18" charset="0"/>
              </a:rPr>
              <a:t>На энергетический сектор приходится около 10-15% мирового забора пресной воды</a:t>
            </a:r>
            <a:r>
              <a:rPr lang="en-US" dirty="0">
                <a:latin typeface="Calibri"/>
                <a:cs typeface="Calibri"/>
              </a:rPr>
              <a:t> </a:t>
            </a:r>
            <a:endParaRPr lang="en-US" dirty="0"/>
          </a:p>
          <a:p>
            <a:pPr lvl="1"/>
            <a:r>
              <a:rPr lang="ru-RU" dirty="0">
                <a:ea typeface="Calibri" panose="020F0502020204030204" pitchFamily="34" charset="0"/>
                <a:cs typeface="Times New Roman" panose="02020603050405020304" pitchFamily="18" charset="0"/>
              </a:rPr>
              <a:t>Н</a:t>
            </a:r>
            <a:r>
              <a:rPr lang="ru-RU" sz="2000" dirty="0">
                <a:effectLst/>
                <a:latin typeface="Calibri" panose="020F0502020204030204" pitchFamily="34" charset="0"/>
                <a:ea typeface="Calibri" panose="020F0502020204030204" pitchFamily="34" charset="0"/>
                <a:cs typeface="Times New Roman" panose="02020603050405020304" pitchFamily="18" charset="0"/>
              </a:rPr>
              <a:t>а сельское хозяйство и продовольственную цепочку приходится </a:t>
            </a:r>
            <a:r>
              <a:rPr lang="en-US" dirty="0"/>
              <a:t>33% </a:t>
            </a:r>
            <a:r>
              <a:rPr lang="ru-RU" sz="2000" dirty="0">
                <a:effectLst/>
                <a:latin typeface="Calibri" panose="020F0502020204030204" pitchFamily="34" charset="0"/>
                <a:ea typeface="Calibri" panose="020F0502020204030204" pitchFamily="34" charset="0"/>
                <a:cs typeface="Times New Roman" panose="02020603050405020304" pitchFamily="18" charset="0"/>
              </a:rPr>
              <a:t>от мирового спроса на энергию</a:t>
            </a:r>
            <a:endParaRPr lang="en-US" dirty="0"/>
          </a:p>
          <a:p>
            <a:endParaRPr lang="de-DE" dirty="0"/>
          </a:p>
        </p:txBody>
      </p:sp>
      <p:sp>
        <p:nvSpPr>
          <p:cNvPr id="4" name="Titel 3">
            <a:extLst>
              <a:ext uri="{FF2B5EF4-FFF2-40B4-BE49-F238E27FC236}">
                <a16:creationId xmlns:a16="http://schemas.microsoft.com/office/drawing/2014/main" id="{57D3BD50-A9EF-4716-BDC2-3EBA343A2044}"/>
              </a:ext>
            </a:extLst>
          </p:cNvPr>
          <p:cNvSpPr>
            <a:spLocks noGrp="1"/>
          </p:cNvSpPr>
          <p:nvPr>
            <p:ph type="title"/>
          </p:nvPr>
        </p:nvSpPr>
        <p:spPr>
          <a:xfrm>
            <a:off x="223284" y="556318"/>
            <a:ext cx="5694952" cy="540544"/>
          </a:xfrm>
        </p:spPr>
        <p:txBody>
          <a:bodyPr>
            <a:normAutofit fontScale="90000"/>
          </a:bodyPr>
          <a:lstStyle/>
          <a:p>
            <a:r>
              <a:rPr lang="ru-RU" dirty="0"/>
              <a:t>ВЭП секторы тесно взаимосвязаны</a:t>
            </a:r>
            <a:endParaRPr lang="de-DE" dirty="0"/>
          </a:p>
        </p:txBody>
      </p:sp>
      <p:sp>
        <p:nvSpPr>
          <p:cNvPr id="5" name="Foliennummernplatzhalter 4">
            <a:extLst>
              <a:ext uri="{FF2B5EF4-FFF2-40B4-BE49-F238E27FC236}">
                <a16:creationId xmlns:a16="http://schemas.microsoft.com/office/drawing/2014/main" id="{BCD33616-36D2-4ADA-BC19-D4C5BEBAF1CB}"/>
              </a:ext>
            </a:extLst>
          </p:cNvPr>
          <p:cNvSpPr>
            <a:spLocks noGrp="1"/>
          </p:cNvSpPr>
          <p:nvPr>
            <p:ph type="sldNum" sz="quarter" idx="17"/>
          </p:nvPr>
        </p:nvSpPr>
        <p:spPr/>
        <p:txBody>
          <a:bodyPr/>
          <a:lstStyle/>
          <a:p>
            <a:fld id="{CF23C0C3-F0EC-4AF0-84C8-08554CFEDD03}" type="slidenum">
              <a:rPr lang="en-GB" smtClean="0"/>
              <a:t>13</a:t>
            </a:fld>
            <a:endParaRPr lang="en-GB" dirty="0"/>
          </a:p>
        </p:txBody>
      </p:sp>
      <p:pic>
        <p:nvPicPr>
          <p:cNvPr id="10" name="Bildplatzhalter 9">
            <a:extLst>
              <a:ext uri="{FF2B5EF4-FFF2-40B4-BE49-F238E27FC236}">
                <a16:creationId xmlns:a16="http://schemas.microsoft.com/office/drawing/2014/main" id="{41EFE9EC-7329-416D-9BC0-3D1A13A8E6BA}"/>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val="0"/>
              </a:ext>
            </a:extLst>
          </a:blip>
          <a:srcRect/>
          <a:stretch>
            <a:fillRect/>
          </a:stretch>
        </p:blipFill>
        <p:spPr/>
      </p:pic>
      <p:sp>
        <p:nvSpPr>
          <p:cNvPr id="8" name="Textfeld 7">
            <a:extLst>
              <a:ext uri="{FF2B5EF4-FFF2-40B4-BE49-F238E27FC236}">
                <a16:creationId xmlns:a16="http://schemas.microsoft.com/office/drawing/2014/main" id="{371C693F-A464-4C6F-9E47-5FB646802515}"/>
              </a:ext>
            </a:extLst>
          </p:cNvPr>
          <p:cNvSpPr txBox="1"/>
          <p:nvPr/>
        </p:nvSpPr>
        <p:spPr>
          <a:xfrm>
            <a:off x="6664727" y="4175590"/>
            <a:ext cx="1241192" cy="276999"/>
          </a:xfrm>
          <a:prstGeom prst="rect">
            <a:avLst/>
          </a:prstGeom>
          <a:noFill/>
        </p:spPr>
        <p:txBody>
          <a:bodyPr wrap="square" rtlCol="0">
            <a:spAutoFit/>
          </a:bodyPr>
          <a:lstStyle/>
          <a:p>
            <a:pPr algn="r"/>
            <a:r>
              <a:rPr lang="en-GB" sz="1200" dirty="0"/>
              <a:t>GWP, 2019</a:t>
            </a:r>
            <a:r>
              <a:rPr lang="ru-RU" sz="1200" dirty="0"/>
              <a:t> г.</a:t>
            </a:r>
            <a:endParaRPr lang="en-GB" sz="1200" dirty="0"/>
          </a:p>
        </p:txBody>
      </p:sp>
    </p:spTree>
    <p:extLst>
      <p:ext uri="{BB962C8B-B14F-4D97-AF65-F5344CB8AC3E}">
        <p14:creationId xmlns:p14="http://schemas.microsoft.com/office/powerpoint/2010/main" val="28688877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sky, nature, mountain, reef&#10;&#10;Description automatically generated">
            <a:extLst>
              <a:ext uri="{FF2B5EF4-FFF2-40B4-BE49-F238E27FC236}">
                <a16:creationId xmlns:a16="http://schemas.microsoft.com/office/drawing/2014/main" id="{895E2A45-36C3-4C59-982B-1D7CAFE0720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582930" y="1485121"/>
            <a:ext cx="4129884" cy="2845154"/>
          </a:xfrm>
        </p:spPr>
      </p:pic>
      <p:sp>
        <p:nvSpPr>
          <p:cNvPr id="3" name="Text Placeholder 2">
            <a:extLst>
              <a:ext uri="{FF2B5EF4-FFF2-40B4-BE49-F238E27FC236}">
                <a16:creationId xmlns:a16="http://schemas.microsoft.com/office/drawing/2014/main" id="{1A7642A2-3AB9-49D6-9737-8563DEF1C81F}"/>
              </a:ext>
            </a:extLst>
          </p:cNvPr>
          <p:cNvSpPr>
            <a:spLocks noGrp="1"/>
          </p:cNvSpPr>
          <p:nvPr>
            <p:ph type="body" sz="quarter" idx="11"/>
          </p:nvPr>
        </p:nvSpPr>
        <p:spPr>
          <a:xfrm>
            <a:off x="5208367" y="1506387"/>
            <a:ext cx="3830637" cy="2823888"/>
          </a:xfrm>
        </p:spPr>
        <p:txBody>
          <a:bodyPr>
            <a:noAutofit/>
          </a:bodyPr>
          <a:lstStyle/>
          <a:p>
            <a:r>
              <a:rPr lang="ru-RU" dirty="0"/>
              <a:t>Подход ВЭП Нексус предоставляет целостный и интегрированный подход, чтобы обеспечить доступ к водным, энергетическим и продовольственным ресурсам в долгосрочной перспективе</a:t>
            </a:r>
            <a:r>
              <a:rPr lang="en-US" dirty="0"/>
              <a:t>.</a:t>
            </a:r>
            <a:endParaRPr lang="en-GB" dirty="0"/>
          </a:p>
          <a:p>
            <a:endParaRPr lang="en-GB" sz="800" dirty="0"/>
          </a:p>
          <a:p>
            <a:r>
              <a:rPr lang="en-GB" sz="1800" b="1" dirty="0"/>
              <a:t>– </a:t>
            </a:r>
            <a:r>
              <a:rPr lang="ru-RU" sz="1800" b="1" dirty="0"/>
              <a:t>Глобальный Нексус Секретариат</a:t>
            </a:r>
            <a:r>
              <a:rPr lang="en-GB" sz="1800" b="1" dirty="0"/>
              <a:t>, 2020</a:t>
            </a:r>
            <a:r>
              <a:rPr lang="ru-RU" sz="1800" b="1" dirty="0"/>
              <a:t> г.</a:t>
            </a:r>
            <a:endParaRPr lang="en-GB" sz="1800" b="1" dirty="0"/>
          </a:p>
        </p:txBody>
      </p:sp>
      <p:sp>
        <p:nvSpPr>
          <p:cNvPr id="4" name="Text Placeholder 3">
            <a:extLst>
              <a:ext uri="{FF2B5EF4-FFF2-40B4-BE49-F238E27FC236}">
                <a16:creationId xmlns:a16="http://schemas.microsoft.com/office/drawing/2014/main" id="{E07C33F8-EAE3-46F9-989A-F37E727C2D5F}"/>
              </a:ext>
            </a:extLst>
          </p:cNvPr>
          <p:cNvSpPr>
            <a:spLocks noGrp="1"/>
          </p:cNvSpPr>
          <p:nvPr>
            <p:ph type="body" sz="quarter" idx="12"/>
          </p:nvPr>
        </p:nvSpPr>
        <p:spPr>
          <a:xfrm>
            <a:off x="450000" y="576000"/>
            <a:ext cx="4902835" cy="573172"/>
          </a:xfrm>
        </p:spPr>
        <p:txBody>
          <a:bodyPr>
            <a:normAutofit fontScale="92500"/>
          </a:bodyPr>
          <a:lstStyle/>
          <a:p>
            <a:r>
              <a:rPr lang="ru-RU" dirty="0"/>
              <a:t>Что такое подход ВЭП Нексус</a:t>
            </a:r>
            <a:r>
              <a:rPr lang="en-US" dirty="0"/>
              <a:t>?</a:t>
            </a:r>
            <a:endParaRPr lang="en-GB" dirty="0"/>
          </a:p>
        </p:txBody>
      </p:sp>
    </p:spTree>
    <p:extLst>
      <p:ext uri="{BB962C8B-B14F-4D97-AF65-F5344CB8AC3E}">
        <p14:creationId xmlns:p14="http://schemas.microsoft.com/office/powerpoint/2010/main" val="29418147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C738B99-EB53-4111-82E3-A155D96E6A49}"/>
              </a:ext>
            </a:extLst>
          </p:cNvPr>
          <p:cNvSpPr>
            <a:spLocks noGrp="1"/>
          </p:cNvSpPr>
          <p:nvPr>
            <p:ph type="title"/>
          </p:nvPr>
        </p:nvSpPr>
        <p:spPr/>
        <p:txBody>
          <a:bodyPr>
            <a:normAutofit/>
          </a:bodyPr>
          <a:lstStyle/>
          <a:p>
            <a:r>
              <a:rPr lang="ru-RU" dirty="0"/>
              <a:t>ВЭП Нексус с точки зрения экосистемы</a:t>
            </a:r>
            <a:endParaRPr lang="de-DE" dirty="0"/>
          </a:p>
        </p:txBody>
      </p:sp>
      <p:sp>
        <p:nvSpPr>
          <p:cNvPr id="4" name="Foliennummernplatzhalter 3">
            <a:extLst>
              <a:ext uri="{FF2B5EF4-FFF2-40B4-BE49-F238E27FC236}">
                <a16:creationId xmlns:a16="http://schemas.microsoft.com/office/drawing/2014/main" id="{1230C482-6635-4697-B182-D519C5B05139}"/>
              </a:ext>
            </a:extLst>
          </p:cNvPr>
          <p:cNvSpPr>
            <a:spLocks noGrp="1"/>
          </p:cNvSpPr>
          <p:nvPr>
            <p:ph type="sldNum" sz="quarter" idx="16"/>
          </p:nvPr>
        </p:nvSpPr>
        <p:spPr/>
        <p:txBody>
          <a:bodyPr/>
          <a:lstStyle/>
          <a:p>
            <a:fld id="{CF23C0C3-F0EC-4AF0-84C8-08554CFEDD03}" type="slidenum">
              <a:rPr lang="en-GB" smtClean="0"/>
              <a:t>15</a:t>
            </a:fld>
            <a:endParaRPr lang="en-GB" dirty="0"/>
          </a:p>
        </p:txBody>
      </p:sp>
      <p:pic>
        <p:nvPicPr>
          <p:cNvPr id="6" name="Picture 2">
            <a:extLst>
              <a:ext uri="{FF2B5EF4-FFF2-40B4-BE49-F238E27FC236}">
                <a16:creationId xmlns:a16="http://schemas.microsoft.com/office/drawing/2014/main" id="{1E1E101A-D637-49E2-BCC4-2135A8E0E6F9}"/>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620212" y="1039162"/>
            <a:ext cx="3951788" cy="35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a:extLst>
              <a:ext uri="{FF2B5EF4-FFF2-40B4-BE49-F238E27FC236}">
                <a16:creationId xmlns:a16="http://schemas.microsoft.com/office/drawing/2014/main" id="{4286DE10-2366-4780-A124-54429894494E}"/>
              </a:ext>
            </a:extLst>
          </p:cNvPr>
          <p:cNvSpPr txBox="1"/>
          <p:nvPr/>
        </p:nvSpPr>
        <p:spPr>
          <a:xfrm>
            <a:off x="2596106" y="4497944"/>
            <a:ext cx="1168400" cy="276999"/>
          </a:xfrm>
          <a:prstGeom prst="rect">
            <a:avLst/>
          </a:prstGeom>
          <a:noFill/>
        </p:spPr>
        <p:txBody>
          <a:bodyPr wrap="square" rtlCol="0">
            <a:spAutoFit/>
          </a:bodyPr>
          <a:lstStyle/>
          <a:p>
            <a:pPr algn="r"/>
            <a:r>
              <a:rPr lang="de-DE" sz="1200" dirty="0"/>
              <a:t>GIZ, 2016</a:t>
            </a:r>
            <a:endParaRPr lang="en-GB" sz="1200" dirty="0"/>
          </a:p>
        </p:txBody>
      </p:sp>
      <p:sp>
        <p:nvSpPr>
          <p:cNvPr id="5" name="Textfeld 4">
            <a:extLst>
              <a:ext uri="{FF2B5EF4-FFF2-40B4-BE49-F238E27FC236}">
                <a16:creationId xmlns:a16="http://schemas.microsoft.com/office/drawing/2014/main" id="{A5993AB5-6B1A-4C4E-A63A-4FA23DC4D163}"/>
              </a:ext>
            </a:extLst>
          </p:cNvPr>
          <p:cNvSpPr txBox="1"/>
          <p:nvPr/>
        </p:nvSpPr>
        <p:spPr>
          <a:xfrm>
            <a:off x="4598320" y="1381462"/>
            <a:ext cx="4500428" cy="1554272"/>
          </a:xfrm>
          <a:prstGeom prst="rect">
            <a:avLst/>
          </a:prstGeom>
          <a:noFill/>
          <a:ln>
            <a:noFill/>
          </a:ln>
        </p:spPr>
        <p:txBody>
          <a:bodyPr wrap="square" rtlCol="0">
            <a:spAutoFit/>
          </a:bodyPr>
          <a:lstStyle/>
          <a:p>
            <a:pPr marL="273050" marR="0" lvl="1" indent="-27305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ru-RU" sz="2000" dirty="0">
                <a:solidFill>
                  <a:prstClr val="black"/>
                </a:solidFill>
                <a:latin typeface="Calibri" panose="020F0502020204030204" pitchFamily="34" charset="0"/>
                <a:cs typeface="Calibri" panose="020F0502020204030204" pitchFamily="34" charset="0"/>
              </a:rPr>
              <a:t>Экосистемы занимают центральное место в этой концепции ВЭП Нексус</a:t>
            </a:r>
            <a:endParaRPr lang="en-US" sz="2000" dirty="0">
              <a:solidFill>
                <a:prstClr val="black"/>
              </a:solidFill>
              <a:latin typeface="Calibri" panose="020F0502020204030204" pitchFamily="34" charset="0"/>
              <a:cs typeface="Calibri" panose="020F0502020204030204" pitchFamily="34" charset="0"/>
            </a:endParaRPr>
          </a:p>
          <a:p>
            <a:pPr marL="273050" marR="0" lvl="1" indent="-273050"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ru-RU" sz="2000" dirty="0">
                <a:solidFill>
                  <a:prstClr val="black"/>
                </a:solidFill>
                <a:latin typeface="Calibri" panose="020F0502020204030204" pitchFamily="34" charset="0"/>
                <a:cs typeface="Calibri" panose="020F0502020204030204" pitchFamily="34" charset="0"/>
              </a:rPr>
              <a:t>Но существует множество других платформ</a:t>
            </a:r>
            <a:r>
              <a:rPr kumimoji="0" lang="en-US" sz="20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rPr>
              <a:t> (</a:t>
            </a:r>
            <a:r>
              <a:rPr kumimoji="0" lang="ru-RU" sz="20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rPr>
              <a:t>см.</a:t>
            </a:r>
            <a:r>
              <a:rPr kumimoji="0" lang="en-US" sz="20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rPr>
              <a:t>: </a:t>
            </a:r>
            <a:r>
              <a:rPr lang="en-US" sz="2000" baseline="0" dirty="0">
                <a:solidFill>
                  <a:srgbClr val="004C82"/>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https://www.water-energy-food.org/</a:t>
            </a:r>
            <a:r>
              <a:rPr lang="en-US" sz="2000" baseline="0" dirty="0">
                <a:solidFill>
                  <a:srgbClr val="004C82"/>
                </a:solidFill>
                <a:latin typeface="Calibri" panose="020F0502020204030204" pitchFamily="34" charset="0"/>
                <a:cs typeface="Calibri" panose="020F0502020204030204" pitchFamily="34" charset="0"/>
              </a:rPr>
              <a:t>) </a:t>
            </a:r>
            <a:endParaRPr lang="en-US" sz="2000" dirty="0">
              <a:solidFill>
                <a:srgbClr val="004C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7954211"/>
      </p:ext>
    </p:extLst>
  </p:cSld>
  <p:clrMapOvr>
    <a:overrideClrMapping bg1="lt1" tx1="dk1" bg2="lt2" tx2="dk2" accent1="accent1" accent2="accent2" accent3="accent3" accent4="accent4" accent5="accent5" accent6="accent6" hlink="hlink" folHlink="folHlink"/>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B187-4F0D-48E6-9885-D8B702CD45DB}"/>
              </a:ext>
            </a:extLst>
          </p:cNvPr>
          <p:cNvSpPr>
            <a:spLocks noGrp="1"/>
          </p:cNvSpPr>
          <p:nvPr>
            <p:ph type="title"/>
          </p:nvPr>
        </p:nvSpPr>
        <p:spPr>
          <a:xfrm>
            <a:off x="429938" y="576000"/>
            <a:ext cx="8567183" cy="540544"/>
          </a:xfrm>
        </p:spPr>
        <p:txBody>
          <a:bodyPr>
            <a:normAutofit/>
          </a:bodyPr>
          <a:lstStyle/>
          <a:p>
            <a:r>
              <a:rPr lang="ru-RU" dirty="0"/>
              <a:t>Что предоставляет подход ВЭП Нексус</a:t>
            </a:r>
            <a:r>
              <a:rPr lang="en-US" dirty="0"/>
              <a:t>?</a:t>
            </a:r>
            <a:endParaRPr lang="en-GB" dirty="0"/>
          </a:p>
        </p:txBody>
      </p:sp>
      <p:sp>
        <p:nvSpPr>
          <p:cNvPr id="3" name="Slide Number Placeholder 2">
            <a:extLst>
              <a:ext uri="{FF2B5EF4-FFF2-40B4-BE49-F238E27FC236}">
                <a16:creationId xmlns:a16="http://schemas.microsoft.com/office/drawing/2014/main" id="{3B97B9A1-E582-4BFE-8DCB-817938E3EC83}"/>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16</a:t>
            </a:fld>
            <a:endParaRPr lang="en-GB" dirty="0"/>
          </a:p>
        </p:txBody>
      </p:sp>
      <p:grpSp>
        <p:nvGrpSpPr>
          <p:cNvPr id="10" name="Group 9">
            <a:extLst>
              <a:ext uri="{FF2B5EF4-FFF2-40B4-BE49-F238E27FC236}">
                <a16:creationId xmlns:a16="http://schemas.microsoft.com/office/drawing/2014/main" id="{D2D8ADF7-86DF-411D-8371-C58899888780}"/>
              </a:ext>
            </a:extLst>
          </p:cNvPr>
          <p:cNvGrpSpPr/>
          <p:nvPr/>
        </p:nvGrpSpPr>
        <p:grpSpPr>
          <a:xfrm>
            <a:off x="3057813" y="1635407"/>
            <a:ext cx="3133887" cy="2115958"/>
            <a:chOff x="3057813" y="1635407"/>
            <a:chExt cx="3133887" cy="2115958"/>
          </a:xfrm>
        </p:grpSpPr>
        <p:pic>
          <p:nvPicPr>
            <p:cNvPr id="8" name="Picture 7" descr="Icon, circle&#10;&#10;Description automatically generated">
              <a:extLst>
                <a:ext uri="{FF2B5EF4-FFF2-40B4-BE49-F238E27FC236}">
                  <a16:creationId xmlns:a16="http://schemas.microsoft.com/office/drawing/2014/main" id="{B011CC7E-BBF5-4090-BBC9-299041223E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3" name="TextBox 12">
              <a:extLst>
                <a:ext uri="{FF2B5EF4-FFF2-40B4-BE49-F238E27FC236}">
                  <a16:creationId xmlns:a16="http://schemas.microsoft.com/office/drawing/2014/main" id="{5502E26A-7C37-447D-9241-A6BD5FAE062B}"/>
                </a:ext>
              </a:extLst>
            </p:cNvPr>
            <p:cNvSpPr txBox="1"/>
            <p:nvPr/>
          </p:nvSpPr>
          <p:spPr>
            <a:xfrm>
              <a:off x="3504768" y="2249070"/>
              <a:ext cx="2134464" cy="830997"/>
            </a:xfrm>
            <a:prstGeom prst="rect">
              <a:avLst/>
            </a:prstGeom>
            <a:noFill/>
          </p:spPr>
          <p:txBody>
            <a:bodyPr wrap="square" rtlCol="0">
              <a:spAutoFit/>
            </a:bodyPr>
            <a:lstStyle/>
            <a:p>
              <a:pPr algn="ctr"/>
              <a:r>
                <a:rPr lang="ru-RU" sz="1200" b="1" dirty="0">
                  <a:solidFill>
                    <a:srgbClr val="575756"/>
                  </a:solidFill>
                  <a:latin typeface="Calibri" panose="020F0502020204030204" pitchFamily="34" charset="0"/>
                  <a:cs typeface="Calibri" panose="020F0502020204030204" pitchFamily="34" charset="0"/>
                </a:rPr>
                <a:t>Способствует согласованности политик и многоотраслевому сотрудничеству</a:t>
              </a:r>
              <a:endParaRPr lang="en-GB" sz="1200" b="1" dirty="0">
                <a:solidFill>
                  <a:srgbClr val="575756"/>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219BE9AE-2334-4192-8286-2F12002C0765}"/>
              </a:ext>
            </a:extLst>
          </p:cNvPr>
          <p:cNvGrpSpPr/>
          <p:nvPr/>
        </p:nvGrpSpPr>
        <p:grpSpPr>
          <a:xfrm>
            <a:off x="6263058" y="1698351"/>
            <a:ext cx="2738381" cy="1932436"/>
            <a:chOff x="6263058" y="1698351"/>
            <a:chExt cx="2738381" cy="1932436"/>
          </a:xfrm>
        </p:grpSpPr>
        <p:pic>
          <p:nvPicPr>
            <p:cNvPr id="15" name="Picture 14" descr="A picture containing icon&#10;&#10;Description automatically generated">
              <a:extLst>
                <a:ext uri="{FF2B5EF4-FFF2-40B4-BE49-F238E27FC236}">
                  <a16:creationId xmlns:a16="http://schemas.microsoft.com/office/drawing/2014/main" id="{7044CB7F-4EEB-4320-8CD2-C75D5526667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6" name="TextBox 15">
              <a:extLst>
                <a:ext uri="{FF2B5EF4-FFF2-40B4-BE49-F238E27FC236}">
                  <a16:creationId xmlns:a16="http://schemas.microsoft.com/office/drawing/2014/main" id="{AA260166-645C-43E6-A912-AF64984057A2}"/>
                </a:ext>
              </a:extLst>
            </p:cNvPr>
            <p:cNvSpPr txBox="1"/>
            <p:nvPr/>
          </p:nvSpPr>
          <p:spPr>
            <a:xfrm>
              <a:off x="6427037" y="2242387"/>
              <a:ext cx="2134464" cy="461665"/>
            </a:xfrm>
            <a:prstGeom prst="rect">
              <a:avLst/>
            </a:prstGeom>
            <a:noFill/>
          </p:spPr>
          <p:txBody>
            <a:bodyPr wrap="square" rtlCol="0">
              <a:spAutoFit/>
            </a:bodyPr>
            <a:lstStyle/>
            <a:p>
              <a:pPr algn="ctr"/>
              <a:r>
                <a:rPr lang="ru-RU" sz="1200" b="1" dirty="0">
                  <a:solidFill>
                    <a:srgbClr val="79A12C"/>
                  </a:solidFill>
                  <a:latin typeface="Calibri" panose="020F0502020204030204" pitchFamily="34" charset="0"/>
                  <a:cs typeface="Calibri" panose="020F0502020204030204" pitchFamily="34" charset="0"/>
                </a:rPr>
                <a:t>Инструмент для достижения устойчивого развития</a:t>
              </a:r>
              <a:endParaRPr lang="en-GB" sz="1200" b="1" dirty="0">
                <a:solidFill>
                  <a:srgbClr val="79A12C"/>
                </a:solidFill>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D7177347-CAB9-47CD-9968-FC58CAD3459A}"/>
              </a:ext>
            </a:extLst>
          </p:cNvPr>
          <p:cNvGrpSpPr/>
          <p:nvPr/>
        </p:nvGrpSpPr>
        <p:grpSpPr>
          <a:xfrm>
            <a:off x="87176" y="1635407"/>
            <a:ext cx="2865126" cy="1932436"/>
            <a:chOff x="97809" y="1656673"/>
            <a:chExt cx="2865126" cy="1932436"/>
          </a:xfrm>
        </p:grpSpPr>
        <p:pic>
          <p:nvPicPr>
            <p:cNvPr id="5" name="Picture 4" descr="Shape, icon&#10;&#10;Description automatically generated">
              <a:extLst>
                <a:ext uri="{FF2B5EF4-FFF2-40B4-BE49-F238E27FC236}">
                  <a16:creationId xmlns:a16="http://schemas.microsoft.com/office/drawing/2014/main" id="{43B19B85-2F20-43CF-9110-6208AD00AA2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7" name="TextBox 6">
              <a:extLst>
                <a:ext uri="{FF2B5EF4-FFF2-40B4-BE49-F238E27FC236}">
                  <a16:creationId xmlns:a16="http://schemas.microsoft.com/office/drawing/2014/main" id="{2BE5F4CD-D915-4296-AE3F-D6171FC77840}"/>
                </a:ext>
              </a:extLst>
            </p:cNvPr>
            <p:cNvSpPr txBox="1"/>
            <p:nvPr/>
          </p:nvSpPr>
          <p:spPr>
            <a:xfrm>
              <a:off x="450000" y="2242484"/>
              <a:ext cx="2065978" cy="461665"/>
            </a:xfrm>
            <a:prstGeom prst="rect">
              <a:avLst/>
            </a:prstGeom>
            <a:noFill/>
          </p:spPr>
          <p:txBody>
            <a:bodyPr wrap="square" rtlCol="0">
              <a:spAutoFit/>
            </a:bodyPr>
            <a:lstStyle/>
            <a:p>
              <a:pPr algn="ctr"/>
              <a:r>
                <a:rPr lang="ru-RU" sz="1200" b="1" dirty="0">
                  <a:solidFill>
                    <a:srgbClr val="004C82"/>
                  </a:solidFill>
                  <a:latin typeface="Calibri" panose="020F0502020204030204" pitchFamily="34" charset="0"/>
                  <a:cs typeface="Calibri" panose="020F0502020204030204" pitchFamily="34" charset="0"/>
                </a:rPr>
                <a:t>Структура для определения компромиссов и синергий</a:t>
              </a:r>
              <a:endParaRPr lang="en-GB" sz="1200" b="1" dirty="0">
                <a:solidFill>
                  <a:srgbClr val="004C82"/>
                </a:solidFill>
                <a:latin typeface="Calibri" panose="020F0502020204030204" pitchFamily="34" charset="0"/>
                <a:cs typeface="Calibri" panose="020F0502020204030204" pitchFamily="34" charset="0"/>
              </a:endParaRPr>
            </a:p>
          </p:txBody>
        </p:sp>
      </p:grpSp>
      <p:sp>
        <p:nvSpPr>
          <p:cNvPr id="4" name="Textfeld 3">
            <a:extLst>
              <a:ext uri="{FF2B5EF4-FFF2-40B4-BE49-F238E27FC236}">
                <a16:creationId xmlns:a16="http://schemas.microsoft.com/office/drawing/2014/main" id="{6CC63DF2-0F7A-4A87-BAB7-9B48579B5045}"/>
              </a:ext>
            </a:extLst>
          </p:cNvPr>
          <p:cNvSpPr txBox="1"/>
          <p:nvPr/>
        </p:nvSpPr>
        <p:spPr>
          <a:xfrm>
            <a:off x="439367" y="1039236"/>
            <a:ext cx="3813655" cy="400110"/>
          </a:xfrm>
          <a:prstGeom prst="rect">
            <a:avLst/>
          </a:prstGeom>
          <a:noFill/>
        </p:spPr>
        <p:txBody>
          <a:bodyPr wrap="square" rtlCol="0">
            <a:spAutoFit/>
          </a:bodyPr>
          <a:lstStyle/>
          <a:p>
            <a:pPr algn="l"/>
            <a:r>
              <a:rPr lang="ru-RU" sz="2000" dirty="0">
                <a:solidFill>
                  <a:srgbClr val="004C82"/>
                </a:solidFill>
              </a:rPr>
              <a:t>Ключевые компоненты</a:t>
            </a:r>
            <a:endParaRPr lang="en-US" sz="2000" dirty="0">
              <a:solidFill>
                <a:srgbClr val="004C82"/>
              </a:solidFill>
            </a:endParaRPr>
          </a:p>
        </p:txBody>
      </p:sp>
    </p:spTree>
    <p:extLst>
      <p:ext uri="{BB962C8B-B14F-4D97-AF65-F5344CB8AC3E}">
        <p14:creationId xmlns:p14="http://schemas.microsoft.com/office/powerpoint/2010/main" val="27043339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6657337-36C7-490D-9C13-6579F09D43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9528" y="1419193"/>
            <a:ext cx="6858000" cy="5143500"/>
          </a:xfrm>
          <a:prstGeom prst="rect">
            <a:avLst/>
          </a:prstGeom>
        </p:spPr>
      </p:pic>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fld id="{CF23C0C3-F0EC-4AF0-84C8-08554CFEDD03}" type="slidenum">
              <a:rPr lang="en-GB" smtClean="0"/>
              <a:t>17</a:t>
            </a:fld>
            <a:endParaRPr lang="en-GB" dirty="0"/>
          </a:p>
        </p:txBody>
      </p:sp>
      <p:graphicFrame>
        <p:nvGraphicFramePr>
          <p:cNvPr id="5" name="Diagramm 4">
            <a:extLst>
              <a:ext uri="{FF2B5EF4-FFF2-40B4-BE49-F238E27FC236}">
                <a16:creationId xmlns:a16="http://schemas.microsoft.com/office/drawing/2014/main" id="{B7E9EFF6-A645-4136-A238-F55FA3F9BAED}"/>
              </a:ext>
            </a:extLst>
          </p:cNvPr>
          <p:cNvGraphicFramePr/>
          <p:nvPr>
            <p:extLst>
              <p:ext uri="{D42A27DB-BD31-4B8C-83A1-F6EECF244321}">
                <p14:modId xmlns:p14="http://schemas.microsoft.com/office/powerpoint/2010/main" val="1451821624"/>
              </p:ext>
            </p:extLst>
          </p:nvPr>
        </p:nvGraphicFramePr>
        <p:xfrm>
          <a:off x="649941" y="512744"/>
          <a:ext cx="9184341" cy="4118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94841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1A5A5AF-CE83-4E5F-ADCD-6DB6080C18AB}"/>
              </a:ext>
            </a:extLst>
          </p:cNvPr>
          <p:cNvSpPr>
            <a:spLocks noGrp="1"/>
          </p:cNvSpPr>
          <p:nvPr>
            <p:ph type="title"/>
          </p:nvPr>
        </p:nvSpPr>
        <p:spPr>
          <a:xfrm>
            <a:off x="449816" y="388575"/>
            <a:ext cx="8567183" cy="540544"/>
          </a:xfrm>
        </p:spPr>
        <p:txBody>
          <a:bodyPr/>
          <a:lstStyle/>
          <a:p>
            <a:r>
              <a:rPr lang="ru-RU" dirty="0"/>
              <a:t>Синергии</a:t>
            </a:r>
            <a:endParaRPr lang="en-US" dirty="0"/>
          </a:p>
        </p:txBody>
      </p:sp>
      <p:sp>
        <p:nvSpPr>
          <p:cNvPr id="4" name="Foliennummernplatzhalter 3">
            <a:extLst>
              <a:ext uri="{FF2B5EF4-FFF2-40B4-BE49-F238E27FC236}">
                <a16:creationId xmlns:a16="http://schemas.microsoft.com/office/drawing/2014/main" id="{784C0FAB-E1D4-41C2-B1BC-8AF215A869E1}"/>
              </a:ext>
            </a:extLst>
          </p:cNvPr>
          <p:cNvSpPr>
            <a:spLocks noGrp="1"/>
          </p:cNvSpPr>
          <p:nvPr>
            <p:ph type="sldNum" sz="quarter" idx="16"/>
          </p:nvPr>
        </p:nvSpPr>
        <p:spPr/>
        <p:txBody>
          <a:bodyPr/>
          <a:lstStyle/>
          <a:p>
            <a:fld id="{CF23C0C3-F0EC-4AF0-84C8-08554CFEDD03}" type="slidenum">
              <a:rPr lang="en-GB" smtClean="0"/>
              <a:t>18</a:t>
            </a:fld>
            <a:endParaRPr lang="en-GB" dirty="0"/>
          </a:p>
        </p:txBody>
      </p:sp>
      <p:sp>
        <p:nvSpPr>
          <p:cNvPr id="7" name="Textplatzhalter 14">
            <a:extLst>
              <a:ext uri="{FF2B5EF4-FFF2-40B4-BE49-F238E27FC236}">
                <a16:creationId xmlns:a16="http://schemas.microsoft.com/office/drawing/2014/main" id="{A8FB38EC-D664-45D6-BF98-B60F3AA0CADF}"/>
              </a:ext>
            </a:extLst>
          </p:cNvPr>
          <p:cNvSpPr>
            <a:spLocks noGrp="1"/>
          </p:cNvSpPr>
          <p:nvPr/>
        </p:nvSpPr>
        <p:spPr bwMode="gray">
          <a:xfrm>
            <a:off x="449817" y="1657088"/>
            <a:ext cx="3866152" cy="3097837"/>
          </a:xfrm>
          <a:prstGeom prst="rect">
            <a:avLst/>
          </a:prstGeom>
        </p:spPr>
        <p:txBody>
          <a:bodyPr vert="horz" lIns="91440" tIns="45720" rIns="91440" bIns="45720" rtlCol="0">
            <a:normAutofit fontScale="85000" lnSpcReduction="10000"/>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ru-RU" dirty="0"/>
              <a:t>Завод по очистке сточных вод Ас</a:t>
            </a:r>
            <a:r>
              <a:rPr lang="en-GB" dirty="0"/>
              <a:t>-</a:t>
            </a:r>
            <a:r>
              <a:rPr lang="ru-RU" dirty="0"/>
              <a:t>Самра</a:t>
            </a:r>
            <a:endParaRPr lang="en-GB" dirty="0"/>
          </a:p>
          <a:p>
            <a:pPr lvl="1"/>
            <a:r>
              <a:rPr lang="ru-RU" dirty="0"/>
              <a:t>Перерабатывает</a:t>
            </a:r>
            <a:r>
              <a:rPr lang="en-GB" dirty="0"/>
              <a:t> 365</a:t>
            </a:r>
            <a:r>
              <a:rPr lang="ru-RU" dirty="0"/>
              <a:t> </a:t>
            </a:r>
            <a:r>
              <a:rPr lang="en-GB" dirty="0"/>
              <a:t>000</a:t>
            </a:r>
            <a:r>
              <a:rPr lang="ru-RU" dirty="0"/>
              <a:t>м</a:t>
            </a:r>
            <a:r>
              <a:rPr lang="en-GB" dirty="0"/>
              <a:t>³</a:t>
            </a:r>
            <a:r>
              <a:rPr lang="ru-RU" dirty="0"/>
              <a:t> сточных вод в день</a:t>
            </a:r>
            <a:endParaRPr lang="en-GB" dirty="0"/>
          </a:p>
          <a:p>
            <a:pPr marL="0" lvl="1" indent="0">
              <a:buNone/>
            </a:pPr>
            <a:endParaRPr lang="en-GB" dirty="0"/>
          </a:p>
          <a:p>
            <a:pPr lvl="1"/>
            <a:r>
              <a:rPr lang="ru-RU" u="sng" dirty="0"/>
              <a:t>Выгоды</a:t>
            </a:r>
            <a:r>
              <a:rPr lang="en-GB" u="sng" dirty="0"/>
              <a:t>: </a:t>
            </a:r>
          </a:p>
          <a:p>
            <a:pPr marL="879475" lvl="2" indent="-342900">
              <a:lnSpc>
                <a:spcPct val="100000"/>
              </a:lnSpc>
            </a:pPr>
            <a:r>
              <a:rPr lang="ru-RU" dirty="0"/>
              <a:t>Производство чистой воды для населения и сельского хозяйства </a:t>
            </a:r>
            <a:r>
              <a:rPr lang="en-GB" dirty="0"/>
              <a:t>(</a:t>
            </a:r>
            <a:r>
              <a:rPr lang="ru-RU" dirty="0"/>
              <a:t>использование сточных вод</a:t>
            </a:r>
            <a:r>
              <a:rPr lang="en-GB" dirty="0"/>
              <a:t>)</a:t>
            </a:r>
          </a:p>
          <a:p>
            <a:pPr marL="879475" lvl="2" indent="-342900">
              <a:lnSpc>
                <a:spcPct val="100000"/>
              </a:lnSpc>
            </a:pPr>
            <a:r>
              <a:rPr lang="ru-RU" dirty="0"/>
              <a:t>Использование отходов в целях выработки энергии для работы завода </a:t>
            </a:r>
            <a:r>
              <a:rPr lang="en-GB" dirty="0"/>
              <a:t>(</a:t>
            </a:r>
            <a:r>
              <a:rPr lang="ru-RU" dirty="0"/>
              <a:t>биогаз</a:t>
            </a:r>
            <a:r>
              <a:rPr lang="en-GB" dirty="0"/>
              <a:t>)</a:t>
            </a:r>
          </a:p>
        </p:txBody>
      </p:sp>
      <p:pic>
        <p:nvPicPr>
          <p:cNvPr id="1026" name="Picture 2" descr="As-Samra Wastewater Treatment Plant - Consolidated Contractors Company">
            <a:extLst>
              <a:ext uri="{FF2B5EF4-FFF2-40B4-BE49-F238E27FC236}">
                <a16:creationId xmlns:a16="http://schemas.microsoft.com/office/drawing/2014/main" id="{711D5244-039C-447F-9F9E-E990CADDC1E2}"/>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62706" y="1788102"/>
            <a:ext cx="4131477" cy="2295265"/>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F118660D-4DAD-44AA-BBC3-05E321451A08}"/>
              </a:ext>
            </a:extLst>
          </p:cNvPr>
          <p:cNvSpPr txBox="1"/>
          <p:nvPr/>
        </p:nvSpPr>
        <p:spPr>
          <a:xfrm>
            <a:off x="5611034" y="4109736"/>
            <a:ext cx="3171607" cy="461665"/>
          </a:xfrm>
          <a:prstGeom prst="rect">
            <a:avLst/>
          </a:prstGeom>
          <a:noFill/>
        </p:spPr>
        <p:txBody>
          <a:bodyPr wrap="square" rtlCol="0">
            <a:spAutoFit/>
          </a:bodyPr>
          <a:lstStyle/>
          <a:p>
            <a:pPr algn="l"/>
            <a:r>
              <a:rPr lang="ru-RU" sz="1200" dirty="0"/>
              <a:t>Источник</a:t>
            </a:r>
            <a:r>
              <a:rPr lang="en-US" sz="1200" dirty="0"/>
              <a:t>: Consolidated Contractors Company</a:t>
            </a:r>
          </a:p>
        </p:txBody>
      </p:sp>
      <p:sp>
        <p:nvSpPr>
          <p:cNvPr id="6" name="Rechteck 5">
            <a:extLst>
              <a:ext uri="{FF2B5EF4-FFF2-40B4-BE49-F238E27FC236}">
                <a16:creationId xmlns:a16="http://schemas.microsoft.com/office/drawing/2014/main" id="{A7073C91-1CAA-4F4B-8FCD-6D83EBBA55BF}"/>
              </a:ext>
            </a:extLst>
          </p:cNvPr>
          <p:cNvSpPr/>
          <p:nvPr/>
        </p:nvSpPr>
        <p:spPr>
          <a:xfrm>
            <a:off x="449816" y="956348"/>
            <a:ext cx="8003437" cy="646331"/>
          </a:xfrm>
          <a:prstGeom prst="rect">
            <a:avLst/>
          </a:prstGeom>
        </p:spPr>
        <p:txBody>
          <a:bodyPr wrap="square">
            <a:spAutoFit/>
          </a:bodyPr>
          <a:lstStyle/>
          <a:p>
            <a:pPr>
              <a:lnSpc>
                <a:spcPct val="90000"/>
              </a:lnSpc>
              <a:spcBef>
                <a:spcPts val="600"/>
              </a:spcBef>
            </a:pPr>
            <a:r>
              <a:rPr lang="ru-RU" sz="2000" dirty="0">
                <a:solidFill>
                  <a:srgbClr val="004C82"/>
                </a:solidFill>
                <a:latin typeface="+mj-lt"/>
                <a:ea typeface="+mj-ea"/>
                <a:cs typeface="Calibri" panose="020F0502020204030204" pitchFamily="34" charset="0"/>
              </a:rPr>
              <a:t>Сточные воды для производства энергии и продовольствия в Иордании</a:t>
            </a:r>
            <a:endParaRPr lang="en-US" sz="2000" dirty="0">
              <a:solidFill>
                <a:srgbClr val="004C82"/>
              </a:solidFill>
              <a:latin typeface="+mj-lt"/>
              <a:ea typeface="+mj-ea"/>
              <a:cs typeface="Calibri" panose="020F0502020204030204" pitchFamily="34" charset="0"/>
            </a:endParaRPr>
          </a:p>
        </p:txBody>
      </p:sp>
    </p:spTree>
    <p:extLst>
      <p:ext uri="{BB962C8B-B14F-4D97-AF65-F5344CB8AC3E}">
        <p14:creationId xmlns:p14="http://schemas.microsoft.com/office/powerpoint/2010/main" val="36790133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368B28-DA5C-4A04-80B3-6642F083B0C4}"/>
              </a:ext>
            </a:extLst>
          </p:cNvPr>
          <p:cNvSpPr>
            <a:spLocks noGrp="1"/>
          </p:cNvSpPr>
          <p:nvPr>
            <p:ph type="title"/>
          </p:nvPr>
        </p:nvSpPr>
        <p:spPr>
          <a:xfrm>
            <a:off x="490430" y="315600"/>
            <a:ext cx="8567183" cy="540544"/>
          </a:xfrm>
        </p:spPr>
        <p:txBody>
          <a:bodyPr/>
          <a:lstStyle/>
          <a:p>
            <a:r>
              <a:rPr lang="ru-RU" dirty="0"/>
              <a:t>Синергии</a:t>
            </a:r>
            <a:endParaRPr lang="en-US" dirty="0"/>
          </a:p>
        </p:txBody>
      </p:sp>
      <p:sp>
        <p:nvSpPr>
          <p:cNvPr id="3" name="Textplatzhalter 2">
            <a:extLst>
              <a:ext uri="{FF2B5EF4-FFF2-40B4-BE49-F238E27FC236}">
                <a16:creationId xmlns:a16="http://schemas.microsoft.com/office/drawing/2014/main" id="{1719EFAD-311E-477B-BDDD-7C1390A1B8D7}"/>
              </a:ext>
            </a:extLst>
          </p:cNvPr>
          <p:cNvSpPr>
            <a:spLocks noGrp="1"/>
          </p:cNvSpPr>
          <p:nvPr>
            <p:ph type="body" sz="quarter" idx="10"/>
          </p:nvPr>
        </p:nvSpPr>
        <p:spPr>
          <a:xfrm>
            <a:off x="490430" y="1868579"/>
            <a:ext cx="4686449" cy="3107068"/>
          </a:xfrm>
        </p:spPr>
        <p:txBody>
          <a:bodyPr vert="horz" lIns="91440" tIns="45720" rIns="91440" bIns="45720" rtlCol="0" anchor="t">
            <a:normAutofit fontScale="92500" lnSpcReduction="20000"/>
          </a:bodyPr>
          <a:lstStyle/>
          <a:p>
            <a:r>
              <a:rPr lang="ru-RU" dirty="0">
                <a:ea typeface="Calibri" panose="020F0502020204030204" pitchFamily="34" charset="0"/>
                <a:cs typeface="Times New Roman" panose="02020603050405020304" pitchFamily="18" charset="0"/>
              </a:rPr>
              <a:t>И</a:t>
            </a:r>
            <a:r>
              <a:rPr lang="ru-RU" sz="2000" dirty="0">
                <a:effectLst/>
                <a:latin typeface="Calibri" panose="020F0502020204030204" pitchFamily="34" charset="0"/>
                <a:ea typeface="Calibri" panose="020F0502020204030204" pitchFamily="34" charset="0"/>
                <a:cs typeface="Times New Roman" panose="02020603050405020304" pitchFamily="18" charset="0"/>
              </a:rPr>
              <a:t>нтегрированная система тройного землепользования </a:t>
            </a:r>
            <a:r>
              <a:rPr lang="en-US" dirty="0">
                <a:latin typeface="Calibri"/>
                <a:cs typeface="Calibri"/>
              </a:rPr>
              <a:t> </a:t>
            </a:r>
            <a:endParaRPr lang="en-US" dirty="0"/>
          </a:p>
          <a:p>
            <a:pPr marL="615950" lvl="1" indent="-342900"/>
            <a:r>
              <a:rPr lang="ru-RU" dirty="0">
                <a:latin typeface="Calibri"/>
                <a:cs typeface="Calibri"/>
              </a:rPr>
              <a:t>Включает компоненты</a:t>
            </a:r>
            <a:r>
              <a:rPr lang="en-US" dirty="0">
                <a:latin typeface="Calibri"/>
                <a:cs typeface="Calibri"/>
              </a:rPr>
              <a:t> </a:t>
            </a:r>
            <a:r>
              <a:rPr lang="ru-RU" dirty="0">
                <a:latin typeface="Calibri"/>
                <a:cs typeface="Calibri"/>
              </a:rPr>
              <a:t>для производства продуктов питания</a:t>
            </a:r>
            <a:r>
              <a:rPr lang="en-US" dirty="0">
                <a:latin typeface="Calibri"/>
                <a:cs typeface="Calibri"/>
              </a:rPr>
              <a:t>, </a:t>
            </a:r>
            <a:r>
              <a:rPr lang="ru-RU" dirty="0">
                <a:latin typeface="Calibri"/>
                <a:cs typeface="Calibri"/>
              </a:rPr>
              <a:t>выработки энергии и сбора воды</a:t>
            </a:r>
            <a:endParaRPr lang="en-US" dirty="0">
              <a:latin typeface="Calibri"/>
              <a:cs typeface="Calibri"/>
            </a:endParaRPr>
          </a:p>
          <a:p>
            <a:pPr lvl="1" indent="0">
              <a:buNone/>
            </a:pPr>
            <a:endParaRPr lang="en-US" dirty="0"/>
          </a:p>
          <a:p>
            <a:pPr marL="615950" lvl="1" indent="-342900"/>
            <a:r>
              <a:rPr lang="ru-RU" u="sng" dirty="0">
                <a:latin typeface="Calibri"/>
                <a:cs typeface="Calibri"/>
              </a:rPr>
              <a:t>Выгоды</a:t>
            </a:r>
            <a:r>
              <a:rPr lang="en-US" u="sng" dirty="0">
                <a:latin typeface="Calibri"/>
                <a:cs typeface="Calibri"/>
              </a:rPr>
              <a:t>:</a:t>
            </a:r>
          </a:p>
          <a:p>
            <a:pPr marL="879475" lvl="2" indent="-342900"/>
            <a:r>
              <a:rPr lang="ru-RU" dirty="0">
                <a:latin typeface="Calibri"/>
                <a:cs typeface="Calibri"/>
              </a:rPr>
              <a:t>повысить эффективность землепользования</a:t>
            </a:r>
            <a:endParaRPr lang="en-US" dirty="0">
              <a:latin typeface="Calibri"/>
              <a:cs typeface="Calibri"/>
            </a:endParaRPr>
          </a:p>
          <a:p>
            <a:pPr marL="879475" lvl="2" indent="-342900"/>
            <a:r>
              <a:rPr lang="ru-RU" dirty="0">
                <a:latin typeface="Calibri"/>
                <a:cs typeface="Calibri"/>
              </a:rPr>
              <a:t>улучшить сельскохозяйственные условия</a:t>
            </a:r>
            <a:endParaRPr lang="en-US" dirty="0">
              <a:latin typeface="Calibri"/>
              <a:cs typeface="Calibri"/>
            </a:endParaRPr>
          </a:p>
          <a:p>
            <a:pPr marL="879475" lvl="2" indent="-342900"/>
            <a:r>
              <a:rPr lang="ru-RU" dirty="0">
                <a:latin typeface="Calibri"/>
                <a:cs typeface="Calibri"/>
              </a:rPr>
              <a:t>сократить потребности в воде</a:t>
            </a:r>
            <a:endParaRPr lang="en-US" dirty="0"/>
          </a:p>
        </p:txBody>
      </p:sp>
      <p:sp>
        <p:nvSpPr>
          <p:cNvPr id="4" name="Foliennummernplatzhalter 3">
            <a:extLst>
              <a:ext uri="{FF2B5EF4-FFF2-40B4-BE49-F238E27FC236}">
                <a16:creationId xmlns:a16="http://schemas.microsoft.com/office/drawing/2014/main" id="{E1984E97-B556-4C53-90CA-183075CC1303}"/>
              </a:ext>
            </a:extLst>
          </p:cNvPr>
          <p:cNvSpPr>
            <a:spLocks noGrp="1"/>
          </p:cNvSpPr>
          <p:nvPr>
            <p:ph type="sldNum" sz="quarter" idx="16"/>
          </p:nvPr>
        </p:nvSpPr>
        <p:spPr/>
        <p:txBody>
          <a:bodyPr/>
          <a:lstStyle/>
          <a:p>
            <a:fld id="{CF23C0C3-F0EC-4AF0-84C8-08554CFEDD03}" type="slidenum">
              <a:rPr lang="en-GB" smtClean="0"/>
              <a:t>19</a:t>
            </a:fld>
            <a:endParaRPr lang="en-GB" dirty="0"/>
          </a:p>
        </p:txBody>
      </p:sp>
      <p:pic>
        <p:nvPicPr>
          <p:cNvPr id="6" name="Grafik 5">
            <a:extLst>
              <a:ext uri="{FF2B5EF4-FFF2-40B4-BE49-F238E27FC236}">
                <a16:creationId xmlns:a16="http://schemas.microsoft.com/office/drawing/2014/main" id="{E0EFE32E-87FE-48A6-BD7E-65C9C598CED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89112" y="2424866"/>
            <a:ext cx="3264458" cy="1836258"/>
          </a:xfrm>
          <a:prstGeom prst="rect">
            <a:avLst/>
          </a:prstGeom>
        </p:spPr>
      </p:pic>
      <p:sp>
        <p:nvSpPr>
          <p:cNvPr id="7" name="Textfeld 6">
            <a:extLst>
              <a:ext uri="{FF2B5EF4-FFF2-40B4-BE49-F238E27FC236}">
                <a16:creationId xmlns:a16="http://schemas.microsoft.com/office/drawing/2014/main" id="{46539639-9B16-488B-9708-2DA59A30B951}"/>
              </a:ext>
            </a:extLst>
          </p:cNvPr>
          <p:cNvSpPr txBox="1"/>
          <p:nvPr/>
        </p:nvSpPr>
        <p:spPr>
          <a:xfrm>
            <a:off x="7348405" y="4275190"/>
            <a:ext cx="1305165" cy="276999"/>
          </a:xfrm>
          <a:prstGeom prst="rect">
            <a:avLst/>
          </a:prstGeom>
          <a:noFill/>
        </p:spPr>
        <p:txBody>
          <a:bodyPr wrap="none" rtlCol="0">
            <a:spAutoFit/>
          </a:bodyPr>
          <a:lstStyle/>
          <a:p>
            <a:r>
              <a:rPr lang="de-DE" sz="1000" dirty="0"/>
              <a:t>© </a:t>
            </a:r>
            <a:r>
              <a:rPr lang="de-DE" sz="1200" dirty="0"/>
              <a:t>Fraunhofer</a:t>
            </a:r>
            <a:r>
              <a:rPr lang="de-DE" sz="1000" dirty="0"/>
              <a:t> ISE</a:t>
            </a:r>
          </a:p>
        </p:txBody>
      </p:sp>
      <p:sp>
        <p:nvSpPr>
          <p:cNvPr id="8" name="Textfeld 7">
            <a:extLst>
              <a:ext uri="{FF2B5EF4-FFF2-40B4-BE49-F238E27FC236}">
                <a16:creationId xmlns:a16="http://schemas.microsoft.com/office/drawing/2014/main" id="{6128C3F2-8B97-4E0A-AAAB-480CC818DB7B}"/>
              </a:ext>
            </a:extLst>
          </p:cNvPr>
          <p:cNvSpPr txBox="1"/>
          <p:nvPr/>
        </p:nvSpPr>
        <p:spPr>
          <a:xfrm>
            <a:off x="5120641" y="1868762"/>
            <a:ext cx="3673502" cy="461665"/>
          </a:xfrm>
          <a:prstGeom prst="rect">
            <a:avLst/>
          </a:prstGeom>
          <a:noFill/>
        </p:spPr>
        <p:txBody>
          <a:bodyPr wrap="square" rtlCol="0">
            <a:spAutoFit/>
          </a:bodyPr>
          <a:lstStyle/>
          <a:p>
            <a:r>
              <a:rPr lang="ru-RU" sz="1200" dirty="0">
                <a:solidFill>
                  <a:srgbClr val="004C82"/>
                </a:solidFill>
                <a:cs typeface="Calibri" panose="020F0502020204030204" pitchFamily="34" charset="0"/>
              </a:rPr>
              <a:t>Рис.</a:t>
            </a:r>
            <a:r>
              <a:rPr lang="en-US" sz="1200" dirty="0">
                <a:solidFill>
                  <a:srgbClr val="004C82"/>
                </a:solidFill>
                <a:cs typeface="Calibri" panose="020F0502020204030204" pitchFamily="34" charset="0"/>
              </a:rPr>
              <a:t>: </a:t>
            </a:r>
            <a:r>
              <a:rPr lang="ru-RU" sz="1200" dirty="0">
                <a:solidFill>
                  <a:srgbClr val="004C82"/>
                </a:solidFill>
                <a:cs typeface="Calibri" panose="020F0502020204030204" pitchFamily="34" charset="0"/>
              </a:rPr>
              <a:t>Принципиальная схема тройного землепользования посредством агровольтаики</a:t>
            </a:r>
            <a:endParaRPr lang="en-US" sz="1200" dirty="0">
              <a:solidFill>
                <a:srgbClr val="004C82"/>
              </a:solidFill>
              <a:cs typeface="Calibri" panose="020F0502020204030204" pitchFamily="34" charset="0"/>
            </a:endParaRPr>
          </a:p>
        </p:txBody>
      </p:sp>
      <p:sp>
        <p:nvSpPr>
          <p:cNvPr id="10" name="Rechteck 9">
            <a:extLst>
              <a:ext uri="{FF2B5EF4-FFF2-40B4-BE49-F238E27FC236}">
                <a16:creationId xmlns:a16="http://schemas.microsoft.com/office/drawing/2014/main" id="{270EDBFE-CE16-457C-B2F9-CAFEFD669A25}"/>
              </a:ext>
            </a:extLst>
          </p:cNvPr>
          <p:cNvSpPr/>
          <p:nvPr/>
        </p:nvSpPr>
        <p:spPr>
          <a:xfrm>
            <a:off x="490430" y="800004"/>
            <a:ext cx="7637409" cy="1015663"/>
          </a:xfrm>
          <a:prstGeom prst="rect">
            <a:avLst/>
          </a:prstGeom>
        </p:spPr>
        <p:txBody>
          <a:bodyPr wrap="square">
            <a:spAutoFit/>
          </a:bodyPr>
          <a:lstStyle/>
          <a:p>
            <a:r>
              <a:rPr lang="ru-RU" sz="2000" dirty="0">
                <a:solidFill>
                  <a:srgbClr val="004C82"/>
                </a:solidFill>
                <a:latin typeface="+mj-lt"/>
                <a:ea typeface="+mj-ea"/>
                <a:cs typeface="Calibri" panose="020F0502020204030204" pitchFamily="34" charset="0"/>
              </a:rPr>
              <a:t>Проект в области агровольтаики в Мали и Гамбии</a:t>
            </a:r>
            <a:r>
              <a:rPr lang="en-US" sz="2000" dirty="0">
                <a:solidFill>
                  <a:srgbClr val="004C82"/>
                </a:solidFill>
                <a:latin typeface="+mj-lt"/>
                <a:ea typeface="+mj-ea"/>
                <a:cs typeface="Calibri" panose="020F0502020204030204" pitchFamily="34" charset="0"/>
              </a:rPr>
              <a:t>: </a:t>
            </a:r>
            <a:r>
              <a:rPr lang="ru-RU" sz="2000" dirty="0">
                <a:solidFill>
                  <a:srgbClr val="004C82"/>
                </a:solidFill>
                <a:latin typeface="+mj-lt"/>
                <a:ea typeface="+mj-ea"/>
                <a:cs typeface="Calibri" panose="020F0502020204030204" pitchFamily="34" charset="0"/>
              </a:rPr>
              <a:t>обеспечение устойчивым электричеством посредством интегрированных ВЭП систем</a:t>
            </a:r>
            <a:endParaRPr lang="en-US" sz="2000" dirty="0">
              <a:solidFill>
                <a:srgbClr val="004C82"/>
              </a:solidFill>
              <a:latin typeface="+mj-lt"/>
              <a:ea typeface="+mj-ea"/>
              <a:cs typeface="Calibri" panose="020F0502020204030204" pitchFamily="34" charset="0"/>
            </a:endParaRPr>
          </a:p>
        </p:txBody>
      </p:sp>
    </p:spTree>
    <p:extLst>
      <p:ext uri="{BB962C8B-B14F-4D97-AF65-F5344CB8AC3E}">
        <p14:creationId xmlns:p14="http://schemas.microsoft.com/office/powerpoint/2010/main" val="258694222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D03D0E0-37E0-43C1-B65B-5491394BF0E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503409" y="1550745"/>
            <a:ext cx="4012176" cy="3009132"/>
          </a:xfrm>
          <a:prstGeom prst="rect">
            <a:avLst/>
          </a:prstGeom>
        </p:spPr>
      </p:pic>
      <p:pic>
        <p:nvPicPr>
          <p:cNvPr id="53" name="Picture 12" descr="Icon&#10;&#10;Description automatically generated">
            <a:extLst>
              <a:ext uri="{FF2B5EF4-FFF2-40B4-BE49-F238E27FC236}">
                <a16:creationId xmlns:a16="http://schemas.microsoft.com/office/drawing/2014/main" id="{48B732D3-5209-4AFC-9E15-BB9B05CF6EB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04904" y="4487823"/>
            <a:ext cx="530352" cy="530352"/>
          </a:xfrm>
          <a:prstGeom prst="rect">
            <a:avLst/>
          </a:prstGeom>
        </p:spPr>
      </p:pic>
      <p:pic>
        <p:nvPicPr>
          <p:cNvPr id="55" name="Picture 16" descr="Icon&#10;&#10;Description automatically generated">
            <a:extLst>
              <a:ext uri="{FF2B5EF4-FFF2-40B4-BE49-F238E27FC236}">
                <a16:creationId xmlns:a16="http://schemas.microsoft.com/office/drawing/2014/main" id="{4905B4BD-C3C0-4275-A203-FDABAE4F4E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225818" y="3906548"/>
            <a:ext cx="530352" cy="530352"/>
          </a:xfrm>
          <a:prstGeom prst="rect">
            <a:avLst/>
          </a:prstGeom>
        </p:spPr>
      </p:pic>
      <p:pic>
        <p:nvPicPr>
          <p:cNvPr id="54" name="Picture 14" descr="Icon, circle&#10;&#10;Description automatically generated with medium confidence">
            <a:extLst>
              <a:ext uri="{FF2B5EF4-FFF2-40B4-BE49-F238E27FC236}">
                <a16:creationId xmlns:a16="http://schemas.microsoft.com/office/drawing/2014/main" id="{4B389BF9-11CC-4D19-8A2A-887C061F6E9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688183" y="3909717"/>
            <a:ext cx="527304" cy="530352"/>
          </a:xfrm>
          <a:prstGeom prst="rect">
            <a:avLst/>
          </a:prstGeom>
        </p:spPr>
      </p:pic>
      <p:sp>
        <p:nvSpPr>
          <p:cNvPr id="2" name="Titel 1">
            <a:extLst>
              <a:ext uri="{FF2B5EF4-FFF2-40B4-BE49-F238E27FC236}">
                <a16:creationId xmlns:a16="http://schemas.microsoft.com/office/drawing/2014/main" id="{788DB913-A403-4770-B72F-C1DB8088EDAC}"/>
              </a:ext>
            </a:extLst>
          </p:cNvPr>
          <p:cNvSpPr>
            <a:spLocks noGrp="1"/>
          </p:cNvSpPr>
          <p:nvPr>
            <p:ph type="title"/>
          </p:nvPr>
        </p:nvSpPr>
        <p:spPr>
          <a:xfrm>
            <a:off x="396347" y="616901"/>
            <a:ext cx="7472602" cy="472437"/>
          </a:xfrm>
        </p:spPr>
        <p:txBody>
          <a:bodyPr/>
          <a:lstStyle/>
          <a:p>
            <a:pPr algn="l"/>
            <a:r>
              <a:rPr lang="ru-RU" b="1" dirty="0"/>
              <a:t>Позвольте представить вам г-жу Синклер</a:t>
            </a:r>
            <a:r>
              <a:rPr lang="en-US" b="1" dirty="0"/>
              <a:t>…</a:t>
            </a:r>
          </a:p>
        </p:txBody>
      </p:sp>
      <p:sp>
        <p:nvSpPr>
          <p:cNvPr id="5" name="Ellipse 4">
            <a:extLst>
              <a:ext uri="{FF2B5EF4-FFF2-40B4-BE49-F238E27FC236}">
                <a16:creationId xmlns:a16="http://schemas.microsoft.com/office/drawing/2014/main" id="{290F0B86-4370-4895-B686-E244BB8717DA}"/>
              </a:ext>
            </a:extLst>
          </p:cNvPr>
          <p:cNvSpPr/>
          <p:nvPr/>
        </p:nvSpPr>
        <p:spPr>
          <a:xfrm>
            <a:off x="-2178037" y="1108621"/>
            <a:ext cx="12158038" cy="5415862"/>
          </a:xfrm>
          <a:prstGeom prst="ellipse">
            <a:avLst/>
          </a:prstGeom>
          <a:solidFill>
            <a:srgbClr val="F4971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4971A"/>
              </a:solidFill>
            </a:endParaRPr>
          </a:p>
        </p:txBody>
      </p:sp>
      <p:pic>
        <p:nvPicPr>
          <p:cNvPr id="4" name="Grafik 3" descr="Schulgebäude">
            <a:extLst>
              <a:ext uri="{FF2B5EF4-FFF2-40B4-BE49-F238E27FC236}">
                <a16:creationId xmlns:a16="http://schemas.microsoft.com/office/drawing/2014/main" id="{9C046012-6D63-44B3-8EAB-09CDD7FB5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3421" y="636184"/>
            <a:ext cx="2606176" cy="2606176"/>
          </a:xfrm>
          <a:prstGeom prst="rect">
            <a:avLst/>
          </a:prstGeom>
        </p:spPr>
      </p:pic>
      <p:sp>
        <p:nvSpPr>
          <p:cNvPr id="23" name="Ellipse 22">
            <a:extLst>
              <a:ext uri="{FF2B5EF4-FFF2-40B4-BE49-F238E27FC236}">
                <a16:creationId xmlns:a16="http://schemas.microsoft.com/office/drawing/2014/main" id="{85B70D7F-65E9-4EC5-885B-BB4C65545C7B}"/>
              </a:ext>
            </a:extLst>
          </p:cNvPr>
          <p:cNvSpPr/>
          <p:nvPr/>
        </p:nvSpPr>
        <p:spPr>
          <a:xfrm>
            <a:off x="1254900" y="1329164"/>
            <a:ext cx="786411" cy="786411"/>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Ellipse 33">
            <a:extLst>
              <a:ext uri="{FF2B5EF4-FFF2-40B4-BE49-F238E27FC236}">
                <a16:creationId xmlns:a16="http://schemas.microsoft.com/office/drawing/2014/main" id="{CA7EFA05-7222-40B3-8947-8FB9DFDC6DAF}"/>
              </a:ext>
            </a:extLst>
          </p:cNvPr>
          <p:cNvSpPr/>
          <p:nvPr/>
        </p:nvSpPr>
        <p:spPr>
          <a:xfrm>
            <a:off x="6632771" y="1646127"/>
            <a:ext cx="786411" cy="786411"/>
          </a:xfrm>
          <a:prstGeom prst="ellipse">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Ellipse 37">
            <a:extLst>
              <a:ext uri="{FF2B5EF4-FFF2-40B4-BE49-F238E27FC236}">
                <a16:creationId xmlns:a16="http://schemas.microsoft.com/office/drawing/2014/main" id="{83C6F175-3858-4A09-AA35-58809D85A604}"/>
              </a:ext>
            </a:extLst>
          </p:cNvPr>
          <p:cNvSpPr/>
          <p:nvPr/>
        </p:nvSpPr>
        <p:spPr>
          <a:xfrm>
            <a:off x="2814742" y="3055311"/>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Ellipse 41">
            <a:extLst>
              <a:ext uri="{FF2B5EF4-FFF2-40B4-BE49-F238E27FC236}">
                <a16:creationId xmlns:a16="http://schemas.microsoft.com/office/drawing/2014/main" id="{AB4F47F5-A2D0-46EF-BD0D-F908F69B0738}"/>
              </a:ext>
            </a:extLst>
          </p:cNvPr>
          <p:cNvSpPr/>
          <p:nvPr/>
        </p:nvSpPr>
        <p:spPr>
          <a:xfrm>
            <a:off x="5293402" y="1640645"/>
            <a:ext cx="786411" cy="786411"/>
          </a:xfrm>
          <a:prstGeom prst="ellipse">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Ellipse 48">
            <a:extLst>
              <a:ext uri="{FF2B5EF4-FFF2-40B4-BE49-F238E27FC236}">
                <a16:creationId xmlns:a16="http://schemas.microsoft.com/office/drawing/2014/main" id="{A5C1AE32-92FA-4196-866D-72562E68E5A2}"/>
              </a:ext>
            </a:extLst>
          </p:cNvPr>
          <p:cNvSpPr/>
          <p:nvPr/>
        </p:nvSpPr>
        <p:spPr>
          <a:xfrm>
            <a:off x="7327447" y="3629744"/>
            <a:ext cx="786411" cy="786411"/>
          </a:xfrm>
          <a:prstGeom prst="ellipse">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7" name="Grafik 56" descr="Chat">
            <a:extLst>
              <a:ext uri="{FF2B5EF4-FFF2-40B4-BE49-F238E27FC236}">
                <a16:creationId xmlns:a16="http://schemas.microsoft.com/office/drawing/2014/main" id="{7DB10BFA-67E8-4DBC-A3AE-8C38A23CFD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3452" y="2832820"/>
            <a:ext cx="914400" cy="914400"/>
          </a:xfrm>
          <a:prstGeom prst="rect">
            <a:avLst/>
          </a:prstGeom>
        </p:spPr>
      </p:pic>
      <p:sp>
        <p:nvSpPr>
          <p:cNvPr id="58" name="Additionszeichen 57">
            <a:extLst>
              <a:ext uri="{FF2B5EF4-FFF2-40B4-BE49-F238E27FC236}">
                <a16:creationId xmlns:a16="http://schemas.microsoft.com/office/drawing/2014/main" id="{38F76B03-FCA0-4DAF-9841-C789E78E2B17}"/>
              </a:ext>
            </a:extLst>
          </p:cNvPr>
          <p:cNvSpPr/>
          <p:nvPr/>
        </p:nvSpPr>
        <p:spPr>
          <a:xfrm>
            <a:off x="7730102" y="3172968"/>
            <a:ext cx="277693" cy="25889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Minuszeichen 59">
            <a:extLst>
              <a:ext uri="{FF2B5EF4-FFF2-40B4-BE49-F238E27FC236}">
                <a16:creationId xmlns:a16="http://schemas.microsoft.com/office/drawing/2014/main" id="{E6857B46-CE93-4346-BF1B-E807A357D9A5}"/>
              </a:ext>
            </a:extLst>
          </p:cNvPr>
          <p:cNvSpPr/>
          <p:nvPr/>
        </p:nvSpPr>
        <p:spPr>
          <a:xfrm>
            <a:off x="7404904" y="3043520"/>
            <a:ext cx="155141" cy="258896"/>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0" name="Gleich 69">
            <a:extLst>
              <a:ext uri="{FF2B5EF4-FFF2-40B4-BE49-F238E27FC236}">
                <a16:creationId xmlns:a16="http://schemas.microsoft.com/office/drawing/2014/main" id="{C8D8D57F-CAF1-4199-B9F4-9387105BDFB6}"/>
              </a:ext>
            </a:extLst>
          </p:cNvPr>
          <p:cNvSpPr/>
          <p:nvPr/>
        </p:nvSpPr>
        <p:spPr>
          <a:xfrm>
            <a:off x="6141011" y="1901090"/>
            <a:ext cx="424543" cy="344151"/>
          </a:xfrm>
          <a:prstGeom prst="mathEqual">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chemeClr val="tx1"/>
              </a:solidFill>
            </a:endParaRPr>
          </a:p>
        </p:txBody>
      </p:sp>
      <p:pic>
        <p:nvPicPr>
          <p:cNvPr id="81" name="Grafik 80" descr="Pfeil: Kurve im Uhrzeigersinn">
            <a:extLst>
              <a:ext uri="{FF2B5EF4-FFF2-40B4-BE49-F238E27FC236}">
                <a16:creationId xmlns:a16="http://schemas.microsoft.com/office/drawing/2014/main" id="{3CF33A7D-BD17-4557-953F-A298F181811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0323545">
            <a:off x="7582397" y="1993511"/>
            <a:ext cx="914400" cy="914400"/>
          </a:xfrm>
          <a:prstGeom prst="rect">
            <a:avLst/>
          </a:prstGeom>
        </p:spPr>
      </p:pic>
      <p:pic>
        <p:nvPicPr>
          <p:cNvPr id="89" name="Grafik 88" descr="Pfeil: Kurve im Uhrzeigersinn">
            <a:extLst>
              <a:ext uri="{FF2B5EF4-FFF2-40B4-BE49-F238E27FC236}">
                <a16:creationId xmlns:a16="http://schemas.microsoft.com/office/drawing/2014/main" id="{5812220A-4FBD-424F-A7FE-0163EDA0106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rot="16789096">
            <a:off x="5590556" y="4094217"/>
            <a:ext cx="914400" cy="914400"/>
          </a:xfrm>
          <a:prstGeom prst="rect">
            <a:avLst/>
          </a:prstGeom>
        </p:spPr>
      </p:pic>
      <p:pic>
        <p:nvPicPr>
          <p:cNvPr id="96" name="Grafik 95" descr="Blitzschlag">
            <a:extLst>
              <a:ext uri="{FF2B5EF4-FFF2-40B4-BE49-F238E27FC236}">
                <a16:creationId xmlns:a16="http://schemas.microsoft.com/office/drawing/2014/main" id="{7AB318C3-AF06-4B89-8F6C-A0232AD6A5F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83619" y="3268704"/>
            <a:ext cx="517972" cy="517972"/>
          </a:xfrm>
          <a:prstGeom prst="rect">
            <a:avLst/>
          </a:prstGeom>
        </p:spPr>
      </p:pic>
      <p:sp>
        <p:nvSpPr>
          <p:cNvPr id="97" name="Ellipse 96">
            <a:extLst>
              <a:ext uri="{FF2B5EF4-FFF2-40B4-BE49-F238E27FC236}">
                <a16:creationId xmlns:a16="http://schemas.microsoft.com/office/drawing/2014/main" id="{F6454D6A-C2D6-48CC-83CC-3B29D1C48581}"/>
              </a:ext>
            </a:extLst>
          </p:cNvPr>
          <p:cNvSpPr/>
          <p:nvPr/>
        </p:nvSpPr>
        <p:spPr>
          <a:xfrm>
            <a:off x="4629091" y="3665285"/>
            <a:ext cx="786411" cy="786411"/>
          </a:xfrm>
          <a:prstGeom prst="ellipse">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8" name="Grafik 97" descr="Händedruck">
            <a:extLst>
              <a:ext uri="{FF2B5EF4-FFF2-40B4-BE49-F238E27FC236}">
                <a16:creationId xmlns:a16="http://schemas.microsoft.com/office/drawing/2014/main" id="{33CC49AD-9E40-4A6D-8A79-D805D5AD4C4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07293" y="4342988"/>
            <a:ext cx="630005" cy="630005"/>
          </a:xfrm>
          <a:prstGeom prst="rect">
            <a:avLst/>
          </a:prstGeom>
        </p:spPr>
      </p:pic>
      <p:pic>
        <p:nvPicPr>
          <p:cNvPr id="10" name="Grafik 9" descr="Pfeil: Leichte Kurve">
            <a:extLst>
              <a:ext uri="{FF2B5EF4-FFF2-40B4-BE49-F238E27FC236}">
                <a16:creationId xmlns:a16="http://schemas.microsoft.com/office/drawing/2014/main" id="{B6296DD3-008D-4BB3-A124-5043238197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2374294">
            <a:off x="1779705" y="2827570"/>
            <a:ext cx="914400" cy="914400"/>
          </a:xfrm>
          <a:prstGeom prst="rect">
            <a:avLst/>
          </a:prstGeom>
        </p:spPr>
      </p:pic>
      <p:pic>
        <p:nvPicPr>
          <p:cNvPr id="40" name="Grafik 39" descr="Pfeil: Leichte Kurve">
            <a:extLst>
              <a:ext uri="{FF2B5EF4-FFF2-40B4-BE49-F238E27FC236}">
                <a16:creationId xmlns:a16="http://schemas.microsoft.com/office/drawing/2014/main" id="{E49980F8-97C5-4C96-8A47-56EA31706E14}"/>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9256126">
            <a:off x="4086895" y="2517157"/>
            <a:ext cx="914400" cy="914400"/>
          </a:xfrm>
          <a:prstGeom prst="rect">
            <a:avLst/>
          </a:prstGeom>
        </p:spPr>
      </p:pic>
    </p:spTree>
    <p:extLst>
      <p:ext uri="{BB962C8B-B14F-4D97-AF65-F5344CB8AC3E}">
        <p14:creationId xmlns:p14="http://schemas.microsoft.com/office/powerpoint/2010/main" val="98984093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62D39-68A7-41B4-96C3-652CB6EA526A}"/>
              </a:ext>
            </a:extLst>
          </p:cNvPr>
          <p:cNvSpPr>
            <a:spLocks noGrp="1"/>
          </p:cNvSpPr>
          <p:nvPr>
            <p:ph type="title"/>
          </p:nvPr>
        </p:nvSpPr>
        <p:spPr/>
        <p:txBody>
          <a:bodyPr/>
          <a:lstStyle/>
          <a:p>
            <a:r>
              <a:rPr lang="ru-RU" dirty="0"/>
              <a:t>Синергии</a:t>
            </a:r>
            <a:endParaRPr lang="en-US" dirty="0"/>
          </a:p>
        </p:txBody>
      </p:sp>
      <p:sp>
        <p:nvSpPr>
          <p:cNvPr id="3" name="Textplatzhalter 2">
            <a:extLst>
              <a:ext uri="{FF2B5EF4-FFF2-40B4-BE49-F238E27FC236}">
                <a16:creationId xmlns:a16="http://schemas.microsoft.com/office/drawing/2014/main" id="{8C01D40E-ECAD-4155-9D3C-ED9111DBC265}"/>
              </a:ext>
            </a:extLst>
          </p:cNvPr>
          <p:cNvSpPr>
            <a:spLocks noGrp="1"/>
          </p:cNvSpPr>
          <p:nvPr>
            <p:ph type="body" sz="quarter" idx="10"/>
          </p:nvPr>
        </p:nvSpPr>
        <p:spPr>
          <a:xfrm>
            <a:off x="449262" y="1188000"/>
            <a:ext cx="4726895" cy="3706812"/>
          </a:xfrm>
        </p:spPr>
        <p:txBody>
          <a:bodyPr vert="horz" lIns="91440" tIns="45720" rIns="91440" bIns="45720" rtlCol="0" anchor="t">
            <a:normAutofit fontScale="92500" lnSpcReduction="20000"/>
          </a:bodyPr>
          <a:lstStyle/>
          <a:p>
            <a:pPr marL="0" lvl="1" indent="0">
              <a:buNone/>
            </a:pPr>
            <a:r>
              <a:rPr lang="ru-RU" dirty="0">
                <a:solidFill>
                  <a:srgbClr val="004C82"/>
                </a:solidFill>
                <a:latin typeface="+mj-lt"/>
                <a:ea typeface="+mj-ea"/>
                <a:cs typeface="Calibri"/>
              </a:rPr>
              <a:t>Многоцелевая плотина Манантали </a:t>
            </a:r>
            <a:r>
              <a:rPr lang="en-US" dirty="0">
                <a:solidFill>
                  <a:srgbClr val="004C82"/>
                </a:solidFill>
                <a:latin typeface="+mj-lt"/>
                <a:ea typeface="+mj-ea"/>
                <a:cs typeface="Calibri"/>
              </a:rPr>
              <a:t>– </a:t>
            </a:r>
            <a:r>
              <a:rPr lang="ru-RU" dirty="0">
                <a:solidFill>
                  <a:srgbClr val="004C82"/>
                </a:solidFill>
                <a:latin typeface="+mj-lt"/>
                <a:ea typeface="+mj-ea"/>
                <a:cs typeface="Calibri"/>
              </a:rPr>
              <a:t>Мали, Сенегал, Мавритания</a:t>
            </a:r>
            <a:endParaRPr lang="en-US" dirty="0">
              <a:solidFill>
                <a:srgbClr val="004C82"/>
              </a:solidFill>
              <a:latin typeface="+mj-lt"/>
              <a:ea typeface="+mj-ea"/>
              <a:cs typeface="Calibri"/>
            </a:endParaRPr>
          </a:p>
          <a:p>
            <a:pPr lvl="1"/>
            <a:r>
              <a:rPr lang="ru-RU" dirty="0">
                <a:latin typeface="Calibri"/>
                <a:cs typeface="Calibri"/>
              </a:rPr>
              <a:t>Находится в совместном владении и эксплуатации трех стран</a:t>
            </a:r>
            <a:endParaRPr lang="en-US" dirty="0"/>
          </a:p>
          <a:p>
            <a:pPr marL="0" lvl="1" indent="0">
              <a:buNone/>
            </a:pPr>
            <a:endParaRPr lang="en-US" dirty="0"/>
          </a:p>
          <a:p>
            <a:pPr lvl="1"/>
            <a:r>
              <a:rPr lang="ru-RU" u="sng" dirty="0">
                <a:latin typeface="Calibri"/>
                <a:cs typeface="Calibri"/>
              </a:rPr>
              <a:t>Выгоды</a:t>
            </a:r>
            <a:r>
              <a:rPr lang="en-US" u="sng" dirty="0">
                <a:latin typeface="Calibri"/>
                <a:cs typeface="Calibri"/>
              </a:rPr>
              <a:t>: </a:t>
            </a:r>
            <a:endParaRPr lang="en-US" u="sng" dirty="0"/>
          </a:p>
          <a:p>
            <a:pPr marL="879475" lvl="2" indent="-342900">
              <a:lnSpc>
                <a:spcPct val="100000"/>
              </a:lnSpc>
            </a:pPr>
            <a:r>
              <a:rPr lang="ru-RU" dirty="0">
                <a:latin typeface="Calibri"/>
                <a:cs typeface="Calibri"/>
              </a:rPr>
              <a:t>Хранение воды для нескольких целей</a:t>
            </a:r>
            <a:r>
              <a:rPr lang="en-US" dirty="0">
                <a:latin typeface="Calibri"/>
                <a:cs typeface="Calibri"/>
              </a:rPr>
              <a:t> (</a:t>
            </a:r>
            <a:r>
              <a:rPr lang="ru-RU" dirty="0">
                <a:latin typeface="Calibri"/>
                <a:cs typeface="Calibri"/>
              </a:rPr>
              <a:t>орошение</a:t>
            </a:r>
            <a:r>
              <a:rPr lang="en-US" dirty="0">
                <a:latin typeface="Calibri"/>
                <a:cs typeface="Calibri"/>
              </a:rPr>
              <a:t>, </a:t>
            </a:r>
            <a:r>
              <a:rPr lang="ru-RU" dirty="0">
                <a:latin typeface="Calibri"/>
                <a:cs typeface="Calibri"/>
              </a:rPr>
              <a:t>гидроэнергетика и </a:t>
            </a:r>
            <a:r>
              <a:rPr lang="en-US" dirty="0">
                <a:latin typeface="Calibri"/>
                <a:cs typeface="Calibri"/>
              </a:rPr>
              <a:t>(</a:t>
            </a:r>
            <a:r>
              <a:rPr lang="ru-RU" dirty="0">
                <a:latin typeface="Calibri"/>
                <a:cs typeface="Calibri"/>
              </a:rPr>
              <a:t>потенциально</a:t>
            </a:r>
            <a:r>
              <a:rPr lang="en-US" dirty="0">
                <a:latin typeface="Calibri"/>
                <a:cs typeface="Calibri"/>
              </a:rPr>
              <a:t>) </a:t>
            </a:r>
            <a:r>
              <a:rPr lang="ru-RU" dirty="0">
                <a:latin typeface="Calibri"/>
                <a:cs typeface="Calibri"/>
              </a:rPr>
              <a:t>обеспечение навигации</a:t>
            </a:r>
            <a:r>
              <a:rPr lang="en-US" dirty="0">
                <a:latin typeface="Calibri"/>
                <a:cs typeface="Calibri"/>
              </a:rPr>
              <a:t>)</a:t>
            </a:r>
            <a:endParaRPr lang="en-US" dirty="0"/>
          </a:p>
          <a:p>
            <a:pPr marL="879475" lvl="2" indent="-342900">
              <a:lnSpc>
                <a:spcPct val="100000"/>
              </a:lnSpc>
            </a:pPr>
            <a:r>
              <a:rPr lang="ru-RU" dirty="0">
                <a:latin typeface="Calibri"/>
                <a:cs typeface="Calibri"/>
              </a:rPr>
              <a:t>Облегчение доступа к международному финансированию </a:t>
            </a:r>
            <a:r>
              <a:rPr lang="en-US" dirty="0">
                <a:latin typeface="Calibri"/>
                <a:cs typeface="Calibri"/>
              </a:rPr>
              <a:t>(</a:t>
            </a:r>
            <a:r>
              <a:rPr lang="ru-RU" dirty="0">
                <a:latin typeface="Calibri"/>
                <a:cs typeface="Calibri"/>
              </a:rPr>
              <a:t>поддержка стратегий развития</a:t>
            </a:r>
            <a:r>
              <a:rPr lang="en-US" dirty="0">
                <a:latin typeface="Calibri"/>
                <a:cs typeface="Calibri"/>
              </a:rPr>
              <a:t>, </a:t>
            </a:r>
            <a:r>
              <a:rPr lang="ru-RU" dirty="0">
                <a:latin typeface="Calibri"/>
                <a:cs typeface="Calibri"/>
              </a:rPr>
              <a:t>вклад в смягчение последствий изменения климата</a:t>
            </a:r>
            <a:r>
              <a:rPr lang="en-US" dirty="0">
                <a:latin typeface="Calibri"/>
                <a:cs typeface="Calibri"/>
              </a:rPr>
              <a:t>)</a:t>
            </a:r>
          </a:p>
        </p:txBody>
      </p:sp>
      <p:sp>
        <p:nvSpPr>
          <p:cNvPr id="4" name="Foliennummernplatzhalter 3">
            <a:extLst>
              <a:ext uri="{FF2B5EF4-FFF2-40B4-BE49-F238E27FC236}">
                <a16:creationId xmlns:a16="http://schemas.microsoft.com/office/drawing/2014/main" id="{8D86A78A-DF86-45C7-98A4-A4E1E883F6C0}"/>
              </a:ext>
            </a:extLst>
          </p:cNvPr>
          <p:cNvSpPr>
            <a:spLocks noGrp="1"/>
          </p:cNvSpPr>
          <p:nvPr>
            <p:ph type="sldNum" sz="quarter" idx="16"/>
          </p:nvPr>
        </p:nvSpPr>
        <p:spPr/>
        <p:txBody>
          <a:bodyPr/>
          <a:lstStyle/>
          <a:p>
            <a:fld id="{CF23C0C3-F0EC-4AF0-84C8-08554CFEDD03}" type="slidenum">
              <a:rPr lang="en-GB" smtClean="0"/>
              <a:t>20</a:t>
            </a:fld>
            <a:endParaRPr lang="en-GB" dirty="0"/>
          </a:p>
        </p:txBody>
      </p:sp>
      <p:pic>
        <p:nvPicPr>
          <p:cNvPr id="6" name="Grafik 5">
            <a:extLst>
              <a:ext uri="{FF2B5EF4-FFF2-40B4-BE49-F238E27FC236}">
                <a16:creationId xmlns:a16="http://schemas.microsoft.com/office/drawing/2014/main" id="{73BA4DBC-0AE3-4B01-9365-F72257EF2A7E}"/>
              </a:ext>
            </a:extLst>
          </p:cNvPr>
          <p:cNvPicPr>
            <a:picLocks noChangeAspect="1"/>
          </p:cNvPicPr>
          <p:nvPr/>
        </p:nvPicPr>
        <p:blipFill rotWithShape="1">
          <a:blip r:embed="rId3"/>
          <a:srcRect t="5014" b="5258"/>
          <a:stretch/>
        </p:blipFill>
        <p:spPr>
          <a:xfrm>
            <a:off x="5273180" y="1281793"/>
            <a:ext cx="3741748" cy="2090057"/>
          </a:xfrm>
          <a:prstGeom prst="rect">
            <a:avLst/>
          </a:prstGeom>
        </p:spPr>
      </p:pic>
      <p:sp>
        <p:nvSpPr>
          <p:cNvPr id="7" name="Textfeld 6">
            <a:extLst>
              <a:ext uri="{FF2B5EF4-FFF2-40B4-BE49-F238E27FC236}">
                <a16:creationId xmlns:a16="http://schemas.microsoft.com/office/drawing/2014/main" id="{54E044E3-A499-40E1-ADCD-884E32F0BF1A}"/>
              </a:ext>
            </a:extLst>
          </p:cNvPr>
          <p:cNvSpPr txBox="1"/>
          <p:nvPr/>
        </p:nvSpPr>
        <p:spPr>
          <a:xfrm>
            <a:off x="5176157" y="3375968"/>
            <a:ext cx="3575957" cy="276999"/>
          </a:xfrm>
          <a:prstGeom prst="rect">
            <a:avLst/>
          </a:prstGeom>
          <a:noFill/>
        </p:spPr>
        <p:txBody>
          <a:bodyPr wrap="square" rtlCol="0">
            <a:spAutoFit/>
          </a:bodyPr>
          <a:lstStyle/>
          <a:p>
            <a:pPr algn="l"/>
            <a:r>
              <a:rPr lang="ru-RU" sz="1200" dirty="0"/>
              <a:t>Источник</a:t>
            </a:r>
            <a:r>
              <a:rPr lang="en-US" sz="1200" dirty="0"/>
              <a:t>: Benoît Rivard/Flickr CC BY-NC-ND 2.0</a:t>
            </a:r>
          </a:p>
        </p:txBody>
      </p:sp>
    </p:spTree>
    <p:extLst>
      <p:ext uri="{BB962C8B-B14F-4D97-AF65-F5344CB8AC3E}">
        <p14:creationId xmlns:p14="http://schemas.microsoft.com/office/powerpoint/2010/main" val="22274400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FBF5845-CBCD-4C21-AAB2-674F3CDFA21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941617" y="4659200"/>
            <a:ext cx="3924728" cy="316981"/>
          </a:xfrm>
          <a:prstGeom prst="rect">
            <a:avLst/>
          </a:prstGeom>
        </p:spPr>
      </p:pic>
      <p:sp>
        <p:nvSpPr>
          <p:cNvPr id="3" name="Titel 2">
            <a:extLst>
              <a:ext uri="{FF2B5EF4-FFF2-40B4-BE49-F238E27FC236}">
                <a16:creationId xmlns:a16="http://schemas.microsoft.com/office/drawing/2014/main" id="{4BC4F7D4-93B8-4857-B723-B8816937B752}"/>
              </a:ext>
            </a:extLst>
          </p:cNvPr>
          <p:cNvSpPr>
            <a:spLocks noGrp="1"/>
          </p:cNvSpPr>
          <p:nvPr>
            <p:ph type="title"/>
          </p:nvPr>
        </p:nvSpPr>
        <p:spPr/>
        <p:txBody>
          <a:bodyPr>
            <a:normAutofit/>
          </a:bodyPr>
          <a:lstStyle/>
          <a:p>
            <a:r>
              <a:rPr lang="ru-RU" sz="2800" dirty="0"/>
              <a:t>Цели устойчивого развития</a:t>
            </a:r>
            <a:endParaRPr lang="en-US" sz="2800" dirty="0"/>
          </a:p>
        </p:txBody>
      </p:sp>
      <p:sp>
        <p:nvSpPr>
          <p:cNvPr id="4" name="Foliennummernplatzhalter 3">
            <a:extLst>
              <a:ext uri="{FF2B5EF4-FFF2-40B4-BE49-F238E27FC236}">
                <a16:creationId xmlns:a16="http://schemas.microsoft.com/office/drawing/2014/main" id="{E2AA366F-0B44-42A4-A014-6DE9C2E9C424}"/>
              </a:ext>
            </a:extLst>
          </p:cNvPr>
          <p:cNvSpPr>
            <a:spLocks noGrp="1"/>
          </p:cNvSpPr>
          <p:nvPr>
            <p:ph type="sldNum" sz="quarter" idx="16"/>
          </p:nvPr>
        </p:nvSpPr>
        <p:spPr/>
        <p:txBody>
          <a:bodyPr/>
          <a:lstStyle/>
          <a:p>
            <a:fld id="{CF23C0C3-F0EC-4AF0-84C8-08554CFEDD03}" type="slidenum">
              <a:rPr lang="en-GB" smtClean="0"/>
              <a:t>21</a:t>
            </a:fld>
            <a:endParaRPr lang="en-GB" dirty="0"/>
          </a:p>
        </p:txBody>
      </p:sp>
      <p:pic>
        <p:nvPicPr>
          <p:cNvPr id="5" name="Grafik 4">
            <a:extLst>
              <a:ext uri="{FF2B5EF4-FFF2-40B4-BE49-F238E27FC236}">
                <a16:creationId xmlns:a16="http://schemas.microsoft.com/office/drawing/2014/main" id="{C0DDE861-52E3-4E91-8C37-3AC0882D4C6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733244" y="1073817"/>
            <a:ext cx="7223269" cy="3511262"/>
          </a:xfrm>
          <a:prstGeom prst="rect">
            <a:avLst/>
          </a:prstGeom>
        </p:spPr>
      </p:pic>
      <p:sp>
        <p:nvSpPr>
          <p:cNvPr id="6" name="Textfeld 5">
            <a:extLst>
              <a:ext uri="{FF2B5EF4-FFF2-40B4-BE49-F238E27FC236}">
                <a16:creationId xmlns:a16="http://schemas.microsoft.com/office/drawing/2014/main" id="{66C8BFAA-3636-4DD2-8C1A-42785653BF76}"/>
              </a:ext>
            </a:extLst>
          </p:cNvPr>
          <p:cNvSpPr txBox="1"/>
          <p:nvPr/>
        </p:nvSpPr>
        <p:spPr>
          <a:xfrm>
            <a:off x="6399193" y="4817690"/>
            <a:ext cx="1870163" cy="276999"/>
          </a:xfrm>
          <a:prstGeom prst="rect">
            <a:avLst/>
          </a:prstGeom>
          <a:noFill/>
        </p:spPr>
        <p:txBody>
          <a:bodyPr wrap="square" rtlCol="0">
            <a:spAutoFit/>
          </a:bodyPr>
          <a:lstStyle/>
          <a:p>
            <a:pPr algn="r"/>
            <a:r>
              <a:rPr lang="ru-RU" sz="1200" dirty="0"/>
              <a:t>Источник</a:t>
            </a:r>
            <a:r>
              <a:rPr lang="en-GB" sz="1200" dirty="0"/>
              <a:t>: </a:t>
            </a:r>
            <a:r>
              <a:rPr lang="ru-RU" sz="1200" dirty="0"/>
              <a:t>ООН</a:t>
            </a:r>
            <a:r>
              <a:rPr lang="en-GB" sz="1200" dirty="0"/>
              <a:t>, 2015</a:t>
            </a:r>
            <a:r>
              <a:rPr lang="ru-RU" sz="1200" dirty="0"/>
              <a:t> г.</a:t>
            </a:r>
            <a:endParaRPr lang="en-GB" sz="1200" dirty="0"/>
          </a:p>
        </p:txBody>
      </p:sp>
      <p:sp>
        <p:nvSpPr>
          <p:cNvPr id="8" name="Ellipse 7">
            <a:extLst>
              <a:ext uri="{FF2B5EF4-FFF2-40B4-BE49-F238E27FC236}">
                <a16:creationId xmlns:a16="http://schemas.microsoft.com/office/drawing/2014/main" id="{BA5E26B6-B226-4FCB-ACFD-5C38B8D17F0A}"/>
              </a:ext>
            </a:extLst>
          </p:cNvPr>
          <p:cNvSpPr/>
          <p:nvPr/>
        </p:nvSpPr>
        <p:spPr>
          <a:xfrm>
            <a:off x="638711" y="2157832"/>
            <a:ext cx="1405749" cy="13432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Ellipse 11">
            <a:extLst>
              <a:ext uri="{FF2B5EF4-FFF2-40B4-BE49-F238E27FC236}">
                <a16:creationId xmlns:a16="http://schemas.microsoft.com/office/drawing/2014/main" id="{9E9A88C0-E36D-4BF2-96A8-33DE308BA1A6}"/>
              </a:ext>
            </a:extLst>
          </p:cNvPr>
          <p:cNvSpPr/>
          <p:nvPr/>
        </p:nvSpPr>
        <p:spPr>
          <a:xfrm>
            <a:off x="6645297" y="999695"/>
            <a:ext cx="1405749" cy="13432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819761C4-0E7A-4E5B-BD73-5398B8BE987F}"/>
              </a:ext>
            </a:extLst>
          </p:cNvPr>
          <p:cNvSpPr/>
          <p:nvPr/>
        </p:nvSpPr>
        <p:spPr>
          <a:xfrm>
            <a:off x="1871829" y="999696"/>
            <a:ext cx="1405749" cy="1343231"/>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761758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2030EA0-5E21-41C6-A78A-0DA955A4DAF6}"/>
              </a:ext>
            </a:extLst>
          </p:cNvPr>
          <p:cNvSpPr>
            <a:spLocks noGrp="1"/>
          </p:cNvSpPr>
          <p:nvPr>
            <p:ph type="title"/>
          </p:nvPr>
        </p:nvSpPr>
        <p:spPr>
          <a:xfrm>
            <a:off x="532397" y="684709"/>
            <a:ext cx="8567183" cy="540544"/>
          </a:xfrm>
        </p:spPr>
        <p:txBody>
          <a:bodyPr>
            <a:normAutofit/>
          </a:bodyPr>
          <a:lstStyle/>
          <a:p>
            <a:r>
              <a:rPr lang="en-US" dirty="0"/>
              <a:t> </a:t>
            </a:r>
            <a:r>
              <a:rPr lang="ru-RU" dirty="0"/>
              <a:t>Подход Нексус</a:t>
            </a:r>
            <a:r>
              <a:rPr lang="en-US" dirty="0"/>
              <a:t>: </a:t>
            </a:r>
            <a:r>
              <a:rPr lang="ru-RU" dirty="0"/>
              <a:t>способствует достижению ЦУР</a:t>
            </a:r>
            <a:endParaRPr lang="en-US" dirty="0"/>
          </a:p>
        </p:txBody>
      </p:sp>
      <p:sp>
        <p:nvSpPr>
          <p:cNvPr id="4" name="Foliennummernplatzhalter 3">
            <a:extLst>
              <a:ext uri="{FF2B5EF4-FFF2-40B4-BE49-F238E27FC236}">
                <a16:creationId xmlns:a16="http://schemas.microsoft.com/office/drawing/2014/main" id="{FAB28B0C-72F7-4904-AF6A-1864F5152F21}"/>
              </a:ext>
            </a:extLst>
          </p:cNvPr>
          <p:cNvSpPr>
            <a:spLocks noGrp="1"/>
          </p:cNvSpPr>
          <p:nvPr>
            <p:ph type="sldNum" sz="quarter" idx="16"/>
          </p:nvPr>
        </p:nvSpPr>
        <p:spPr/>
        <p:txBody>
          <a:bodyPr/>
          <a:lstStyle/>
          <a:p>
            <a:fld id="{CF23C0C3-F0EC-4AF0-84C8-08554CFEDD03}" type="slidenum">
              <a:rPr lang="en-GB" smtClean="0"/>
              <a:t>22</a:t>
            </a:fld>
            <a:endParaRPr lang="en-GB" dirty="0"/>
          </a:p>
        </p:txBody>
      </p:sp>
      <p:grpSp>
        <p:nvGrpSpPr>
          <p:cNvPr id="18" name="Gruppieren 17">
            <a:extLst>
              <a:ext uri="{FF2B5EF4-FFF2-40B4-BE49-F238E27FC236}">
                <a16:creationId xmlns:a16="http://schemas.microsoft.com/office/drawing/2014/main" id="{42E82031-B8D5-42CC-8FFB-ED2844D28585}"/>
              </a:ext>
            </a:extLst>
          </p:cNvPr>
          <p:cNvGrpSpPr/>
          <p:nvPr/>
        </p:nvGrpSpPr>
        <p:grpSpPr>
          <a:xfrm>
            <a:off x="532397" y="1257631"/>
            <a:ext cx="8079206" cy="3432537"/>
            <a:chOff x="532397" y="1257631"/>
            <a:chExt cx="8079206" cy="3432537"/>
          </a:xfrm>
        </p:grpSpPr>
        <p:sp>
          <p:nvSpPr>
            <p:cNvPr id="7" name="Rechteck: abgerundete Ecken 6">
              <a:extLst>
                <a:ext uri="{FF2B5EF4-FFF2-40B4-BE49-F238E27FC236}">
                  <a16:creationId xmlns:a16="http://schemas.microsoft.com/office/drawing/2014/main" id="{65F9DF14-A115-45B2-A953-930CA8FCCADE}"/>
                </a:ext>
              </a:extLst>
            </p:cNvPr>
            <p:cNvSpPr/>
            <p:nvPr/>
          </p:nvSpPr>
          <p:spPr>
            <a:xfrm>
              <a:off x="2938713" y="1257631"/>
              <a:ext cx="3266574" cy="540544"/>
            </a:xfrm>
            <a:prstGeom prst="roundRect">
              <a:avLst/>
            </a:prstGeom>
            <a:solidFill>
              <a:srgbClr val="004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t>ВЭП Нексус является центральным элементом Повестки дня на период до </a:t>
              </a:r>
              <a:r>
                <a:rPr lang="en-US" sz="1200" b="1" dirty="0"/>
                <a:t>2030</a:t>
              </a:r>
              <a:r>
                <a:rPr lang="ru-RU" sz="1200" b="1" dirty="0"/>
                <a:t> г.</a:t>
              </a:r>
              <a:endParaRPr lang="en-US" sz="1200" b="1" dirty="0"/>
            </a:p>
          </p:txBody>
        </p:sp>
        <p:sp>
          <p:nvSpPr>
            <p:cNvPr id="8" name="Rechteck: abgerundete Ecken 7">
              <a:extLst>
                <a:ext uri="{FF2B5EF4-FFF2-40B4-BE49-F238E27FC236}">
                  <a16:creationId xmlns:a16="http://schemas.microsoft.com/office/drawing/2014/main" id="{C647D556-AC80-498F-A940-3ACC35723C01}"/>
                </a:ext>
              </a:extLst>
            </p:cNvPr>
            <p:cNvSpPr/>
            <p:nvPr/>
          </p:nvSpPr>
          <p:spPr>
            <a:xfrm>
              <a:off x="532397" y="2060118"/>
              <a:ext cx="2875547" cy="1335507"/>
            </a:xfrm>
            <a:prstGeom prst="roundRect">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Поддерживать выявление</a:t>
              </a:r>
              <a:r>
                <a:rPr lang="en-US" dirty="0"/>
                <a:t> </a:t>
              </a:r>
              <a:r>
                <a:rPr lang="ru-RU" b="1" dirty="0"/>
                <a:t>потенциальных компромиссов </a:t>
              </a:r>
              <a:r>
                <a:rPr lang="ru-RU" dirty="0"/>
                <a:t>на этапе разработки политики</a:t>
              </a:r>
              <a:endParaRPr lang="en-US" dirty="0"/>
            </a:p>
          </p:txBody>
        </p:sp>
        <p:sp>
          <p:nvSpPr>
            <p:cNvPr id="9" name="Rechteck: abgerundete Ecken 8">
              <a:extLst>
                <a:ext uri="{FF2B5EF4-FFF2-40B4-BE49-F238E27FC236}">
                  <a16:creationId xmlns:a16="http://schemas.microsoft.com/office/drawing/2014/main" id="{16FAF395-5117-495E-8972-5438E5D47A59}"/>
                </a:ext>
              </a:extLst>
            </p:cNvPr>
            <p:cNvSpPr/>
            <p:nvPr/>
          </p:nvSpPr>
          <p:spPr>
            <a:xfrm>
              <a:off x="532397" y="3885869"/>
              <a:ext cx="2875547" cy="540544"/>
            </a:xfrm>
            <a:prstGeom prst="roundRect">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Компромиссы будут сводиться к минимуму или предотвращаться</a:t>
              </a:r>
              <a:endParaRPr lang="en-US" dirty="0"/>
            </a:p>
          </p:txBody>
        </p:sp>
        <p:sp>
          <p:nvSpPr>
            <p:cNvPr id="10" name="Rechteck: abgerundete Ecken 9">
              <a:extLst>
                <a:ext uri="{FF2B5EF4-FFF2-40B4-BE49-F238E27FC236}">
                  <a16:creationId xmlns:a16="http://schemas.microsoft.com/office/drawing/2014/main" id="{AB95A844-3D40-48B9-9430-AFFA10386DE7}"/>
                </a:ext>
              </a:extLst>
            </p:cNvPr>
            <p:cNvSpPr/>
            <p:nvPr/>
          </p:nvSpPr>
          <p:spPr>
            <a:xfrm>
              <a:off x="5736056" y="2060118"/>
              <a:ext cx="2875547" cy="1335507"/>
            </a:xfrm>
            <a:prstGeom prst="roundRect">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Помогать в</a:t>
              </a:r>
              <a:r>
                <a:rPr lang="en-US" dirty="0"/>
                <a:t> </a:t>
              </a:r>
              <a:r>
                <a:rPr lang="ru-RU" b="1" dirty="0"/>
                <a:t>эффективном использовании синергии </a:t>
              </a:r>
              <a:r>
                <a:rPr lang="ru-RU" dirty="0"/>
                <a:t>путем поддержки решений, способствующих реализации ЦУР</a:t>
              </a:r>
              <a:endParaRPr lang="en-US" dirty="0"/>
            </a:p>
          </p:txBody>
        </p:sp>
        <p:sp>
          <p:nvSpPr>
            <p:cNvPr id="11" name="Rechteck: abgerundete Ecken 10">
              <a:extLst>
                <a:ext uri="{FF2B5EF4-FFF2-40B4-BE49-F238E27FC236}">
                  <a16:creationId xmlns:a16="http://schemas.microsoft.com/office/drawing/2014/main" id="{90228A22-DCD0-4279-B7A2-FF16336F745A}"/>
                </a:ext>
              </a:extLst>
            </p:cNvPr>
            <p:cNvSpPr/>
            <p:nvPr/>
          </p:nvSpPr>
          <p:spPr>
            <a:xfrm>
              <a:off x="5736056" y="3885869"/>
              <a:ext cx="2875547" cy="804299"/>
            </a:xfrm>
            <a:prstGeom prst="roundRect">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Формулировать политику</a:t>
              </a:r>
              <a:r>
                <a:rPr lang="en-US" dirty="0"/>
                <a:t> </a:t>
              </a:r>
              <a:r>
                <a:rPr lang="ru-RU" dirty="0"/>
                <a:t>и создавать стимулы, которые благоприятствуют таким решениям</a:t>
              </a:r>
              <a:endParaRPr lang="en-US" dirty="0"/>
            </a:p>
          </p:txBody>
        </p:sp>
        <p:sp>
          <p:nvSpPr>
            <p:cNvPr id="12" name="Pfeil: gebogen 11">
              <a:extLst>
                <a:ext uri="{FF2B5EF4-FFF2-40B4-BE49-F238E27FC236}">
                  <a16:creationId xmlns:a16="http://schemas.microsoft.com/office/drawing/2014/main" id="{D05667C3-B2A0-4A82-9C9D-FA8F998C8C32}"/>
                </a:ext>
              </a:extLst>
            </p:cNvPr>
            <p:cNvSpPr/>
            <p:nvPr/>
          </p:nvSpPr>
          <p:spPr>
            <a:xfrm rot="16200000" flipH="1">
              <a:off x="1854679" y="1071056"/>
              <a:ext cx="663586" cy="1288882"/>
            </a:xfrm>
            <a:prstGeom prst="bent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feil: gebogen 14">
              <a:extLst>
                <a:ext uri="{FF2B5EF4-FFF2-40B4-BE49-F238E27FC236}">
                  <a16:creationId xmlns:a16="http://schemas.microsoft.com/office/drawing/2014/main" id="{08799D5C-0083-4507-99B9-3FDB4924303A}"/>
                </a:ext>
              </a:extLst>
            </p:cNvPr>
            <p:cNvSpPr/>
            <p:nvPr/>
          </p:nvSpPr>
          <p:spPr>
            <a:xfrm rot="5400000">
              <a:off x="6625735" y="1071056"/>
              <a:ext cx="663586" cy="1288882"/>
            </a:xfrm>
            <a:prstGeom prst="bent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Pfeil: nach unten 15">
              <a:extLst>
                <a:ext uri="{FF2B5EF4-FFF2-40B4-BE49-F238E27FC236}">
                  <a16:creationId xmlns:a16="http://schemas.microsoft.com/office/drawing/2014/main" id="{8AD43E73-A8B8-48F3-8EC7-73A23D83FE60}"/>
                </a:ext>
              </a:extLst>
            </p:cNvPr>
            <p:cNvSpPr/>
            <p:nvPr/>
          </p:nvSpPr>
          <p:spPr>
            <a:xfrm>
              <a:off x="1678403" y="3408452"/>
              <a:ext cx="270713" cy="477417"/>
            </a:xfrm>
            <a:prstGeom prst="down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feil: nach unten 16">
              <a:extLst>
                <a:ext uri="{FF2B5EF4-FFF2-40B4-BE49-F238E27FC236}">
                  <a16:creationId xmlns:a16="http://schemas.microsoft.com/office/drawing/2014/main" id="{07953ECC-EDBE-44FF-87F3-09901310ECA8}"/>
                </a:ext>
              </a:extLst>
            </p:cNvPr>
            <p:cNvSpPr/>
            <p:nvPr/>
          </p:nvSpPr>
          <p:spPr>
            <a:xfrm>
              <a:off x="7393408" y="3418859"/>
              <a:ext cx="270713" cy="477417"/>
            </a:xfrm>
            <a:prstGeom prst="down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8713772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1FFDCE9-BBC3-46C1-A7BB-1A1B0C8382E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71850" y="550234"/>
            <a:ext cx="6124355" cy="4593266"/>
          </a:xfrm>
          <a:prstGeom prst="rect">
            <a:avLst/>
          </a:prstGeom>
        </p:spPr>
      </p:pic>
      <p:sp>
        <p:nvSpPr>
          <p:cNvPr id="3" name="Titel 2">
            <a:extLst>
              <a:ext uri="{FF2B5EF4-FFF2-40B4-BE49-F238E27FC236}">
                <a16:creationId xmlns:a16="http://schemas.microsoft.com/office/drawing/2014/main" id="{7FC96CAE-DB2A-4E00-B619-084ADFDA426E}"/>
              </a:ext>
            </a:extLst>
          </p:cNvPr>
          <p:cNvSpPr>
            <a:spLocks noGrp="1"/>
          </p:cNvSpPr>
          <p:nvPr>
            <p:ph type="title"/>
          </p:nvPr>
        </p:nvSpPr>
        <p:spPr/>
        <p:txBody>
          <a:bodyPr>
            <a:normAutofit/>
          </a:bodyPr>
          <a:lstStyle/>
          <a:p>
            <a:r>
              <a:rPr lang="ru-RU" dirty="0"/>
              <a:t>Понимание связей между ЦУР</a:t>
            </a:r>
            <a:endParaRPr lang="de-DE" dirty="0"/>
          </a:p>
        </p:txBody>
      </p:sp>
      <p:sp>
        <p:nvSpPr>
          <p:cNvPr id="4" name="Foliennummernplatzhalter 3">
            <a:extLst>
              <a:ext uri="{FF2B5EF4-FFF2-40B4-BE49-F238E27FC236}">
                <a16:creationId xmlns:a16="http://schemas.microsoft.com/office/drawing/2014/main" id="{9326E6B1-0F0D-4F4B-837C-011E903B3883}"/>
              </a:ext>
            </a:extLst>
          </p:cNvPr>
          <p:cNvSpPr>
            <a:spLocks noGrp="1"/>
          </p:cNvSpPr>
          <p:nvPr>
            <p:ph type="sldNum" sz="quarter" idx="16"/>
          </p:nvPr>
        </p:nvSpPr>
        <p:spPr/>
        <p:txBody>
          <a:bodyPr/>
          <a:lstStyle/>
          <a:p>
            <a:fld id="{CF23C0C3-F0EC-4AF0-84C8-08554CFEDD03}" type="slidenum">
              <a:rPr lang="en-GB" smtClean="0"/>
              <a:t>23</a:t>
            </a:fld>
            <a:endParaRPr lang="en-GB" dirty="0"/>
          </a:p>
        </p:txBody>
      </p:sp>
      <p:pic>
        <p:nvPicPr>
          <p:cNvPr id="5" name="Grafik 4">
            <a:extLst>
              <a:ext uri="{FF2B5EF4-FFF2-40B4-BE49-F238E27FC236}">
                <a16:creationId xmlns:a16="http://schemas.microsoft.com/office/drawing/2014/main" id="{CD550EC3-1BD2-4E2A-80BF-0762C55D7F38}"/>
              </a:ext>
            </a:extLst>
          </p:cNvPr>
          <p:cNvPicPr/>
          <p:nvPr/>
        </p:nvPicPr>
        <p:blipFill rotWithShape="1">
          <a:blip r:embed="rId4" cstate="screen">
            <a:extLst>
              <a:ext uri="{28A0092B-C50C-407E-A947-70E740481C1C}">
                <a14:useLocalDpi xmlns:a14="http://schemas.microsoft.com/office/drawing/2010/main" val="0"/>
              </a:ext>
            </a:extLst>
          </a:blip>
          <a:srcRect/>
          <a:stretch/>
        </p:blipFill>
        <p:spPr bwMode="auto">
          <a:xfrm>
            <a:off x="570552" y="1116544"/>
            <a:ext cx="6124354" cy="3397118"/>
          </a:xfrm>
          <a:prstGeom prst="rect">
            <a:avLst/>
          </a:prstGeom>
          <a:noFill/>
        </p:spPr>
      </p:pic>
      <p:sp>
        <p:nvSpPr>
          <p:cNvPr id="6" name="Textfeld 5">
            <a:extLst>
              <a:ext uri="{FF2B5EF4-FFF2-40B4-BE49-F238E27FC236}">
                <a16:creationId xmlns:a16="http://schemas.microsoft.com/office/drawing/2014/main" id="{7F562A9E-FA46-43B1-B3D8-58B570C8A323}"/>
              </a:ext>
            </a:extLst>
          </p:cNvPr>
          <p:cNvSpPr txBox="1"/>
          <p:nvPr/>
        </p:nvSpPr>
        <p:spPr>
          <a:xfrm>
            <a:off x="5146097" y="4236663"/>
            <a:ext cx="2057400" cy="276999"/>
          </a:xfrm>
          <a:prstGeom prst="rect">
            <a:avLst/>
          </a:prstGeom>
          <a:noFill/>
        </p:spPr>
        <p:txBody>
          <a:bodyPr wrap="square" rtlCol="0">
            <a:spAutoFit/>
          </a:bodyPr>
          <a:lstStyle/>
          <a:p>
            <a:r>
              <a:rPr lang="ru-RU" sz="1200" dirty="0"/>
              <a:t>Источник</a:t>
            </a:r>
            <a:r>
              <a:rPr lang="en-GB" sz="1200" dirty="0"/>
              <a:t>: SEI, 2017</a:t>
            </a:r>
          </a:p>
        </p:txBody>
      </p:sp>
    </p:spTree>
    <p:extLst>
      <p:ext uri="{BB962C8B-B14F-4D97-AF65-F5344CB8AC3E}">
        <p14:creationId xmlns:p14="http://schemas.microsoft.com/office/powerpoint/2010/main" val="123495192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F8FC7F01-C1CD-4C4B-B591-BD82DC91223B}"/>
              </a:ext>
            </a:extLst>
          </p:cNvPr>
          <p:cNvGraphicFramePr/>
          <p:nvPr>
            <p:extLst>
              <p:ext uri="{D42A27DB-BD31-4B8C-83A1-F6EECF244321}">
                <p14:modId xmlns:p14="http://schemas.microsoft.com/office/powerpoint/2010/main" val="3938056066"/>
              </p:ext>
            </p:extLst>
          </p:nvPr>
        </p:nvGraphicFramePr>
        <p:xfrm>
          <a:off x="-917429" y="1599020"/>
          <a:ext cx="8284882" cy="250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D9FE2690-573B-4936-921F-447E807901BA}"/>
              </a:ext>
            </a:extLst>
          </p:cNvPr>
          <p:cNvSpPr>
            <a:spLocks noGrp="1"/>
          </p:cNvSpPr>
          <p:nvPr>
            <p:ph type="title"/>
          </p:nvPr>
        </p:nvSpPr>
        <p:spPr>
          <a:xfrm>
            <a:off x="449816" y="721169"/>
            <a:ext cx="8567183" cy="540544"/>
          </a:xfrm>
        </p:spPr>
        <p:txBody>
          <a:bodyPr>
            <a:normAutofit fontScale="90000"/>
          </a:bodyPr>
          <a:lstStyle/>
          <a:p>
            <a:r>
              <a:rPr lang="ru-RU" sz="2800" b="1" dirty="0">
                <a:latin typeface="Arial" panose="020B0604020202020204" pitchFamily="34" charset="0"/>
                <a:cs typeface="Arial" panose="020B0604020202020204" pitchFamily="34" charset="0"/>
              </a:rPr>
              <a:t>Подход Нексус</a:t>
            </a:r>
            <a:r>
              <a:rPr lang="en-US" sz="2800" b="1" dirty="0">
                <a:latin typeface="Arial" panose="020B0604020202020204" pitchFamily="34" charset="0"/>
                <a:cs typeface="Arial" panose="020B0604020202020204" pitchFamily="34" charset="0"/>
              </a:rPr>
              <a:t>: </a:t>
            </a:r>
            <a:r>
              <a:rPr lang="ru-RU" sz="2800" b="1" dirty="0">
                <a:latin typeface="Arial" panose="020B0604020202020204" pitchFamily="34" charset="0"/>
                <a:cs typeface="Arial" panose="020B0604020202020204" pitchFamily="34" charset="0"/>
              </a:rPr>
              <a:t>поддержка разработки и мониторинга ЦУР</a:t>
            </a:r>
            <a:endParaRPr lang="de-DE" dirty="0"/>
          </a:p>
        </p:txBody>
      </p:sp>
      <p:sp>
        <p:nvSpPr>
          <p:cNvPr id="4" name="Foliennummernplatzhalter 3">
            <a:extLst>
              <a:ext uri="{FF2B5EF4-FFF2-40B4-BE49-F238E27FC236}">
                <a16:creationId xmlns:a16="http://schemas.microsoft.com/office/drawing/2014/main" id="{20412315-4225-4994-A0BE-A8A098966C3F}"/>
              </a:ext>
            </a:extLst>
          </p:cNvPr>
          <p:cNvSpPr>
            <a:spLocks noGrp="1"/>
          </p:cNvSpPr>
          <p:nvPr>
            <p:ph type="sldNum" sz="quarter" idx="16"/>
          </p:nvPr>
        </p:nvSpPr>
        <p:spPr/>
        <p:txBody>
          <a:bodyPr/>
          <a:lstStyle/>
          <a:p>
            <a:fld id="{CF23C0C3-F0EC-4AF0-84C8-08554CFEDD03}" type="slidenum">
              <a:rPr lang="en-GB" smtClean="0"/>
              <a:t>24</a:t>
            </a:fld>
            <a:endParaRPr lang="en-GB" dirty="0"/>
          </a:p>
        </p:txBody>
      </p:sp>
      <p:sp>
        <p:nvSpPr>
          <p:cNvPr id="5" name="Textfeld 4">
            <a:extLst>
              <a:ext uri="{FF2B5EF4-FFF2-40B4-BE49-F238E27FC236}">
                <a16:creationId xmlns:a16="http://schemas.microsoft.com/office/drawing/2014/main" id="{B1AD23E7-D584-4DEB-8CED-4032D5A3F1A7}"/>
              </a:ext>
            </a:extLst>
          </p:cNvPr>
          <p:cNvSpPr txBox="1"/>
          <p:nvPr/>
        </p:nvSpPr>
        <p:spPr>
          <a:xfrm>
            <a:off x="6957528" y="1656232"/>
            <a:ext cx="1990595" cy="2443746"/>
          </a:xfrm>
          <a:prstGeom prst="rect">
            <a:avLst/>
          </a:prstGeom>
          <a:noFill/>
        </p:spPr>
        <p:txBody>
          <a:bodyPr wrap="square" rtlCol="0">
            <a:spAutoFit/>
          </a:bodyPr>
          <a:lstStyle/>
          <a:p>
            <a:pPr>
              <a:lnSpc>
                <a:spcPct val="80000"/>
              </a:lnSpc>
            </a:pPr>
            <a:r>
              <a:rPr lang="ru-RU" sz="1600" i="1" dirty="0">
                <a:latin typeface="Calibri" panose="020F0502020204030204" pitchFamily="34" charset="0"/>
                <a:cs typeface="Calibri" panose="020F0502020204030204" pitchFamily="34" charset="0"/>
              </a:rPr>
              <a:t>Устойчивое достижение ВЭП безопасности является основополагающим для экономического развития</a:t>
            </a:r>
            <a:r>
              <a:rPr lang="en-GB" sz="1600" i="1" dirty="0">
                <a:latin typeface="Calibri" panose="020F0502020204030204" pitchFamily="34" charset="0"/>
                <a:cs typeface="Calibri" panose="020F0502020204030204" pitchFamily="34" charset="0"/>
              </a:rPr>
              <a:t>, </a:t>
            </a:r>
            <a:r>
              <a:rPr lang="ru-RU" sz="1600" i="1" dirty="0">
                <a:latin typeface="Calibri" panose="020F0502020204030204" pitchFamily="34" charset="0"/>
                <a:cs typeface="Calibri" panose="020F0502020204030204" pitchFamily="34" charset="0"/>
              </a:rPr>
              <a:t>социального благополучия и экологической целостности</a:t>
            </a:r>
            <a:endParaRPr lang="en-GB" sz="1600" i="1" dirty="0">
              <a:latin typeface="Calibri" panose="020F0502020204030204" pitchFamily="34" charset="0"/>
              <a:cs typeface="Calibri" panose="020F0502020204030204" pitchFamily="34" charset="0"/>
            </a:endParaRPr>
          </a:p>
          <a:p>
            <a:pPr algn="l"/>
            <a:endParaRPr lang="de-DE" sz="1200" dirty="0"/>
          </a:p>
        </p:txBody>
      </p:sp>
      <p:sp>
        <p:nvSpPr>
          <p:cNvPr id="8" name="Geschweifte Klammer rechts 7">
            <a:extLst>
              <a:ext uri="{FF2B5EF4-FFF2-40B4-BE49-F238E27FC236}">
                <a16:creationId xmlns:a16="http://schemas.microsoft.com/office/drawing/2014/main" id="{86530861-B7DF-4A2C-B440-1D17FF09400C}"/>
              </a:ext>
            </a:extLst>
          </p:cNvPr>
          <p:cNvSpPr/>
          <p:nvPr/>
        </p:nvSpPr>
        <p:spPr>
          <a:xfrm>
            <a:off x="6313714" y="1599020"/>
            <a:ext cx="383177" cy="242434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de-DE" dirty="0"/>
          </a:p>
        </p:txBody>
      </p:sp>
    </p:spTree>
    <p:extLst>
      <p:ext uri="{BB962C8B-B14F-4D97-AF65-F5344CB8AC3E}">
        <p14:creationId xmlns:p14="http://schemas.microsoft.com/office/powerpoint/2010/main" val="41641583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DF1F6C7-50DE-45D4-A957-45032580A320}"/>
              </a:ext>
            </a:extLst>
          </p:cNvPr>
          <p:cNvSpPr/>
          <p:nvPr/>
        </p:nvSpPr>
        <p:spPr>
          <a:xfrm>
            <a:off x="5257576" y="1690256"/>
            <a:ext cx="1027686" cy="936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ED0E73B0-4555-44CF-9EF2-AE456DA778E1}"/>
              </a:ext>
            </a:extLst>
          </p:cNvPr>
          <p:cNvGrpSpPr/>
          <p:nvPr/>
        </p:nvGrpSpPr>
        <p:grpSpPr>
          <a:xfrm>
            <a:off x="4258122" y="1165189"/>
            <a:ext cx="4307379" cy="3703323"/>
            <a:chOff x="4924361" y="1424046"/>
            <a:chExt cx="4307379" cy="3703323"/>
          </a:xfrm>
        </p:grpSpPr>
        <p:pic>
          <p:nvPicPr>
            <p:cNvPr id="11" name="Grafik 10">
              <a:extLst>
                <a:ext uri="{FF2B5EF4-FFF2-40B4-BE49-F238E27FC236}">
                  <a16:creationId xmlns:a16="http://schemas.microsoft.com/office/drawing/2014/main" id="{3B9279AD-D5A8-4673-ACAD-711F232AB73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24361" y="1424046"/>
              <a:ext cx="4307379" cy="3703323"/>
            </a:xfrm>
            <a:prstGeom prst="rect">
              <a:avLst/>
            </a:prstGeom>
          </p:spPr>
        </p:pic>
        <p:sp>
          <p:nvSpPr>
            <p:cNvPr id="12" name="Rechteck 11">
              <a:extLst>
                <a:ext uri="{FF2B5EF4-FFF2-40B4-BE49-F238E27FC236}">
                  <a16:creationId xmlns:a16="http://schemas.microsoft.com/office/drawing/2014/main" id="{4C618FDE-E46B-473C-B8B7-FE773BE43AE6}"/>
                </a:ext>
              </a:extLst>
            </p:cNvPr>
            <p:cNvSpPr/>
            <p:nvPr/>
          </p:nvSpPr>
          <p:spPr>
            <a:xfrm>
              <a:off x="5056632" y="1911096"/>
              <a:ext cx="1228630" cy="92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Textplatzhalter 1">
            <a:extLst>
              <a:ext uri="{FF2B5EF4-FFF2-40B4-BE49-F238E27FC236}">
                <a16:creationId xmlns:a16="http://schemas.microsoft.com/office/drawing/2014/main" id="{F85DD6F5-B840-4C3E-A97F-865F83109C6D}"/>
              </a:ext>
            </a:extLst>
          </p:cNvPr>
          <p:cNvSpPr>
            <a:spLocks noGrp="1"/>
          </p:cNvSpPr>
          <p:nvPr>
            <p:ph type="body" sz="quarter" idx="13"/>
          </p:nvPr>
        </p:nvSpPr>
        <p:spPr>
          <a:xfrm>
            <a:off x="449818" y="1655064"/>
            <a:ext cx="4830351" cy="2912437"/>
          </a:xfrm>
        </p:spPr>
        <p:txBody>
          <a:bodyPr>
            <a:normAutofit/>
          </a:bodyPr>
          <a:lstStyle/>
          <a:p>
            <a:pPr lvl="1">
              <a:defRPr/>
            </a:pPr>
            <a:r>
              <a:rPr lang="ru-RU" dirty="0"/>
              <a:t>Сокращение риска бедствий</a:t>
            </a:r>
            <a:r>
              <a:rPr lang="en-US" dirty="0"/>
              <a:t>: </a:t>
            </a:r>
            <a:r>
              <a:rPr lang="ru-RU" dirty="0"/>
              <a:t>Сендайская рамочная программа</a:t>
            </a:r>
            <a:endParaRPr lang="en-US" dirty="0"/>
          </a:p>
          <a:p>
            <a:pPr marL="0" lvl="1" indent="0">
              <a:buNone/>
              <a:defRPr/>
            </a:pPr>
            <a:endParaRPr lang="en-US" dirty="0"/>
          </a:p>
          <a:p>
            <a:pPr lvl="1">
              <a:defRPr/>
            </a:pPr>
            <a:r>
              <a:rPr lang="ru-RU" dirty="0"/>
              <a:t>Изменение климата</a:t>
            </a:r>
            <a:r>
              <a:rPr lang="en-US" dirty="0"/>
              <a:t>: </a:t>
            </a:r>
            <a:r>
              <a:rPr lang="ru-RU" dirty="0"/>
              <a:t>Парижское соглашение и Определяемые на национальным уровне вклады </a:t>
            </a:r>
            <a:r>
              <a:rPr lang="en-US" dirty="0"/>
              <a:t>(</a:t>
            </a:r>
            <a:r>
              <a:rPr lang="ru-RU" dirty="0"/>
              <a:t>ОНУВ</a:t>
            </a:r>
            <a:r>
              <a:rPr lang="en-US" dirty="0"/>
              <a:t>)</a:t>
            </a:r>
          </a:p>
          <a:p>
            <a:pPr marL="0" lvl="1" indent="0">
              <a:buNone/>
              <a:defRPr/>
            </a:pPr>
            <a:endParaRPr lang="en-US" dirty="0"/>
          </a:p>
          <a:p>
            <a:pPr lvl="1">
              <a:defRPr/>
            </a:pPr>
            <a:r>
              <a:rPr lang="ru-RU" dirty="0"/>
              <a:t>Циркулярная экономика</a:t>
            </a:r>
            <a:endParaRPr lang="en-US" dirty="0"/>
          </a:p>
        </p:txBody>
      </p:sp>
      <p:sp>
        <p:nvSpPr>
          <p:cNvPr id="3" name="Titel 2">
            <a:extLst>
              <a:ext uri="{FF2B5EF4-FFF2-40B4-BE49-F238E27FC236}">
                <a16:creationId xmlns:a16="http://schemas.microsoft.com/office/drawing/2014/main" id="{7FC135DC-11AE-4939-B69B-EC7C837DE07A}"/>
              </a:ext>
            </a:extLst>
          </p:cNvPr>
          <p:cNvSpPr>
            <a:spLocks noGrp="1"/>
          </p:cNvSpPr>
          <p:nvPr>
            <p:ph type="title"/>
          </p:nvPr>
        </p:nvSpPr>
        <p:spPr>
          <a:xfrm>
            <a:off x="449818" y="499734"/>
            <a:ext cx="8115685" cy="907567"/>
          </a:xfrm>
        </p:spPr>
        <p:txBody>
          <a:bodyPr>
            <a:normAutofit fontScale="90000"/>
          </a:bodyPr>
          <a:lstStyle/>
          <a:p>
            <a:r>
              <a:rPr lang="ru-RU" dirty="0"/>
              <a:t>Связь подхода Нексус с другими концепциями и вытекающими из них глобальными политическими процессами</a:t>
            </a:r>
            <a:endParaRPr lang="en-US" dirty="0"/>
          </a:p>
        </p:txBody>
      </p:sp>
      <p:sp>
        <p:nvSpPr>
          <p:cNvPr id="4" name="Foliennummernplatzhalter 3">
            <a:extLst>
              <a:ext uri="{FF2B5EF4-FFF2-40B4-BE49-F238E27FC236}">
                <a16:creationId xmlns:a16="http://schemas.microsoft.com/office/drawing/2014/main" id="{76D1D755-09F5-4D7C-BBFC-15B3C81262F2}"/>
              </a:ext>
            </a:extLst>
          </p:cNvPr>
          <p:cNvSpPr>
            <a:spLocks noGrp="1"/>
          </p:cNvSpPr>
          <p:nvPr>
            <p:ph type="sldNum" sz="quarter" idx="16"/>
          </p:nvPr>
        </p:nvSpPr>
        <p:spPr/>
        <p:txBody>
          <a:bodyPr/>
          <a:lstStyle/>
          <a:p>
            <a:fld id="{CF23C0C3-F0EC-4AF0-84C8-08554CFEDD03}" type="slidenum">
              <a:rPr lang="en-GB" smtClean="0"/>
              <a:t>25</a:t>
            </a:fld>
            <a:endParaRPr lang="en-GB" dirty="0"/>
          </a:p>
        </p:txBody>
      </p:sp>
      <p:sp>
        <p:nvSpPr>
          <p:cNvPr id="9" name="Textfeld 8">
            <a:extLst>
              <a:ext uri="{FF2B5EF4-FFF2-40B4-BE49-F238E27FC236}">
                <a16:creationId xmlns:a16="http://schemas.microsoft.com/office/drawing/2014/main" id="{27E15130-05AB-4161-BBAB-D69EBB6259A4}"/>
              </a:ext>
            </a:extLst>
          </p:cNvPr>
          <p:cNvSpPr txBox="1"/>
          <p:nvPr/>
        </p:nvSpPr>
        <p:spPr>
          <a:xfrm>
            <a:off x="7188980" y="1652239"/>
            <a:ext cx="1825948" cy="1569660"/>
          </a:xfrm>
          <a:prstGeom prst="rect">
            <a:avLst/>
          </a:prstGeom>
          <a:noFill/>
        </p:spPr>
        <p:txBody>
          <a:bodyPr wrap="square" rtlCol="0">
            <a:spAutoFit/>
          </a:bodyPr>
          <a:lstStyle/>
          <a:p>
            <a:r>
              <a:rPr lang="ru-RU" sz="1200" dirty="0">
                <a:solidFill>
                  <a:srgbClr val="004C82"/>
                </a:solidFill>
              </a:rPr>
              <a:t>Рис.</a:t>
            </a:r>
            <a:r>
              <a:rPr lang="en-US" sz="1200" dirty="0">
                <a:solidFill>
                  <a:srgbClr val="004C82"/>
                </a:solidFill>
              </a:rPr>
              <a:t>: </a:t>
            </a:r>
            <a:r>
              <a:rPr lang="ru-RU" sz="1200" dirty="0">
                <a:solidFill>
                  <a:srgbClr val="004C82"/>
                </a:solidFill>
              </a:rPr>
              <a:t>Использование</a:t>
            </a:r>
            <a:r>
              <a:rPr lang="en-US" sz="1200" dirty="0">
                <a:solidFill>
                  <a:srgbClr val="004C82"/>
                </a:solidFill>
              </a:rPr>
              <a:t> </a:t>
            </a:r>
            <a:r>
              <a:rPr lang="ru-RU" sz="1200" dirty="0">
                <a:solidFill>
                  <a:srgbClr val="004C82"/>
                </a:solidFill>
              </a:rPr>
              <a:t>интегрированного подхода «циркулярная экономика-Нексус» в отношении водных, энергетических и продовольственных ресурсов</a:t>
            </a:r>
            <a:endParaRPr lang="en-US" sz="1200" dirty="0">
              <a:solidFill>
                <a:srgbClr val="004C82"/>
              </a:solidFill>
            </a:endParaRPr>
          </a:p>
        </p:txBody>
      </p:sp>
      <p:sp>
        <p:nvSpPr>
          <p:cNvPr id="10" name="Textfeld 9">
            <a:extLst>
              <a:ext uri="{FF2B5EF4-FFF2-40B4-BE49-F238E27FC236}">
                <a16:creationId xmlns:a16="http://schemas.microsoft.com/office/drawing/2014/main" id="{2AD1CCA7-2BA1-482B-94C7-CD9EFE6D4B29}"/>
              </a:ext>
            </a:extLst>
          </p:cNvPr>
          <p:cNvSpPr txBox="1"/>
          <p:nvPr/>
        </p:nvSpPr>
        <p:spPr>
          <a:xfrm>
            <a:off x="5367130" y="4730012"/>
            <a:ext cx="2309293" cy="276999"/>
          </a:xfrm>
          <a:prstGeom prst="rect">
            <a:avLst/>
          </a:prstGeom>
          <a:noFill/>
        </p:spPr>
        <p:txBody>
          <a:bodyPr wrap="square" rtlCol="0">
            <a:spAutoFit/>
          </a:bodyPr>
          <a:lstStyle/>
          <a:p>
            <a:pPr algn="l"/>
            <a:r>
              <a:rPr lang="ru-RU" sz="1200" dirty="0"/>
              <a:t>Источник</a:t>
            </a:r>
            <a:r>
              <a:rPr lang="de-DE" sz="1200" dirty="0"/>
              <a:t>: Parsa et al., 2021</a:t>
            </a:r>
            <a:r>
              <a:rPr lang="ru-RU" sz="1200" dirty="0"/>
              <a:t> г.</a:t>
            </a:r>
            <a:r>
              <a:rPr lang="de-DE" sz="1200" dirty="0"/>
              <a:t> </a:t>
            </a:r>
          </a:p>
        </p:txBody>
      </p:sp>
    </p:spTree>
    <p:extLst>
      <p:ext uri="{BB962C8B-B14F-4D97-AF65-F5344CB8AC3E}">
        <p14:creationId xmlns:p14="http://schemas.microsoft.com/office/powerpoint/2010/main" val="10260273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AD23D20E-2EDB-437B-B06A-FAA2371DA50A}"/>
              </a:ext>
            </a:extLst>
          </p:cNvPr>
          <p:cNvGraphicFramePr/>
          <p:nvPr>
            <p:extLst>
              <p:ext uri="{D42A27DB-BD31-4B8C-83A1-F6EECF244321}">
                <p14:modId xmlns:p14="http://schemas.microsoft.com/office/powerpoint/2010/main" val="3504676328"/>
              </p:ext>
            </p:extLst>
          </p:nvPr>
        </p:nvGraphicFramePr>
        <p:xfrm>
          <a:off x="449817" y="1187999"/>
          <a:ext cx="7805909" cy="3566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9F8DFE0F-7AC6-426F-9691-10241A85D44C}"/>
              </a:ext>
            </a:extLst>
          </p:cNvPr>
          <p:cNvSpPr>
            <a:spLocks noGrp="1"/>
          </p:cNvSpPr>
          <p:nvPr>
            <p:ph type="title"/>
          </p:nvPr>
        </p:nvSpPr>
        <p:spPr/>
        <p:txBody>
          <a:bodyPr>
            <a:normAutofit fontScale="90000"/>
          </a:bodyPr>
          <a:lstStyle/>
          <a:p>
            <a:r>
              <a:rPr lang="ru-RU" dirty="0"/>
              <a:t>Проблемы управления в реализации подхода Нексус</a:t>
            </a:r>
            <a:endParaRPr lang="en-US" dirty="0"/>
          </a:p>
        </p:txBody>
      </p:sp>
      <p:sp>
        <p:nvSpPr>
          <p:cNvPr id="4" name="Foliennummernplatzhalter 3">
            <a:extLst>
              <a:ext uri="{FF2B5EF4-FFF2-40B4-BE49-F238E27FC236}">
                <a16:creationId xmlns:a16="http://schemas.microsoft.com/office/drawing/2014/main" id="{D07B4292-ABCF-4595-A43D-30D9DE30CB33}"/>
              </a:ext>
            </a:extLst>
          </p:cNvPr>
          <p:cNvSpPr>
            <a:spLocks noGrp="1"/>
          </p:cNvSpPr>
          <p:nvPr>
            <p:ph type="sldNum" sz="quarter" idx="16"/>
          </p:nvPr>
        </p:nvSpPr>
        <p:spPr/>
        <p:txBody>
          <a:bodyPr/>
          <a:lstStyle/>
          <a:p>
            <a:fld id="{CF23C0C3-F0EC-4AF0-84C8-08554CFEDD03}" type="slidenum">
              <a:rPr lang="en-GB" smtClean="0"/>
              <a:t>26</a:t>
            </a:fld>
            <a:endParaRPr lang="en-GB" dirty="0"/>
          </a:p>
        </p:txBody>
      </p:sp>
    </p:spTree>
    <p:extLst>
      <p:ext uri="{BB962C8B-B14F-4D97-AF65-F5344CB8AC3E}">
        <p14:creationId xmlns:p14="http://schemas.microsoft.com/office/powerpoint/2010/main" val="5348856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AE130991-F314-43D1-8F7B-5A0071A4AD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410" y="1153296"/>
            <a:ext cx="4564622" cy="3423467"/>
          </a:xfrm>
          <a:prstGeom prst="rect">
            <a:avLst/>
          </a:prstGeom>
        </p:spPr>
      </p:pic>
      <p:sp>
        <p:nvSpPr>
          <p:cNvPr id="3" name="Titel 2">
            <a:extLst>
              <a:ext uri="{FF2B5EF4-FFF2-40B4-BE49-F238E27FC236}">
                <a16:creationId xmlns:a16="http://schemas.microsoft.com/office/drawing/2014/main" id="{06B31A32-72BA-4742-988C-4FF364383FF3}"/>
              </a:ext>
            </a:extLst>
          </p:cNvPr>
          <p:cNvSpPr>
            <a:spLocks noGrp="1"/>
          </p:cNvSpPr>
          <p:nvPr>
            <p:ph type="title"/>
          </p:nvPr>
        </p:nvSpPr>
        <p:spPr>
          <a:xfrm>
            <a:off x="449816" y="576000"/>
            <a:ext cx="4242677" cy="540544"/>
          </a:xfrm>
        </p:spPr>
        <p:txBody>
          <a:bodyPr>
            <a:normAutofit fontScale="90000"/>
          </a:bodyPr>
          <a:lstStyle/>
          <a:p>
            <a:r>
              <a:rPr lang="ru-RU" dirty="0"/>
              <a:t>Возможные меры реализации подхода Нексус</a:t>
            </a:r>
            <a:endParaRPr lang="en-US" dirty="0"/>
          </a:p>
        </p:txBody>
      </p:sp>
      <p:sp>
        <p:nvSpPr>
          <p:cNvPr id="4" name="Foliennummernplatzhalter 3">
            <a:extLst>
              <a:ext uri="{FF2B5EF4-FFF2-40B4-BE49-F238E27FC236}">
                <a16:creationId xmlns:a16="http://schemas.microsoft.com/office/drawing/2014/main" id="{61ACC601-726B-4836-94F1-25581AB4E29B}"/>
              </a:ext>
            </a:extLst>
          </p:cNvPr>
          <p:cNvSpPr>
            <a:spLocks noGrp="1"/>
          </p:cNvSpPr>
          <p:nvPr>
            <p:ph type="sldNum" sz="quarter" idx="16"/>
          </p:nvPr>
        </p:nvSpPr>
        <p:spPr/>
        <p:txBody>
          <a:bodyPr/>
          <a:lstStyle/>
          <a:p>
            <a:fld id="{CF23C0C3-F0EC-4AF0-84C8-08554CFEDD03}" type="slidenum">
              <a:rPr lang="en-GB" smtClean="0"/>
              <a:t>27</a:t>
            </a:fld>
            <a:endParaRPr lang="en-GB" dirty="0"/>
          </a:p>
        </p:txBody>
      </p:sp>
      <p:grpSp>
        <p:nvGrpSpPr>
          <p:cNvPr id="5" name="Gruppieren 4">
            <a:extLst>
              <a:ext uri="{FF2B5EF4-FFF2-40B4-BE49-F238E27FC236}">
                <a16:creationId xmlns:a16="http://schemas.microsoft.com/office/drawing/2014/main" id="{FF5EBEFF-8208-467D-AA73-EEB45F42E61B}"/>
              </a:ext>
            </a:extLst>
          </p:cNvPr>
          <p:cNvGrpSpPr/>
          <p:nvPr/>
        </p:nvGrpSpPr>
        <p:grpSpPr>
          <a:xfrm>
            <a:off x="3738584" y="576000"/>
            <a:ext cx="4955600" cy="4360556"/>
            <a:chOff x="1723039" y="1337438"/>
            <a:chExt cx="5599256" cy="5023738"/>
          </a:xfrm>
        </p:grpSpPr>
        <p:sp>
          <p:nvSpPr>
            <p:cNvPr id="6" name="Freihandform: Form 5">
              <a:extLst>
                <a:ext uri="{FF2B5EF4-FFF2-40B4-BE49-F238E27FC236}">
                  <a16:creationId xmlns:a16="http://schemas.microsoft.com/office/drawing/2014/main" id="{8B86FE6E-4E39-4396-A527-5A6162C14ACB}"/>
                </a:ext>
              </a:extLst>
            </p:cNvPr>
            <p:cNvSpPr/>
            <p:nvPr/>
          </p:nvSpPr>
          <p:spPr>
            <a:xfrm>
              <a:off x="3776111" y="3023348"/>
              <a:ext cx="1645426" cy="164542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241200" rIns="144000" bIns="242487" numCol="1" spcCol="1270" anchor="ctr" anchorCtr="0">
              <a:noAutofit/>
            </a:bodyPr>
            <a:lstStyle/>
            <a:p>
              <a:pPr marL="0" lvl="0" indent="0" algn="ctr" defTabSz="533400">
                <a:lnSpc>
                  <a:spcPct val="130000"/>
                </a:lnSpc>
                <a:spcBef>
                  <a:spcPct val="0"/>
                </a:spcBef>
                <a:spcAft>
                  <a:spcPct val="35000"/>
                </a:spcAft>
                <a:buNone/>
              </a:pPr>
              <a:r>
                <a:rPr lang="ru-RU" sz="1000" b="1" cap="all" dirty="0">
                  <a:solidFill>
                    <a:schemeClr val="bg1"/>
                  </a:solidFill>
                </a:rPr>
                <a:t>р</a:t>
              </a:r>
              <a:r>
                <a:rPr lang="ru-RU" sz="1000" b="1" kern="1200" cap="all" noProof="0" dirty="0">
                  <a:solidFill>
                    <a:schemeClr val="bg1"/>
                  </a:solidFill>
                </a:rPr>
                <a:t>еализация нексус</a:t>
              </a:r>
              <a:endParaRPr lang="en-AU" sz="1000" b="1" kern="1200" cap="all" noProof="0" dirty="0">
                <a:solidFill>
                  <a:schemeClr val="bg1"/>
                </a:solidFill>
              </a:endParaRPr>
            </a:p>
          </p:txBody>
        </p:sp>
        <p:sp>
          <p:nvSpPr>
            <p:cNvPr id="7" name="Freihandform: Form 6">
              <a:extLst>
                <a:ext uri="{FF2B5EF4-FFF2-40B4-BE49-F238E27FC236}">
                  <a16:creationId xmlns:a16="http://schemas.microsoft.com/office/drawing/2014/main" id="{12A441EB-4907-4732-8771-1277014C8B11}"/>
                </a:ext>
              </a:extLst>
            </p:cNvPr>
            <p:cNvSpPr/>
            <p:nvPr/>
          </p:nvSpPr>
          <p:spPr>
            <a:xfrm>
              <a:off x="4782330" y="1337438"/>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a:ln w="38100">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ru-RU" sz="1000" b="1" kern="1200" noProof="0" dirty="0">
                  <a:solidFill>
                    <a:schemeClr val="bg1"/>
                  </a:solidFill>
                </a:rPr>
                <a:t>Координация между  институтами </a:t>
              </a:r>
              <a:r>
                <a:rPr lang="en-AU" sz="1000" b="1" kern="1200" noProof="0" dirty="0">
                  <a:solidFill>
                    <a:schemeClr val="bg1"/>
                  </a:solidFill>
                </a:rPr>
                <a:t>(</a:t>
              </a:r>
              <a:r>
                <a:rPr lang="ru-RU" sz="1000" b="1" kern="1200" noProof="0" dirty="0">
                  <a:solidFill>
                    <a:schemeClr val="bg1"/>
                  </a:solidFill>
                </a:rPr>
                <a:t>министерства</a:t>
              </a:r>
              <a:r>
                <a:rPr lang="en-AU" sz="1000" b="1" kern="1200" noProof="0" dirty="0">
                  <a:solidFill>
                    <a:schemeClr val="bg1"/>
                  </a:solidFill>
                </a:rPr>
                <a:t>, </a:t>
              </a:r>
              <a:r>
                <a:rPr lang="ru-RU" sz="1000" b="1" kern="1200" noProof="0" dirty="0">
                  <a:solidFill>
                    <a:schemeClr val="bg1"/>
                  </a:solidFill>
                </a:rPr>
                <a:t>агентства и др.</a:t>
              </a:r>
              <a:r>
                <a:rPr lang="en-AU" sz="1000" b="1" kern="1200" noProof="0" dirty="0">
                  <a:solidFill>
                    <a:schemeClr val="bg1"/>
                  </a:solidFill>
                </a:rPr>
                <a:t>.)</a:t>
              </a:r>
            </a:p>
          </p:txBody>
        </p:sp>
        <p:sp>
          <p:nvSpPr>
            <p:cNvPr id="8" name="Freihandform: Form 7">
              <a:extLst>
                <a:ext uri="{FF2B5EF4-FFF2-40B4-BE49-F238E27FC236}">
                  <a16:creationId xmlns:a16="http://schemas.microsoft.com/office/drawing/2014/main" id="{F46C2C67-9BFC-4FF6-90E8-2045E06D3A85}"/>
                </a:ext>
              </a:extLst>
            </p:cNvPr>
            <p:cNvSpPr/>
            <p:nvPr/>
          </p:nvSpPr>
          <p:spPr>
            <a:xfrm rot="10800000">
              <a:off x="5441558" y="3629108"/>
              <a:ext cx="329000" cy="527590"/>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0" y="105518"/>
                  </a:moveTo>
                  <a:lnTo>
                    <a:pt x="164500" y="105518"/>
                  </a:lnTo>
                  <a:lnTo>
                    <a:pt x="164500" y="0"/>
                  </a:lnTo>
                  <a:lnTo>
                    <a:pt x="329000" y="263795"/>
                  </a:lnTo>
                  <a:lnTo>
                    <a:pt x="164500" y="527590"/>
                  </a:lnTo>
                  <a:lnTo>
                    <a:pt x="164500" y="422072"/>
                  </a:lnTo>
                  <a:lnTo>
                    <a:pt x="0" y="422072"/>
                  </a:lnTo>
                  <a:lnTo>
                    <a:pt x="0" y="105518"/>
                  </a:lnTo>
                  <a:close/>
                </a:path>
              </a:pathLst>
            </a:custGeom>
            <a:solidFill>
              <a:srgbClr val="004C82">
                <a:alpha val="20000"/>
              </a:srgbClr>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105517" rIns="98700" bIns="105518" numCol="1" spcCol="1270" anchor="ctr" anchorCtr="0">
              <a:noAutofit/>
            </a:bodyPr>
            <a:lstStyle/>
            <a:p>
              <a:pPr marL="0" lvl="0" indent="0" algn="ctr" defTabSz="400050">
                <a:lnSpc>
                  <a:spcPct val="90000"/>
                </a:lnSpc>
                <a:spcBef>
                  <a:spcPct val="0"/>
                </a:spcBef>
                <a:spcAft>
                  <a:spcPct val="35000"/>
                </a:spcAft>
                <a:buNone/>
              </a:pPr>
              <a:endParaRPr lang="de-DE" sz="900" kern="1200" dirty="0"/>
            </a:p>
          </p:txBody>
        </p:sp>
        <p:sp>
          <p:nvSpPr>
            <p:cNvPr id="9" name="Freihandform: Form 8">
              <a:extLst>
                <a:ext uri="{FF2B5EF4-FFF2-40B4-BE49-F238E27FC236}">
                  <a16:creationId xmlns:a16="http://schemas.microsoft.com/office/drawing/2014/main" id="{5260C36E-9347-44C6-8653-70AE6148728C}"/>
                </a:ext>
              </a:extLst>
            </p:cNvPr>
            <p:cNvSpPr/>
            <p:nvPr/>
          </p:nvSpPr>
          <p:spPr>
            <a:xfrm>
              <a:off x="5770558" y="3123529"/>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ru-RU" sz="1000" b="1" dirty="0">
                  <a:solidFill>
                    <a:schemeClr val="bg1"/>
                  </a:solidFill>
                </a:rPr>
                <a:t>Создание совместных комитетов и неофициальных рабочих групп</a:t>
              </a:r>
              <a:endParaRPr lang="en-AU" sz="1000" b="1" kern="1200" noProof="0" dirty="0">
                <a:solidFill>
                  <a:schemeClr val="bg1"/>
                </a:solidFill>
              </a:endParaRPr>
            </a:p>
          </p:txBody>
        </p:sp>
        <p:sp>
          <p:nvSpPr>
            <p:cNvPr id="10" name="Freihandform: Form 9">
              <a:extLst>
                <a:ext uri="{FF2B5EF4-FFF2-40B4-BE49-F238E27FC236}">
                  <a16:creationId xmlns:a16="http://schemas.microsoft.com/office/drawing/2014/main" id="{6CF1397B-B9F1-4261-9851-F48751C1668A}"/>
                </a:ext>
              </a:extLst>
            </p:cNvPr>
            <p:cNvSpPr/>
            <p:nvPr/>
          </p:nvSpPr>
          <p:spPr>
            <a:xfrm rot="14400000">
              <a:off x="5040506" y="4500368"/>
              <a:ext cx="329000" cy="527590"/>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0" y="105518"/>
                  </a:moveTo>
                  <a:lnTo>
                    <a:pt x="164500" y="105518"/>
                  </a:lnTo>
                  <a:lnTo>
                    <a:pt x="164500" y="0"/>
                  </a:lnTo>
                  <a:lnTo>
                    <a:pt x="329000" y="263795"/>
                  </a:lnTo>
                  <a:lnTo>
                    <a:pt x="164500" y="527590"/>
                  </a:lnTo>
                  <a:lnTo>
                    <a:pt x="164500" y="422072"/>
                  </a:lnTo>
                  <a:lnTo>
                    <a:pt x="0" y="422072"/>
                  </a:lnTo>
                  <a:lnTo>
                    <a:pt x="0" y="105518"/>
                  </a:lnTo>
                  <a:close/>
                </a:path>
              </a:pathLst>
            </a:custGeom>
            <a:solidFill>
              <a:srgbClr val="004C82">
                <a:alpha val="20000"/>
              </a:srgbClr>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05517" rIns="98699" bIns="105518" numCol="1" spcCol="1270" anchor="ctr" anchorCtr="0">
              <a:noAutofit/>
            </a:bodyPr>
            <a:lstStyle/>
            <a:p>
              <a:pPr marL="0" lvl="0" indent="0" algn="ctr" defTabSz="400050">
                <a:lnSpc>
                  <a:spcPct val="90000"/>
                </a:lnSpc>
                <a:spcBef>
                  <a:spcPct val="0"/>
                </a:spcBef>
                <a:spcAft>
                  <a:spcPct val="35000"/>
                </a:spcAft>
                <a:buNone/>
              </a:pPr>
              <a:endParaRPr lang="de-DE" sz="900" kern="1200" dirty="0"/>
            </a:p>
          </p:txBody>
        </p:sp>
        <p:sp>
          <p:nvSpPr>
            <p:cNvPr id="11" name="Freihandform: Form 10">
              <a:extLst>
                <a:ext uri="{FF2B5EF4-FFF2-40B4-BE49-F238E27FC236}">
                  <a16:creationId xmlns:a16="http://schemas.microsoft.com/office/drawing/2014/main" id="{AB408E07-6272-47D7-B9A4-1D4DE7972505}"/>
                </a:ext>
              </a:extLst>
            </p:cNvPr>
            <p:cNvSpPr/>
            <p:nvPr/>
          </p:nvSpPr>
          <p:spPr>
            <a:xfrm>
              <a:off x="4884294" y="4809439"/>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ru-RU" sz="1000" b="1" kern="1200" noProof="0" dirty="0">
                  <a:solidFill>
                    <a:schemeClr val="bg1"/>
                  </a:solidFill>
                </a:rPr>
                <a:t>Укрепление </a:t>
              </a:r>
              <a:r>
                <a:rPr lang="ru-RU" sz="1000" b="1" dirty="0">
                  <a:solidFill>
                    <a:schemeClr val="bg1"/>
                  </a:solidFill>
                </a:rPr>
                <a:t>областей взаимодействия</a:t>
              </a:r>
              <a:r>
                <a:rPr lang="ru-RU" sz="1000" b="1" kern="1200" noProof="0" dirty="0">
                  <a:solidFill>
                    <a:schemeClr val="bg1"/>
                  </a:solidFill>
                </a:rPr>
                <a:t> в институтах</a:t>
              </a:r>
              <a:endParaRPr lang="en-AU" sz="1000" b="1" kern="1200" noProof="0" dirty="0">
                <a:solidFill>
                  <a:schemeClr val="bg1"/>
                </a:solidFill>
              </a:endParaRPr>
            </a:p>
          </p:txBody>
        </p:sp>
        <p:sp>
          <p:nvSpPr>
            <p:cNvPr id="12" name="Freihandform: Form 11">
              <a:extLst>
                <a:ext uri="{FF2B5EF4-FFF2-40B4-BE49-F238E27FC236}">
                  <a16:creationId xmlns:a16="http://schemas.microsoft.com/office/drawing/2014/main" id="{3222B5B9-F0D4-4194-AFCC-419CA9A54023}"/>
                </a:ext>
              </a:extLst>
            </p:cNvPr>
            <p:cNvSpPr/>
            <p:nvPr/>
          </p:nvSpPr>
          <p:spPr>
            <a:xfrm rot="7200000">
              <a:off x="3774493" y="4500367"/>
              <a:ext cx="329001" cy="52759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8699" tIns="105518" rIns="1" bIns="105518" numCol="1" spcCol="1270" anchor="ctr" anchorCtr="0">
              <a:noAutofit/>
            </a:bodyPr>
            <a:lstStyle/>
            <a:p>
              <a:pPr marL="0" lvl="0" indent="0" algn="ctr" defTabSz="400050">
                <a:lnSpc>
                  <a:spcPct val="90000"/>
                </a:lnSpc>
                <a:spcBef>
                  <a:spcPct val="0"/>
                </a:spcBef>
                <a:spcAft>
                  <a:spcPct val="35000"/>
                </a:spcAft>
                <a:buNone/>
              </a:pPr>
              <a:endParaRPr lang="de-DE" sz="900" kern="1200" dirty="0"/>
            </a:p>
          </p:txBody>
        </p:sp>
        <p:sp>
          <p:nvSpPr>
            <p:cNvPr id="13" name="Freihandform: Form 12">
              <a:extLst>
                <a:ext uri="{FF2B5EF4-FFF2-40B4-BE49-F238E27FC236}">
                  <a16:creationId xmlns:a16="http://schemas.microsoft.com/office/drawing/2014/main" id="{5EAE5055-B158-4AE3-B13B-8C94FCCBC213}"/>
                </a:ext>
              </a:extLst>
            </p:cNvPr>
            <p:cNvSpPr/>
            <p:nvPr/>
          </p:nvSpPr>
          <p:spPr>
            <a:xfrm>
              <a:off x="2697961" y="4782761"/>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ru-RU" sz="1000" b="1" dirty="0">
                  <a:solidFill>
                    <a:schemeClr val="bg1"/>
                  </a:solidFill>
                </a:rPr>
                <a:t>Межотраслевая</a:t>
              </a:r>
              <a:r>
                <a:rPr lang="ru-RU" sz="1000" b="1" kern="1200" noProof="0" dirty="0">
                  <a:solidFill>
                    <a:schemeClr val="bg1"/>
                  </a:solidFill>
                </a:rPr>
                <a:t> база знаний для разработки политики</a:t>
              </a:r>
              <a:endParaRPr lang="en-AU" sz="1000" b="1" kern="1200" noProof="0" dirty="0">
                <a:solidFill>
                  <a:schemeClr val="bg1"/>
                </a:solidFill>
              </a:endParaRPr>
            </a:p>
          </p:txBody>
        </p:sp>
        <p:sp>
          <p:nvSpPr>
            <p:cNvPr id="14" name="Freihandform: Form 13">
              <a:extLst>
                <a:ext uri="{FF2B5EF4-FFF2-40B4-BE49-F238E27FC236}">
                  <a16:creationId xmlns:a16="http://schemas.microsoft.com/office/drawing/2014/main" id="{ABA883D6-9749-4C31-977D-015F6F9B88AA}"/>
                </a:ext>
              </a:extLst>
            </p:cNvPr>
            <p:cNvSpPr/>
            <p:nvPr/>
          </p:nvSpPr>
          <p:spPr>
            <a:xfrm rot="10800000">
              <a:off x="3355171" y="3629108"/>
              <a:ext cx="329001" cy="52759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700" tIns="105518" rIns="0" bIns="105518" numCol="1" spcCol="1270" anchor="ctr" anchorCtr="0">
              <a:noAutofit/>
            </a:bodyPr>
            <a:lstStyle/>
            <a:p>
              <a:pPr marL="0" lvl="0" indent="0" algn="ctr" defTabSz="400050">
                <a:lnSpc>
                  <a:spcPct val="90000"/>
                </a:lnSpc>
                <a:spcBef>
                  <a:spcPct val="0"/>
                </a:spcBef>
                <a:spcAft>
                  <a:spcPct val="35000"/>
                </a:spcAft>
                <a:buNone/>
              </a:pPr>
              <a:endParaRPr lang="de-DE" sz="900" kern="1200" dirty="0"/>
            </a:p>
          </p:txBody>
        </p:sp>
        <p:sp>
          <p:nvSpPr>
            <p:cNvPr id="15" name="Freihandform: Form 14">
              <a:extLst>
                <a:ext uri="{FF2B5EF4-FFF2-40B4-BE49-F238E27FC236}">
                  <a16:creationId xmlns:a16="http://schemas.microsoft.com/office/drawing/2014/main" id="{028828E3-4CAF-4E18-814A-22EC30A13439}"/>
                </a:ext>
              </a:extLst>
            </p:cNvPr>
            <p:cNvSpPr/>
            <p:nvPr/>
          </p:nvSpPr>
          <p:spPr>
            <a:xfrm>
              <a:off x="1723039" y="3070192"/>
              <a:ext cx="1645426"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ru-RU" sz="900" b="1" kern="1200" noProof="0" dirty="0">
                  <a:solidFill>
                    <a:schemeClr val="bg1"/>
                  </a:solidFill>
                </a:rPr>
                <a:t>Привлечение других институтов с межотраслевой компетенцией</a:t>
              </a:r>
              <a:endParaRPr lang="en-AU" sz="900" b="1" kern="1200" noProof="0" dirty="0">
                <a:solidFill>
                  <a:schemeClr val="bg1"/>
                </a:solidFill>
              </a:endParaRPr>
            </a:p>
          </p:txBody>
        </p:sp>
        <p:sp>
          <p:nvSpPr>
            <p:cNvPr id="16" name="Freihandform: Form 15">
              <a:extLst>
                <a:ext uri="{FF2B5EF4-FFF2-40B4-BE49-F238E27FC236}">
                  <a16:creationId xmlns:a16="http://schemas.microsoft.com/office/drawing/2014/main" id="{B486F625-662D-4A92-8B83-B00539C81E40}"/>
                </a:ext>
              </a:extLst>
            </p:cNvPr>
            <p:cNvSpPr/>
            <p:nvPr/>
          </p:nvSpPr>
          <p:spPr>
            <a:xfrm>
              <a:off x="2800846" y="1392993"/>
              <a:ext cx="1551737" cy="1551737"/>
            </a:xfrm>
            <a:custGeom>
              <a:avLst/>
              <a:gdLst>
                <a:gd name="connsiteX0" fmla="*/ 0 w 1551737"/>
                <a:gd name="connsiteY0" fmla="*/ 775869 h 1551737"/>
                <a:gd name="connsiteX1" fmla="*/ 775869 w 1551737"/>
                <a:gd name="connsiteY1" fmla="*/ 0 h 1551737"/>
                <a:gd name="connsiteX2" fmla="*/ 1551738 w 1551737"/>
                <a:gd name="connsiteY2" fmla="*/ 775869 h 1551737"/>
                <a:gd name="connsiteX3" fmla="*/ 775869 w 1551737"/>
                <a:gd name="connsiteY3" fmla="*/ 1551738 h 1551737"/>
                <a:gd name="connsiteX4" fmla="*/ 0 w 1551737"/>
                <a:gd name="connsiteY4" fmla="*/ 775869 h 1551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737" h="1551737">
                  <a:moveTo>
                    <a:pt x="0" y="775869"/>
                  </a:moveTo>
                  <a:cubicBezTo>
                    <a:pt x="0" y="347368"/>
                    <a:pt x="347368" y="0"/>
                    <a:pt x="775869" y="0"/>
                  </a:cubicBezTo>
                  <a:cubicBezTo>
                    <a:pt x="1204370" y="0"/>
                    <a:pt x="1551738" y="347368"/>
                    <a:pt x="1551738" y="775869"/>
                  </a:cubicBezTo>
                  <a:cubicBezTo>
                    <a:pt x="1551738" y="1204370"/>
                    <a:pt x="1204370" y="1551738"/>
                    <a:pt x="775869" y="1551738"/>
                  </a:cubicBezTo>
                  <a:cubicBezTo>
                    <a:pt x="347368" y="1551738"/>
                    <a:pt x="0" y="1204370"/>
                    <a:pt x="0" y="775869"/>
                  </a:cubicBezTo>
                  <a:close/>
                </a:path>
              </a:pathLst>
            </a:custGeom>
            <a:solidFill>
              <a:srgbClr val="004C82">
                <a:alpha val="40000"/>
              </a:srgbClr>
            </a:solidFill>
            <a:ln w="28575">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487" tIns="242487" rIns="242487" bIns="242487" numCol="1" spcCol="1270" anchor="ctr" anchorCtr="0">
              <a:noAutofit/>
            </a:bodyPr>
            <a:lstStyle/>
            <a:p>
              <a:pPr marL="0" lvl="0" indent="0" algn="ctr" defTabSz="533400">
                <a:lnSpc>
                  <a:spcPct val="120000"/>
                </a:lnSpc>
                <a:spcBef>
                  <a:spcPct val="0"/>
                </a:spcBef>
                <a:spcAft>
                  <a:spcPct val="35000"/>
                </a:spcAft>
                <a:buNone/>
              </a:pPr>
              <a:r>
                <a:rPr lang="ru-RU" sz="1000" b="1" kern="1200" noProof="0" dirty="0">
                  <a:solidFill>
                    <a:schemeClr val="bg1"/>
                  </a:solidFill>
                </a:rPr>
                <a:t>Введение законов и норм, предусматривающих подход Нексус</a:t>
              </a:r>
              <a:endParaRPr lang="en-AU" sz="1000" b="1" kern="1200" noProof="0" dirty="0">
                <a:solidFill>
                  <a:schemeClr val="bg1"/>
                </a:solidFill>
              </a:endParaRPr>
            </a:p>
          </p:txBody>
        </p:sp>
      </p:grpSp>
      <p:sp>
        <p:nvSpPr>
          <p:cNvPr id="20" name="Freihandform: Form 19">
            <a:extLst>
              <a:ext uri="{FF2B5EF4-FFF2-40B4-BE49-F238E27FC236}">
                <a16:creationId xmlns:a16="http://schemas.microsoft.com/office/drawing/2014/main" id="{9FE8A49A-9AEF-494A-94B5-12EF96D9E0FA}"/>
              </a:ext>
            </a:extLst>
          </p:cNvPr>
          <p:cNvSpPr/>
          <p:nvPr/>
        </p:nvSpPr>
        <p:spPr>
          <a:xfrm rot="17838213">
            <a:off x="6544583" y="1730236"/>
            <a:ext cx="297066" cy="47157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700" tIns="105518" rIns="0" bIns="105518" numCol="1" spcCol="1270" anchor="ctr" anchorCtr="0">
            <a:noAutofit/>
          </a:bodyPr>
          <a:lstStyle/>
          <a:p>
            <a:pPr marL="0" lvl="0" indent="0" algn="ctr" defTabSz="400050">
              <a:lnSpc>
                <a:spcPct val="90000"/>
              </a:lnSpc>
              <a:spcBef>
                <a:spcPct val="0"/>
              </a:spcBef>
              <a:spcAft>
                <a:spcPct val="35000"/>
              </a:spcAft>
              <a:buNone/>
            </a:pPr>
            <a:endParaRPr lang="de-DE" sz="900" kern="1200" dirty="0"/>
          </a:p>
        </p:txBody>
      </p:sp>
      <p:sp>
        <p:nvSpPr>
          <p:cNvPr id="21" name="Freihandform: Form 20">
            <a:extLst>
              <a:ext uri="{FF2B5EF4-FFF2-40B4-BE49-F238E27FC236}">
                <a16:creationId xmlns:a16="http://schemas.microsoft.com/office/drawing/2014/main" id="{70B6C5EA-9C5F-49D9-A262-5A83B6176CBC}"/>
              </a:ext>
            </a:extLst>
          </p:cNvPr>
          <p:cNvSpPr/>
          <p:nvPr/>
        </p:nvSpPr>
        <p:spPr>
          <a:xfrm rot="14623691">
            <a:off x="5557910" y="1791033"/>
            <a:ext cx="297066" cy="471571"/>
          </a:xfrm>
          <a:custGeom>
            <a:avLst/>
            <a:gdLst>
              <a:gd name="connsiteX0" fmla="*/ 0 w 329000"/>
              <a:gd name="connsiteY0" fmla="*/ 105518 h 527590"/>
              <a:gd name="connsiteX1" fmla="*/ 164500 w 329000"/>
              <a:gd name="connsiteY1" fmla="*/ 105518 h 527590"/>
              <a:gd name="connsiteX2" fmla="*/ 164500 w 329000"/>
              <a:gd name="connsiteY2" fmla="*/ 0 h 527590"/>
              <a:gd name="connsiteX3" fmla="*/ 329000 w 329000"/>
              <a:gd name="connsiteY3" fmla="*/ 263795 h 527590"/>
              <a:gd name="connsiteX4" fmla="*/ 164500 w 329000"/>
              <a:gd name="connsiteY4" fmla="*/ 527590 h 527590"/>
              <a:gd name="connsiteX5" fmla="*/ 164500 w 329000"/>
              <a:gd name="connsiteY5" fmla="*/ 422072 h 527590"/>
              <a:gd name="connsiteX6" fmla="*/ 0 w 329000"/>
              <a:gd name="connsiteY6" fmla="*/ 422072 h 527590"/>
              <a:gd name="connsiteX7" fmla="*/ 0 w 329000"/>
              <a:gd name="connsiteY7" fmla="*/ 105518 h 5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00" h="527590">
                <a:moveTo>
                  <a:pt x="329000" y="422072"/>
                </a:moveTo>
                <a:lnTo>
                  <a:pt x="164500" y="422072"/>
                </a:lnTo>
                <a:lnTo>
                  <a:pt x="164500" y="527590"/>
                </a:lnTo>
                <a:lnTo>
                  <a:pt x="0" y="263795"/>
                </a:lnTo>
                <a:lnTo>
                  <a:pt x="164500" y="0"/>
                </a:lnTo>
                <a:lnTo>
                  <a:pt x="164500" y="105518"/>
                </a:lnTo>
                <a:lnTo>
                  <a:pt x="329000" y="105518"/>
                </a:lnTo>
                <a:lnTo>
                  <a:pt x="329000" y="422072"/>
                </a:lnTo>
                <a:close/>
              </a:path>
            </a:pathLst>
          </a:custGeom>
          <a:solidFill>
            <a:srgbClr val="004C82">
              <a:alpha val="20000"/>
            </a:srgbClr>
          </a:solidFill>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98700" tIns="105518" rIns="0" bIns="105518" numCol="1" spcCol="1270" anchor="ctr" anchorCtr="0">
            <a:noAutofit/>
          </a:bodyPr>
          <a:lstStyle/>
          <a:p>
            <a:pPr marL="0" lvl="0" indent="0" algn="ctr" defTabSz="400050">
              <a:lnSpc>
                <a:spcPct val="90000"/>
              </a:lnSpc>
              <a:spcBef>
                <a:spcPct val="0"/>
              </a:spcBef>
              <a:spcAft>
                <a:spcPct val="35000"/>
              </a:spcAft>
              <a:buNone/>
            </a:pPr>
            <a:endParaRPr lang="de-DE" sz="900" kern="1200" dirty="0"/>
          </a:p>
        </p:txBody>
      </p:sp>
    </p:spTree>
    <p:extLst>
      <p:ext uri="{BB962C8B-B14F-4D97-AF65-F5344CB8AC3E}">
        <p14:creationId xmlns:p14="http://schemas.microsoft.com/office/powerpoint/2010/main" val="4936780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8F5012B-E004-4D05-B5DC-CD4AC5AD17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85106" y="2379829"/>
            <a:ext cx="8390613" cy="6292960"/>
          </a:xfrm>
          <a:prstGeom prst="rect">
            <a:avLst/>
          </a:prstGeom>
        </p:spPr>
      </p:pic>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normAutofit/>
          </a:bodyPr>
          <a:lstStyle/>
          <a:p>
            <a:pPr algn="ctr"/>
            <a:r>
              <a:rPr lang="ru-RU" dirty="0"/>
              <a:t>Вопросы и ответы по Введению в ВЭП Нексус</a:t>
            </a:r>
            <a:endParaRPr lang="en-US" dirty="0"/>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28</a:t>
            </a:fld>
            <a:endParaRPr lang="en-GB" dirty="0"/>
          </a:p>
        </p:txBody>
      </p:sp>
      <p:sp>
        <p:nvSpPr>
          <p:cNvPr id="2" name="Sprechblase: oval 1">
            <a:extLst>
              <a:ext uri="{FF2B5EF4-FFF2-40B4-BE49-F238E27FC236}">
                <a16:creationId xmlns:a16="http://schemas.microsoft.com/office/drawing/2014/main" id="{B287A7FA-C983-4472-BFFF-D6D9AC071CA2}"/>
              </a:ext>
            </a:extLst>
          </p:cNvPr>
          <p:cNvSpPr/>
          <p:nvPr/>
        </p:nvSpPr>
        <p:spPr>
          <a:xfrm>
            <a:off x="1529828" y="1456468"/>
            <a:ext cx="3810267" cy="1874520"/>
          </a:xfrm>
          <a:prstGeom prst="wedgeEllipseCallout">
            <a:avLst>
              <a:gd name="adj1" fmla="val 70096"/>
              <a:gd name="adj2" fmla="val 44939"/>
            </a:avLst>
          </a:prstGeom>
          <a:solidFill>
            <a:srgbClr val="004C8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Есть ли вопросы по Главе </a:t>
            </a:r>
            <a:r>
              <a:rPr lang="en-US" sz="2400" dirty="0"/>
              <a:t>1?</a:t>
            </a:r>
          </a:p>
        </p:txBody>
      </p:sp>
    </p:spTree>
    <p:extLst>
      <p:ext uri="{BB962C8B-B14F-4D97-AF65-F5344CB8AC3E}">
        <p14:creationId xmlns:p14="http://schemas.microsoft.com/office/powerpoint/2010/main" val="176184137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6829486" cy="677108"/>
          </a:xfrm>
        </p:spPr>
        <p:txBody>
          <a:bodyPr/>
          <a:lstStyle/>
          <a:p>
            <a:r>
              <a:rPr lang="ru-RU" dirty="0"/>
              <a:t>Глава</a:t>
            </a:r>
            <a:r>
              <a:rPr lang="de-DE" dirty="0"/>
              <a:t> 1.1: </a:t>
            </a:r>
            <a:r>
              <a:rPr lang="ru-RU" dirty="0"/>
              <a:t>Краткая информация о подходе ВЭП Нексус</a:t>
            </a:r>
            <a:endParaRPr lang="de-DE" dirty="0"/>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298557"/>
            <a:ext cx="7206510" cy="1255728"/>
          </a:xfrm>
        </p:spPr>
        <p:txBody>
          <a:bodyPr/>
          <a:lstStyle/>
          <a:p>
            <a:r>
              <a:rPr lang="ru-RU" sz="2800" dirty="0">
                <a:latin typeface="Calibri" panose="020F0502020204030204" pitchFamily="34" charset="0"/>
                <a:cs typeface="Calibri" panose="020F0502020204030204" pitchFamily="34" charset="0"/>
              </a:rPr>
              <a:t>Интерактивное упражнение</a:t>
            </a:r>
            <a:r>
              <a:rPr lang="en-US" sz="2800" dirty="0">
                <a:latin typeface="Calibri" panose="020F0502020204030204" pitchFamily="34" charset="0"/>
                <a:cs typeface="Calibri" panose="020F0502020204030204" pitchFamily="34" charset="0"/>
              </a:rPr>
              <a:t>: </a:t>
            </a:r>
            <a:r>
              <a:rPr lang="ru-RU" sz="2800" dirty="0">
                <a:latin typeface="Calibri" panose="020F0502020204030204" pitchFamily="34" charset="0"/>
                <a:cs typeface="Calibri" panose="020F0502020204030204" pitchFamily="34" charset="0"/>
              </a:rPr>
              <a:t>в</a:t>
            </a:r>
            <a:r>
              <a:rPr lang="ru-RU" sz="2800" dirty="0"/>
              <a:t>аш опыт использования отраслевых взаимосвязей</a:t>
            </a:r>
            <a:endParaRPr lang="de-DE" sz="2800" dirty="0"/>
          </a:p>
        </p:txBody>
      </p:sp>
    </p:spTree>
    <p:extLst>
      <p:ext uri="{BB962C8B-B14F-4D97-AF65-F5344CB8AC3E}">
        <p14:creationId xmlns:p14="http://schemas.microsoft.com/office/powerpoint/2010/main" val="40089238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707217799"/>
              </p:ext>
            </p:extLst>
          </p:nvPr>
        </p:nvGraphicFramePr>
        <p:xfrm>
          <a:off x="529390" y="1496245"/>
          <a:ext cx="8085219" cy="3340137"/>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ru-RU" sz="1800" b="0" dirty="0">
                          <a:solidFill>
                            <a:srgbClr val="004C82"/>
                          </a:solidFill>
                          <a:latin typeface="Calibri" panose="020F0502020204030204" pitchFamily="34" charset="0"/>
                          <a:cs typeface="Calibri" panose="020F0502020204030204" pitchFamily="34" charset="0"/>
                        </a:rPr>
                        <a:t>Глава</a:t>
                      </a:r>
                      <a:r>
                        <a:rPr lang="en-GB" sz="1800" b="0" dirty="0">
                          <a:solidFill>
                            <a:srgbClr val="004C82"/>
                          </a:solidFill>
                          <a:latin typeface="Calibri" panose="020F0502020204030204" pitchFamily="34" charset="0"/>
                          <a:cs typeface="Calibri" panose="020F0502020204030204" pitchFamily="34" charset="0"/>
                        </a:rPr>
                        <a:t>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ru-RU" sz="1600" b="1" kern="1200" dirty="0">
                          <a:solidFill>
                            <a:srgbClr val="004C82"/>
                          </a:solidFill>
                          <a:latin typeface="+mn-lt"/>
                          <a:ea typeface="+mn-ea"/>
                          <a:cs typeface="+mn-cs"/>
                        </a:rPr>
                        <a:t>Краткая информация о</a:t>
                      </a:r>
                      <a:r>
                        <a:rPr lang="en-US" sz="1600" b="1" kern="1200" dirty="0">
                          <a:solidFill>
                            <a:srgbClr val="004C82"/>
                          </a:solidFill>
                          <a:latin typeface="+mn-lt"/>
                          <a:ea typeface="+mn-ea"/>
                          <a:cs typeface="+mn-cs"/>
                        </a:rPr>
                        <a:t> </a:t>
                      </a:r>
                      <a:r>
                        <a:rPr lang="ru-RU" sz="1600" b="1" kern="1200" dirty="0">
                          <a:solidFill>
                            <a:srgbClr val="004C82"/>
                          </a:solidFill>
                          <a:latin typeface="+mn-lt"/>
                          <a:ea typeface="+mn-ea"/>
                          <a:cs typeface="+mn-cs"/>
                        </a:rPr>
                        <a:t>подходе ВЭП Нексус</a:t>
                      </a:r>
                      <a:endParaRPr lang="en-US" sz="1600" b="1" kern="1200" dirty="0">
                        <a:solidFill>
                          <a:srgbClr val="004C82"/>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004C82"/>
                          </a:solidFill>
                          <a:latin typeface="+mn-lt"/>
                          <a:ea typeface="+mn-ea"/>
                          <a:cs typeface="+mn-cs"/>
                        </a:rPr>
                        <a:t>Введение в ВЭП Нексус</a:t>
                      </a:r>
                      <a:endParaRPr lang="en-US" sz="1600" b="0" kern="1200" dirty="0">
                        <a:solidFill>
                          <a:srgbClr val="004C82"/>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004C82"/>
                          </a:solidFill>
                          <a:latin typeface="+mn-lt"/>
                          <a:ea typeface="+mn-ea"/>
                          <a:cs typeface="+mn-cs"/>
                        </a:rPr>
                        <a:t>Интерактивное упражнение</a:t>
                      </a:r>
                      <a:r>
                        <a:rPr lang="en-US" sz="1600" b="0" kern="1200" dirty="0">
                          <a:solidFill>
                            <a:srgbClr val="004C82"/>
                          </a:solidFill>
                          <a:latin typeface="+mn-lt"/>
                          <a:ea typeface="+mn-ea"/>
                          <a:cs typeface="+mn-cs"/>
                        </a:rPr>
                        <a:t>: </a:t>
                      </a:r>
                      <a:r>
                        <a:rPr lang="ru-RU" sz="1600" b="0" kern="1200" dirty="0">
                          <a:solidFill>
                            <a:srgbClr val="004C82"/>
                          </a:solidFill>
                          <a:latin typeface="+mn-lt"/>
                          <a:ea typeface="+mn-ea"/>
                          <a:cs typeface="+mn-cs"/>
                        </a:rPr>
                        <a:t>ваш опыт использования отраслевых взаимосвязей</a:t>
                      </a:r>
                      <a:endParaRPr lang="en-GB" sz="1200" b="1" kern="1200" dirty="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b="0" kern="1200" dirty="0">
                          <a:solidFill>
                            <a:srgbClr val="004C82"/>
                          </a:solidFill>
                          <a:latin typeface="Calibri" panose="020F0502020204030204" pitchFamily="34" charset="0"/>
                          <a:ea typeface="+mn-ea"/>
                          <a:cs typeface="Calibri" panose="020F0502020204030204" pitchFamily="34" charset="0"/>
                        </a:rPr>
                        <a:t>Глава</a:t>
                      </a:r>
                      <a:r>
                        <a:rPr lang="en-US" sz="1800" b="0" kern="1200" dirty="0">
                          <a:solidFill>
                            <a:srgbClr val="004C82"/>
                          </a:solidFill>
                          <a:latin typeface="Calibri" panose="020F0502020204030204" pitchFamily="34" charset="0"/>
                          <a:ea typeface="+mn-ea"/>
                          <a:cs typeface="Calibri" panose="020F0502020204030204" pitchFamily="34" charset="0"/>
                        </a:rPr>
                        <a:t> 1.2:</a:t>
                      </a: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kern="1200" dirty="0">
                          <a:solidFill>
                            <a:srgbClr val="004C82"/>
                          </a:solidFill>
                          <a:latin typeface="+mn-lt"/>
                          <a:ea typeface="+mn-ea"/>
                          <a:cs typeface="+mn-cs"/>
                        </a:rPr>
                        <a:t>Взаимодействие между водным, энергетическим и продовольственным секторами</a:t>
                      </a:r>
                      <a:endParaRPr lang="en-US" sz="1600" b="1" kern="1200" dirty="0">
                        <a:solidFill>
                          <a:srgbClr val="004C82"/>
                        </a:solidFill>
                        <a:latin typeface="+mn-lt"/>
                        <a:ea typeface="+mn-ea"/>
                        <a:cs typeface="+mn-cs"/>
                      </a:endParaRPr>
                    </a:p>
                    <a:p>
                      <a:pPr marL="171450" indent="-171450">
                        <a:buFont typeface="Wingdings" panose="05000000000000000000" pitchFamily="2" charset="2"/>
                        <a:buChar char="§"/>
                      </a:pPr>
                      <a:r>
                        <a:rPr lang="ru-RU" sz="1600" b="0" dirty="0">
                          <a:solidFill>
                            <a:srgbClr val="004C82"/>
                          </a:solidFill>
                        </a:rPr>
                        <a:t>Водная, энергетическая и продовольственная безопасность и компромиссы</a:t>
                      </a:r>
                      <a:endParaRPr lang="en-US" sz="16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dirty="0">
                          <a:solidFill>
                            <a:srgbClr val="004C82"/>
                          </a:solidFill>
                          <a:latin typeface="Calibri" panose="020F0502020204030204" pitchFamily="34" charset="0"/>
                          <a:cs typeface="Calibri" panose="020F0502020204030204" pitchFamily="34" charset="0"/>
                        </a:rPr>
                        <a:t>Глава</a:t>
                      </a:r>
                      <a:r>
                        <a:rPr lang="en-GB" sz="1800" dirty="0">
                          <a:solidFill>
                            <a:srgbClr val="004C82"/>
                          </a:solidFill>
                          <a:latin typeface="Calibri" panose="020F0502020204030204" pitchFamily="34" charset="0"/>
                          <a:cs typeface="Calibri" panose="020F0502020204030204" pitchFamily="34" charset="0"/>
                        </a:rPr>
                        <a:t>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dirty="0">
                          <a:solidFill>
                            <a:srgbClr val="004C82"/>
                          </a:solidFill>
                        </a:rPr>
                        <a:t>Решения с использованием подхода ВЭП Нексус</a:t>
                      </a:r>
                      <a:endParaRPr lang="en-US" sz="1600" b="1" dirty="0">
                        <a:solidFill>
                          <a:srgbClr val="004C82"/>
                        </a:solidFill>
                      </a:endParaRPr>
                    </a:p>
                    <a:p>
                      <a:pPr marL="171450" indent="-171450">
                        <a:buFont typeface="Wingdings" panose="05000000000000000000" pitchFamily="2" charset="2"/>
                        <a:buChar char="§"/>
                      </a:pPr>
                      <a:r>
                        <a:rPr lang="ru-RU" sz="1600" b="0" dirty="0">
                          <a:solidFill>
                            <a:srgbClr val="004C82"/>
                          </a:solidFill>
                        </a:rPr>
                        <a:t>Синергии и решения ВЭП Нексус</a:t>
                      </a:r>
                      <a:endParaRPr lang="en-US" sz="1600" b="0" dirty="0">
                        <a:solidFill>
                          <a:srgbClr val="004C82"/>
                        </a:solidFill>
                      </a:endParaRPr>
                    </a:p>
                    <a:p>
                      <a:pPr marL="171450" indent="-171450">
                        <a:buFont typeface="Wingdings" panose="05000000000000000000" pitchFamily="2" charset="2"/>
                        <a:buChar char="§"/>
                      </a:pPr>
                      <a:r>
                        <a:rPr lang="ru-RU" sz="1600" b="0" kern="1200" dirty="0">
                          <a:solidFill>
                            <a:srgbClr val="004C82"/>
                          </a:solidFill>
                          <a:latin typeface="+mn-lt"/>
                          <a:ea typeface="+mn-ea"/>
                          <a:cs typeface="+mn-cs"/>
                        </a:rPr>
                        <a:t>Интерактивное упражнение</a:t>
                      </a:r>
                      <a:r>
                        <a:rPr lang="en-US" sz="1600" b="0" dirty="0">
                          <a:solidFill>
                            <a:srgbClr val="004C82"/>
                          </a:solidFill>
                        </a:rPr>
                        <a:t>: </a:t>
                      </a:r>
                      <a:r>
                        <a:rPr lang="ru-RU" sz="1600" b="0" dirty="0">
                          <a:solidFill>
                            <a:srgbClr val="004C82"/>
                          </a:solidFill>
                        </a:rPr>
                        <a:t>поиск решений для компромиссов и использования синергий</a:t>
                      </a:r>
                      <a:endParaRPr lang="en-US" sz="16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ru-RU" sz="2800" dirty="0">
                <a:solidFill>
                  <a:srgbClr val="004C82"/>
                </a:solidFill>
              </a:rPr>
              <a:t>Содержание</a:t>
            </a:r>
            <a:endParaRPr lang="en-GB" sz="2800" dirty="0">
              <a:solidFill>
                <a:srgbClr val="004C82"/>
              </a:solidFill>
            </a:endParaRP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284F95B-2421-4B42-862A-577A6366A109}"/>
              </a:ext>
            </a:extLst>
          </p:cNvPr>
          <p:cNvSpPr>
            <a:spLocks noGrp="1"/>
          </p:cNvSpPr>
          <p:nvPr>
            <p:ph type="body" sz="quarter" idx="13"/>
          </p:nvPr>
        </p:nvSpPr>
        <p:spPr/>
        <p:txBody>
          <a:bodyPr>
            <a:normAutofit lnSpcReduction="10000"/>
          </a:bodyPr>
          <a:lstStyle/>
          <a:p>
            <a:pPr lvl="1"/>
            <a:r>
              <a:rPr lang="ru-RU" u="sng" dirty="0"/>
              <a:t>Задача</a:t>
            </a:r>
            <a:r>
              <a:rPr lang="en-US" u="sng" dirty="0"/>
              <a:t>:</a:t>
            </a:r>
            <a:r>
              <a:rPr lang="en-US" dirty="0"/>
              <a:t> </a:t>
            </a:r>
            <a:r>
              <a:rPr lang="ru-RU" dirty="0"/>
              <a:t>Выявить проблемы в секторе водных, энергетических и продовольственных ресурсов, а также отраслевых взаимосвязях</a:t>
            </a:r>
            <a:r>
              <a:rPr lang="en-US" dirty="0"/>
              <a:t>.</a:t>
            </a:r>
          </a:p>
          <a:p>
            <a:pPr marL="0" lvl="1" indent="0">
              <a:buNone/>
            </a:pPr>
            <a:endParaRPr lang="en-US" dirty="0"/>
          </a:p>
          <a:p>
            <a:pPr lvl="1"/>
            <a:r>
              <a:rPr lang="ru-RU" u="sng" dirty="0"/>
              <a:t>Что делать</a:t>
            </a:r>
            <a:r>
              <a:rPr lang="en-US" u="sng" dirty="0"/>
              <a:t>:</a:t>
            </a:r>
            <a:r>
              <a:rPr lang="en-US" dirty="0"/>
              <a:t> </a:t>
            </a:r>
            <a:r>
              <a:rPr lang="ru-RU" dirty="0"/>
              <a:t>Разделиться на группы по 3-5 человек и прочитать инструкции в раздаточном материале</a:t>
            </a:r>
            <a:r>
              <a:rPr lang="en-US" dirty="0"/>
              <a:t>.</a:t>
            </a:r>
          </a:p>
          <a:p>
            <a:pPr lvl="1"/>
            <a:endParaRPr lang="en-US" dirty="0"/>
          </a:p>
          <a:p>
            <a:pPr lvl="1"/>
            <a:r>
              <a:rPr lang="ru-RU" u="sng" dirty="0"/>
              <a:t>Время</a:t>
            </a:r>
            <a:r>
              <a:rPr lang="en-US" u="sng" dirty="0"/>
              <a:t>:</a:t>
            </a:r>
            <a:r>
              <a:rPr lang="en-US" dirty="0"/>
              <a:t> </a:t>
            </a:r>
            <a:r>
              <a:rPr lang="ru-RU" dirty="0"/>
              <a:t>У вас есть 20 мин. для обсуждения в группе, а затем 5 мин для презентации перед группами</a:t>
            </a:r>
            <a:r>
              <a:rPr lang="en-US" dirty="0"/>
              <a:t>. </a:t>
            </a:r>
          </a:p>
          <a:p>
            <a:pPr lvl="1"/>
            <a:endParaRPr lang="en-US" dirty="0"/>
          </a:p>
          <a:p>
            <a:pPr lvl="1"/>
            <a:endParaRPr lang="en-US" dirty="0"/>
          </a:p>
          <a:p>
            <a:endParaRPr lang="de-DE" dirty="0"/>
          </a:p>
        </p:txBody>
      </p:sp>
      <p:sp>
        <p:nvSpPr>
          <p:cNvPr id="3" name="Titel 2">
            <a:extLst>
              <a:ext uri="{FF2B5EF4-FFF2-40B4-BE49-F238E27FC236}">
                <a16:creationId xmlns:a16="http://schemas.microsoft.com/office/drawing/2014/main" id="{C113CE7E-00F0-4056-A744-217014FAEE9F}"/>
              </a:ext>
            </a:extLst>
          </p:cNvPr>
          <p:cNvSpPr>
            <a:spLocks noGrp="1"/>
          </p:cNvSpPr>
          <p:nvPr>
            <p:ph type="title"/>
          </p:nvPr>
        </p:nvSpPr>
        <p:spPr/>
        <p:txBody>
          <a:bodyPr>
            <a:normAutofit/>
          </a:bodyPr>
          <a:lstStyle/>
          <a:p>
            <a:r>
              <a:rPr lang="ru-RU" dirty="0"/>
              <a:t>Анализ Нексус в вашем региональном контексте</a:t>
            </a:r>
            <a:endParaRPr lang="en-US" dirty="0"/>
          </a:p>
        </p:txBody>
      </p:sp>
      <p:sp>
        <p:nvSpPr>
          <p:cNvPr id="4" name="Foliennummernplatzhalter 3">
            <a:extLst>
              <a:ext uri="{FF2B5EF4-FFF2-40B4-BE49-F238E27FC236}">
                <a16:creationId xmlns:a16="http://schemas.microsoft.com/office/drawing/2014/main" id="{04FC85D8-ABE9-4CAE-AFDE-BCC15AA01631}"/>
              </a:ext>
            </a:extLst>
          </p:cNvPr>
          <p:cNvSpPr>
            <a:spLocks noGrp="1"/>
          </p:cNvSpPr>
          <p:nvPr>
            <p:ph type="sldNum" sz="quarter" idx="16"/>
          </p:nvPr>
        </p:nvSpPr>
        <p:spPr/>
        <p:txBody>
          <a:bodyPr/>
          <a:lstStyle/>
          <a:p>
            <a:fld id="{CF23C0C3-F0EC-4AF0-84C8-08554CFEDD03}" type="slidenum">
              <a:rPr lang="en-GB" smtClean="0"/>
              <a:t>30</a:t>
            </a:fld>
            <a:endParaRPr lang="en-GB" dirty="0"/>
          </a:p>
        </p:txBody>
      </p:sp>
    </p:spTree>
    <p:extLst>
      <p:ext uri="{BB962C8B-B14F-4D97-AF65-F5344CB8AC3E}">
        <p14:creationId xmlns:p14="http://schemas.microsoft.com/office/powerpoint/2010/main" val="164731735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13CFE3-D520-491E-BBC2-1677AF9379DB}"/>
              </a:ext>
            </a:extLst>
          </p:cNvPr>
          <p:cNvSpPr>
            <a:spLocks noGrp="1"/>
          </p:cNvSpPr>
          <p:nvPr>
            <p:ph type="body" sz="quarter" idx="13"/>
          </p:nvPr>
        </p:nvSpPr>
        <p:spPr>
          <a:xfrm>
            <a:off x="447745" y="1603879"/>
            <a:ext cx="7172684" cy="2839832"/>
          </a:xfrm>
        </p:spPr>
        <p:txBody>
          <a:bodyPr>
            <a:normAutofit fontScale="92500" lnSpcReduction="20000"/>
          </a:bodyPr>
          <a:lstStyle/>
          <a:p>
            <a:pPr lvl="1"/>
            <a:r>
              <a:rPr lang="ru-RU" sz="2000" dirty="0">
                <a:effectLst/>
                <a:latin typeface="Calibri" panose="020F0502020204030204" pitchFamily="34" charset="0"/>
                <a:ea typeface="Calibri" panose="020F0502020204030204" pitchFamily="34" charset="0"/>
                <a:cs typeface="Times New Roman" panose="02020603050405020304" pitchFamily="18" charset="0"/>
              </a:rPr>
              <a:t>Нексус водной, энергетической и продовольственной безопасности - это концепция, рассматривающая взаимосвязи, которые обычно упускаются из виду, но при этом очень важны</a:t>
            </a:r>
            <a:endParaRPr lang="en-US" dirty="0"/>
          </a:p>
          <a:p>
            <a:pPr lvl="1"/>
            <a:r>
              <a:rPr lang="ru-RU" sz="2000" dirty="0">
                <a:effectLst/>
                <a:latin typeface="Calibri" panose="020F0502020204030204" pitchFamily="34" charset="0"/>
                <a:ea typeface="Calibri" panose="020F0502020204030204" pitchFamily="34" charset="0"/>
                <a:cs typeface="Times New Roman" panose="02020603050405020304" pitchFamily="18" charset="0"/>
              </a:rPr>
              <a:t>Концепция ВЭП Нексус заключается в использовании синергий и поиске компромиссов </a:t>
            </a:r>
            <a:endParaRPr lang="en-US" dirty="0"/>
          </a:p>
          <a:p>
            <a:pPr lvl="1"/>
            <a:r>
              <a:rPr lang="ru-RU" sz="2000" dirty="0">
                <a:effectLst/>
                <a:latin typeface="Calibri" panose="020F0502020204030204" pitchFamily="34" charset="0"/>
                <a:ea typeface="Calibri" panose="020F0502020204030204" pitchFamily="34" charset="0"/>
                <a:cs typeface="Times New Roman" panose="02020603050405020304" pitchFamily="18" charset="0"/>
              </a:rPr>
              <a:t>Она также связана с другими концепциями (например, ЦУР, Сендайской рамочной программой по снижению риска бедствий, ОНУВ Парижского соглашения, циркулярной экономикой</a:t>
            </a:r>
            <a:r>
              <a:rPr lang="en-US" dirty="0"/>
              <a:t>)</a:t>
            </a:r>
          </a:p>
          <a:p>
            <a:pPr lvl="1"/>
            <a:r>
              <a:rPr lang="ru-RU" sz="2000" dirty="0">
                <a:effectLst/>
                <a:latin typeface="Calibri" panose="020F0502020204030204" pitchFamily="34" charset="0"/>
                <a:ea typeface="Calibri" panose="020F0502020204030204" pitchFamily="34" charset="0"/>
                <a:cs typeface="Times New Roman" panose="02020603050405020304" pitchFamily="18" charset="0"/>
              </a:rPr>
              <a:t>В следующем разделе будет более подробно рассмотрено взаимодействие между водным, энергетическим и продовольственным секторами</a:t>
            </a:r>
            <a:endParaRPr lang="en-US" dirty="0"/>
          </a:p>
          <a:p>
            <a:endParaRPr lang="de-DE" dirty="0"/>
          </a:p>
        </p:txBody>
      </p:sp>
      <p:sp>
        <p:nvSpPr>
          <p:cNvPr id="3" name="Titel 2">
            <a:extLst>
              <a:ext uri="{FF2B5EF4-FFF2-40B4-BE49-F238E27FC236}">
                <a16:creationId xmlns:a16="http://schemas.microsoft.com/office/drawing/2014/main" id="{377D7FE0-5CC0-4858-BFE0-152CB603C1C4}"/>
              </a:ext>
            </a:extLst>
          </p:cNvPr>
          <p:cNvSpPr>
            <a:spLocks noGrp="1"/>
          </p:cNvSpPr>
          <p:nvPr>
            <p:ph type="title"/>
          </p:nvPr>
        </p:nvSpPr>
        <p:spPr>
          <a:xfrm>
            <a:off x="447745" y="752122"/>
            <a:ext cx="8567183" cy="540544"/>
          </a:xfrm>
        </p:spPr>
        <p:txBody>
          <a:bodyPr>
            <a:normAutofit fontScale="90000"/>
          </a:bodyPr>
          <a:lstStyle/>
          <a:p>
            <a:r>
              <a:rPr lang="ru-RU" dirty="0"/>
              <a:t>Обзор Главы</a:t>
            </a:r>
            <a:r>
              <a:rPr lang="en-US" dirty="0"/>
              <a:t> 1.1: </a:t>
            </a:r>
            <a:r>
              <a:rPr lang="ru-RU" dirty="0"/>
              <a:t>Краткая информация о подходе ВЭП Нексус</a:t>
            </a:r>
            <a:endParaRPr lang="en-US" dirty="0"/>
          </a:p>
        </p:txBody>
      </p:sp>
      <p:sp>
        <p:nvSpPr>
          <p:cNvPr id="4" name="Foliennummernplatzhalter 3">
            <a:extLst>
              <a:ext uri="{FF2B5EF4-FFF2-40B4-BE49-F238E27FC236}">
                <a16:creationId xmlns:a16="http://schemas.microsoft.com/office/drawing/2014/main" id="{126A1DF8-964D-4FD1-9081-83825E3DB363}"/>
              </a:ext>
            </a:extLst>
          </p:cNvPr>
          <p:cNvSpPr>
            <a:spLocks noGrp="1"/>
          </p:cNvSpPr>
          <p:nvPr>
            <p:ph type="sldNum" sz="quarter" idx="16"/>
          </p:nvPr>
        </p:nvSpPr>
        <p:spPr/>
        <p:txBody>
          <a:bodyPr/>
          <a:lstStyle/>
          <a:p>
            <a:fld id="{CF23C0C3-F0EC-4AF0-84C8-08554CFEDD03}" type="slidenum">
              <a:rPr lang="en-GB" smtClean="0"/>
              <a:t>31</a:t>
            </a:fld>
            <a:endParaRPr lang="en-GB" dirty="0"/>
          </a:p>
        </p:txBody>
      </p:sp>
    </p:spTree>
    <p:extLst>
      <p:ext uri="{BB962C8B-B14F-4D97-AF65-F5344CB8AC3E}">
        <p14:creationId xmlns:p14="http://schemas.microsoft.com/office/powerpoint/2010/main" val="407812313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4658"/>
            <a:ext cx="1618490" cy="215988"/>
          </a:xfrm>
        </p:spPr>
        <p:txBody>
          <a:bodyPr/>
          <a:lstStyle/>
          <a:p>
            <a:r>
              <a:rPr lang="ru-RU" dirty="0"/>
              <a:t>4 мая 2022 г.</a:t>
            </a:r>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ru-RU" dirty="0"/>
              <a:t>Спасибо</a:t>
            </a:r>
            <a:r>
              <a:rPr lang="en-US" dirty="0"/>
              <a:t>!</a:t>
            </a:r>
            <a:endParaRPr lang="de-DE" dirty="0"/>
          </a:p>
        </p:txBody>
      </p:sp>
      <p:pic>
        <p:nvPicPr>
          <p:cNvPr id="14" name="Picture Placeholder 29" descr="Icon&#10;&#10;Description automatically generated">
            <a:extLst>
              <a:ext uri="{FF2B5EF4-FFF2-40B4-BE49-F238E27FC236}">
                <a16:creationId xmlns:a16="http://schemas.microsoft.com/office/drawing/2014/main" id="{2A61FFF4-32C1-4493-8F95-BE9A3F6B3748}"/>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341DC039-9406-4EFE-B7A8-978F38D56B91}"/>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844509DD-B42F-4F7B-A038-D5C2B3811012}"/>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2C32F27F-D5F7-4909-A60E-57DD14F53D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D6044D7D-31D4-4D84-A55A-733549CE4217}"/>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3934110821"/>
              </p:ext>
            </p:extLst>
          </p:nvPr>
        </p:nvGraphicFramePr>
        <p:xfrm>
          <a:off x="529390" y="1496245"/>
          <a:ext cx="8085219" cy="3340137"/>
        </p:xfrm>
        <a:graphic>
          <a:graphicData uri="http://schemas.openxmlformats.org/drawingml/2006/table">
            <a:tbl>
              <a:tblPr firstRow="1" bandRow="1">
                <a:tableStyleId>{5C22544A-7EE6-4342-B048-85BDC9FD1C3A}</a:tableStyleId>
              </a:tblPr>
              <a:tblGrid>
                <a:gridCol w="1956770">
                  <a:extLst>
                    <a:ext uri="{9D8B030D-6E8A-4147-A177-3AD203B41FA5}">
                      <a16:colId xmlns:a16="http://schemas.microsoft.com/office/drawing/2014/main" val="1827523324"/>
                    </a:ext>
                  </a:extLst>
                </a:gridCol>
                <a:gridCol w="6128449">
                  <a:extLst>
                    <a:ext uri="{9D8B030D-6E8A-4147-A177-3AD203B41FA5}">
                      <a16:colId xmlns:a16="http://schemas.microsoft.com/office/drawing/2014/main" val="2519275813"/>
                    </a:ext>
                  </a:extLst>
                </a:gridCol>
              </a:tblGrid>
              <a:tr h="1032338">
                <a:tc>
                  <a:txBody>
                    <a:bodyPr/>
                    <a:lstStyle/>
                    <a:p>
                      <a:pPr algn="ctr">
                        <a:spcBef>
                          <a:spcPts val="600"/>
                        </a:spcBef>
                      </a:pPr>
                      <a:r>
                        <a:rPr lang="ru-RU" sz="1800" b="0" dirty="0">
                          <a:solidFill>
                            <a:srgbClr val="004C82"/>
                          </a:solidFill>
                          <a:latin typeface="Calibri" panose="020F0502020204030204" pitchFamily="34" charset="0"/>
                          <a:cs typeface="Calibri" panose="020F0502020204030204" pitchFamily="34" charset="0"/>
                        </a:rPr>
                        <a:t>Глава</a:t>
                      </a:r>
                      <a:r>
                        <a:rPr lang="en-GB" sz="1800" b="0" dirty="0">
                          <a:solidFill>
                            <a:srgbClr val="004C82"/>
                          </a:solidFill>
                          <a:latin typeface="Calibri" panose="020F0502020204030204" pitchFamily="34" charset="0"/>
                          <a:cs typeface="Calibri" panose="020F0502020204030204" pitchFamily="34" charset="0"/>
                        </a:rPr>
                        <a:t> 1.1:</a:t>
                      </a: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defTabSz="685800" rtl="0" eaLnBrk="1" latinLnBrk="0" hangingPunct="1">
                        <a:buFont typeface="Wingdings" panose="05000000000000000000" pitchFamily="2" charset="2"/>
                        <a:buNone/>
                      </a:pPr>
                      <a:r>
                        <a:rPr lang="ru-RU" sz="1600" b="1" kern="1200" dirty="0">
                          <a:solidFill>
                            <a:srgbClr val="004C82"/>
                          </a:solidFill>
                          <a:latin typeface="+mn-lt"/>
                          <a:ea typeface="+mn-ea"/>
                          <a:cs typeface="+mn-cs"/>
                        </a:rPr>
                        <a:t>Краткая информация о</a:t>
                      </a:r>
                      <a:r>
                        <a:rPr lang="en-US" sz="1600" b="1" kern="1200" dirty="0">
                          <a:solidFill>
                            <a:srgbClr val="004C82"/>
                          </a:solidFill>
                          <a:latin typeface="+mn-lt"/>
                          <a:ea typeface="+mn-ea"/>
                          <a:cs typeface="+mn-cs"/>
                        </a:rPr>
                        <a:t> </a:t>
                      </a:r>
                      <a:r>
                        <a:rPr lang="ru-RU" sz="1600" b="1" kern="1200" dirty="0">
                          <a:solidFill>
                            <a:srgbClr val="004C82"/>
                          </a:solidFill>
                          <a:latin typeface="+mn-lt"/>
                          <a:ea typeface="+mn-ea"/>
                          <a:cs typeface="+mn-cs"/>
                        </a:rPr>
                        <a:t>подходе ВЭП Нексус</a:t>
                      </a:r>
                      <a:endParaRPr lang="en-US" sz="1600" b="1" kern="1200" dirty="0">
                        <a:solidFill>
                          <a:srgbClr val="004C82"/>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004C82"/>
                          </a:solidFill>
                          <a:latin typeface="+mn-lt"/>
                          <a:ea typeface="+mn-ea"/>
                          <a:cs typeface="+mn-cs"/>
                        </a:rPr>
                        <a:t>Введение в ВЭП Нексус</a:t>
                      </a:r>
                      <a:endParaRPr lang="en-US" sz="1600" b="0" kern="1200" dirty="0">
                        <a:solidFill>
                          <a:srgbClr val="004C82"/>
                        </a:solidFill>
                        <a:latin typeface="+mn-lt"/>
                        <a:ea typeface="+mn-ea"/>
                        <a:cs typeface="+mn-cs"/>
                      </a:endParaRPr>
                    </a:p>
                    <a:p>
                      <a:pPr marL="171450" indent="-171450" algn="l" defTabSz="685800" rtl="0" eaLnBrk="1" latinLnBrk="0" hangingPunct="1">
                        <a:buFont typeface="Wingdings" panose="05000000000000000000" pitchFamily="2" charset="2"/>
                        <a:buChar char="§"/>
                      </a:pPr>
                      <a:r>
                        <a:rPr lang="ru-RU" sz="1600" b="0" kern="1200" dirty="0">
                          <a:solidFill>
                            <a:srgbClr val="004C82"/>
                          </a:solidFill>
                          <a:latin typeface="+mn-lt"/>
                          <a:ea typeface="+mn-ea"/>
                          <a:cs typeface="+mn-cs"/>
                        </a:rPr>
                        <a:t>Интерактивное упражнение</a:t>
                      </a:r>
                      <a:r>
                        <a:rPr lang="en-US" sz="1600" b="0" kern="1200" dirty="0">
                          <a:solidFill>
                            <a:srgbClr val="004C82"/>
                          </a:solidFill>
                          <a:latin typeface="+mn-lt"/>
                          <a:ea typeface="+mn-ea"/>
                          <a:cs typeface="+mn-cs"/>
                        </a:rPr>
                        <a:t>: </a:t>
                      </a:r>
                      <a:r>
                        <a:rPr lang="ru-RU" sz="1600" b="0" kern="1200" dirty="0">
                          <a:solidFill>
                            <a:srgbClr val="004C82"/>
                          </a:solidFill>
                          <a:latin typeface="+mn-lt"/>
                          <a:ea typeface="+mn-ea"/>
                          <a:cs typeface="+mn-cs"/>
                        </a:rPr>
                        <a:t>ваш опыт работы с межотраслевыми взаимосвязями</a:t>
                      </a:r>
                      <a:endParaRPr lang="en-GB" sz="1200" b="1" kern="1200" dirty="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b="0" kern="1200" dirty="0">
                          <a:solidFill>
                            <a:srgbClr val="9BD7FF"/>
                          </a:solidFill>
                          <a:latin typeface="Calibri" panose="020F0502020204030204" pitchFamily="34" charset="0"/>
                          <a:ea typeface="+mn-ea"/>
                          <a:cs typeface="Calibri" panose="020F0502020204030204" pitchFamily="34" charset="0"/>
                        </a:rPr>
                        <a:t>Глава</a:t>
                      </a:r>
                      <a:r>
                        <a:rPr lang="en-US" sz="1800" b="0" kern="1200" dirty="0">
                          <a:solidFill>
                            <a:srgbClr val="9BD7FF"/>
                          </a:solidFill>
                          <a:latin typeface="Calibri" panose="020F0502020204030204" pitchFamily="34" charset="0"/>
                          <a:ea typeface="+mn-ea"/>
                          <a:cs typeface="Calibri" panose="020F0502020204030204" pitchFamily="34" charset="0"/>
                        </a:rPr>
                        <a:t> 1.2:</a:t>
                      </a:r>
                      <a:endParaRPr lang="en-GB" sz="1800" dirty="0">
                        <a:solidFill>
                          <a:srgbClr val="9BD7FF"/>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kern="1200" dirty="0">
                          <a:solidFill>
                            <a:srgbClr val="9BD7FF"/>
                          </a:solidFill>
                          <a:latin typeface="+mn-lt"/>
                          <a:ea typeface="+mn-ea"/>
                          <a:cs typeface="+mn-cs"/>
                        </a:rPr>
                        <a:t>Взаимодействие между водным, энергетическим и продовольственным секторами</a:t>
                      </a:r>
                      <a:endParaRPr lang="en-US" sz="1600" b="1" kern="1200" dirty="0">
                        <a:solidFill>
                          <a:srgbClr val="9BD7FF"/>
                        </a:solidFill>
                        <a:latin typeface="+mn-lt"/>
                        <a:ea typeface="+mn-ea"/>
                        <a:cs typeface="+mn-cs"/>
                      </a:endParaRPr>
                    </a:p>
                    <a:p>
                      <a:pPr marL="171450" indent="-171450">
                        <a:buFont typeface="Wingdings" panose="05000000000000000000" pitchFamily="2" charset="2"/>
                        <a:buChar char="§"/>
                      </a:pPr>
                      <a:r>
                        <a:rPr lang="ru-RU" sz="1600" b="0" dirty="0">
                          <a:solidFill>
                            <a:srgbClr val="9BD7FF"/>
                          </a:solidFill>
                        </a:rPr>
                        <a:t>Водная, энергетическая и продовольственная безопасность и компромиссы</a:t>
                      </a:r>
                      <a:endParaRPr lang="en-US" sz="1600" b="0" dirty="0">
                        <a:solidFill>
                          <a:srgbClr val="9BD7FF"/>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ctr" defTabSz="685800" rtl="0" eaLnBrk="1" fontAlgn="auto" latinLnBrk="0" hangingPunct="1">
                        <a:lnSpc>
                          <a:spcPct val="100000"/>
                        </a:lnSpc>
                        <a:spcBef>
                          <a:spcPts val="600"/>
                        </a:spcBef>
                        <a:spcAft>
                          <a:spcPts val="0"/>
                        </a:spcAft>
                        <a:buClrTx/>
                        <a:buSzTx/>
                        <a:buFontTx/>
                        <a:buNone/>
                        <a:tabLst/>
                        <a:defRPr/>
                      </a:pPr>
                      <a:r>
                        <a:rPr lang="ru-RU" sz="1800" dirty="0">
                          <a:solidFill>
                            <a:srgbClr val="9BD7FF"/>
                          </a:solidFill>
                          <a:latin typeface="Calibri" panose="020F0502020204030204" pitchFamily="34" charset="0"/>
                          <a:cs typeface="Calibri" panose="020F0502020204030204" pitchFamily="34" charset="0"/>
                        </a:rPr>
                        <a:t>Глава</a:t>
                      </a:r>
                      <a:r>
                        <a:rPr lang="en-GB" sz="1800" dirty="0">
                          <a:solidFill>
                            <a:srgbClr val="9BD7FF"/>
                          </a:solidFill>
                          <a:latin typeface="Calibri" panose="020F0502020204030204" pitchFamily="34" charset="0"/>
                          <a:cs typeface="Calibri" panose="020F0502020204030204" pitchFamily="34" charset="0"/>
                        </a:rPr>
                        <a:t> 1.3:</a:t>
                      </a: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Wingdings" panose="05000000000000000000" pitchFamily="2" charset="2"/>
                        <a:buNone/>
                      </a:pPr>
                      <a:r>
                        <a:rPr lang="ru-RU" sz="1600" b="1" dirty="0">
                          <a:solidFill>
                            <a:srgbClr val="9BD7FF"/>
                          </a:solidFill>
                        </a:rPr>
                        <a:t>Решения ВЭП Нексус</a:t>
                      </a:r>
                      <a:endParaRPr lang="en-US" sz="1600" b="1" dirty="0">
                        <a:solidFill>
                          <a:srgbClr val="9BD7FF"/>
                        </a:solidFill>
                      </a:endParaRPr>
                    </a:p>
                    <a:p>
                      <a:pPr marL="171450" indent="-171450">
                        <a:buFont typeface="Wingdings" panose="05000000000000000000" pitchFamily="2" charset="2"/>
                        <a:buChar char="§"/>
                      </a:pPr>
                      <a:r>
                        <a:rPr lang="ru-RU" sz="1600" b="0" dirty="0">
                          <a:solidFill>
                            <a:srgbClr val="9BD7FF"/>
                          </a:solidFill>
                        </a:rPr>
                        <a:t>Синергия и решения ВЭП Нексус</a:t>
                      </a:r>
                      <a:endParaRPr lang="en-US" sz="1600" b="0" dirty="0">
                        <a:solidFill>
                          <a:srgbClr val="9BD7FF"/>
                        </a:solidFill>
                      </a:endParaRPr>
                    </a:p>
                    <a:p>
                      <a:pPr marL="171450" indent="-171450">
                        <a:buFont typeface="Wingdings" panose="05000000000000000000" pitchFamily="2" charset="2"/>
                        <a:buChar char="§"/>
                      </a:pPr>
                      <a:r>
                        <a:rPr lang="ru-RU" sz="1600" b="0" kern="1200" dirty="0">
                          <a:solidFill>
                            <a:srgbClr val="9BD7FF"/>
                          </a:solidFill>
                          <a:latin typeface="+mn-lt"/>
                          <a:ea typeface="+mn-ea"/>
                          <a:cs typeface="+mn-cs"/>
                        </a:rPr>
                        <a:t>Интерактивное упражнение</a:t>
                      </a:r>
                      <a:r>
                        <a:rPr lang="en-US" sz="1600" b="0" dirty="0">
                          <a:solidFill>
                            <a:srgbClr val="9BD7FF"/>
                          </a:solidFill>
                        </a:rPr>
                        <a:t>: </a:t>
                      </a:r>
                      <a:r>
                        <a:rPr lang="ru-RU" sz="1600" b="0" dirty="0">
                          <a:solidFill>
                            <a:srgbClr val="9BD7FF"/>
                          </a:solidFill>
                        </a:rPr>
                        <a:t>поиск решений для компромиссов и использования синергии</a:t>
                      </a:r>
                      <a:endParaRPr lang="en-US" sz="1600" b="0" dirty="0">
                        <a:solidFill>
                          <a:srgbClr val="9BD7FF"/>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r>
              <a:rPr lang="ru-RU" sz="2800" dirty="0">
                <a:solidFill>
                  <a:srgbClr val="004C82"/>
                </a:solidFill>
              </a:rPr>
              <a:t>Содержание</a:t>
            </a:r>
            <a:endParaRPr lang="en-GB" sz="2800" dirty="0">
              <a:solidFill>
                <a:srgbClr val="004C82"/>
              </a:solidFill>
            </a:endParaRPr>
          </a:p>
        </p:txBody>
      </p:sp>
    </p:spTree>
    <p:extLst>
      <p:ext uri="{BB962C8B-B14F-4D97-AF65-F5344CB8AC3E}">
        <p14:creationId xmlns:p14="http://schemas.microsoft.com/office/powerpoint/2010/main" val="16548256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136473D-AA58-4CA8-93C2-B84FDE559DAE}"/>
              </a:ext>
            </a:extLst>
          </p:cNvPr>
          <p:cNvSpPr>
            <a:spLocks noGrp="1"/>
          </p:cNvSpPr>
          <p:nvPr>
            <p:ph type="body" sz="quarter" idx="10"/>
          </p:nvPr>
        </p:nvSpPr>
        <p:spPr>
          <a:xfrm>
            <a:off x="581130" y="4489385"/>
            <a:ext cx="7718139" cy="384721"/>
          </a:xfrm>
        </p:spPr>
        <p:txBody>
          <a:bodyPr/>
          <a:lstStyle/>
          <a:p>
            <a:r>
              <a:rPr lang="ru-RU" dirty="0"/>
              <a:t>Глава</a:t>
            </a:r>
            <a:r>
              <a:rPr lang="de-DE" dirty="0"/>
              <a:t> 1.1: </a:t>
            </a:r>
            <a:r>
              <a:rPr lang="ru-RU" dirty="0"/>
              <a:t>Краткая информация о подходе ВЭП Нексус</a:t>
            </a:r>
            <a:endParaRPr lang="de-DE" dirty="0"/>
          </a:p>
        </p:txBody>
      </p:sp>
      <p:sp>
        <p:nvSpPr>
          <p:cNvPr id="3" name="Titel 2">
            <a:extLst>
              <a:ext uri="{FF2B5EF4-FFF2-40B4-BE49-F238E27FC236}">
                <a16:creationId xmlns:a16="http://schemas.microsoft.com/office/drawing/2014/main" id="{50F331F9-0DAC-4301-9E09-3602204AAADF}"/>
              </a:ext>
            </a:extLst>
          </p:cNvPr>
          <p:cNvSpPr>
            <a:spLocks noGrp="1"/>
          </p:cNvSpPr>
          <p:nvPr>
            <p:ph type="title"/>
          </p:nvPr>
        </p:nvSpPr>
        <p:spPr>
          <a:xfrm>
            <a:off x="581130" y="3700203"/>
            <a:ext cx="7718139" cy="452432"/>
          </a:xfrm>
        </p:spPr>
        <p:txBody>
          <a:bodyPr/>
          <a:lstStyle/>
          <a:p>
            <a:r>
              <a:rPr lang="ru-RU" dirty="0"/>
              <a:t>Введение в концепцию ВЭП Нексус</a:t>
            </a:r>
            <a:endParaRPr lang="de-DE" dirty="0"/>
          </a:p>
        </p:txBody>
      </p:sp>
    </p:spTree>
    <p:extLst>
      <p:ext uri="{BB962C8B-B14F-4D97-AF65-F5344CB8AC3E}">
        <p14:creationId xmlns:p14="http://schemas.microsoft.com/office/powerpoint/2010/main" val="34107936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9EE8B88-37EF-460F-B2D6-65141B14495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38656" y="2841254"/>
            <a:ext cx="7228587" cy="5421441"/>
          </a:xfrm>
          <a:prstGeom prst="rect">
            <a:avLst/>
          </a:prstGeom>
        </p:spPr>
      </p:pic>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688526"/>
            <a:ext cx="8097740" cy="808683"/>
          </a:xfrm>
        </p:spPr>
        <p:txBody>
          <a:bodyPr/>
          <a:lstStyle/>
          <a:p>
            <a:r>
              <a:rPr lang="ru-RU" sz="2300" b="1" dirty="0"/>
              <a:t>Мы бы хотели побольше узнать о вас, вашем образовании и опыте работы</a:t>
            </a:r>
            <a:r>
              <a:rPr lang="en-US" dirty="0"/>
              <a:t>!</a:t>
            </a:r>
            <a:endParaRPr lang="en-US" dirty="0">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610831"/>
            <a:ext cx="7172684" cy="283983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r>
              <a:rPr lang="ru-RU" dirty="0"/>
              <a:t>Из какой вы страны</a:t>
            </a:r>
            <a:r>
              <a:rPr lang="en-US" dirty="0"/>
              <a:t>?</a:t>
            </a:r>
          </a:p>
          <a:p>
            <a:pPr marL="457200" lvl="1" indent="-457200">
              <a:buFont typeface="+mj-lt"/>
              <a:buAutoNum type="arabicPeriod"/>
            </a:pPr>
            <a:r>
              <a:rPr lang="ru-RU" dirty="0"/>
              <a:t>В каком из секторов Нексус ваш основной профессиональный опыт</a:t>
            </a:r>
            <a:r>
              <a:rPr lang="en-US" dirty="0"/>
              <a:t>?</a:t>
            </a:r>
          </a:p>
          <a:p>
            <a:pPr marL="457200" lvl="1" indent="-457200">
              <a:buFont typeface="+mj-lt"/>
              <a:buAutoNum type="arabicPeriod"/>
            </a:pPr>
            <a:r>
              <a:rPr lang="ru-RU" dirty="0"/>
              <a:t>Участвовали ли вы ранее в тренинге, посвященном ВЭП Нексус</a:t>
            </a:r>
            <a:r>
              <a:rPr lang="en-US" dirty="0"/>
              <a:t>?</a:t>
            </a:r>
          </a:p>
          <a:p>
            <a:pPr marL="457200" lvl="1" indent="-457200">
              <a:buFont typeface="+mj-lt"/>
              <a:buAutoNum type="arabicPeriod"/>
            </a:pPr>
            <a:r>
              <a:rPr lang="ru-RU" sz="2000" dirty="0">
                <a:effectLst/>
                <a:latin typeface="Calibri" panose="020F0502020204030204" pitchFamily="34" charset="0"/>
                <a:ea typeface="Calibri" panose="020F0502020204030204" pitchFamily="34" charset="0"/>
                <a:cs typeface="Times New Roman" panose="02020603050405020304" pitchFamily="18" charset="0"/>
              </a:rPr>
              <a:t>Каковы ваши ожидания от обучения? О чем бы вы хотели узнать</a:t>
            </a:r>
            <a:r>
              <a:rPr lang="en-US" dirty="0"/>
              <a:t>?</a:t>
            </a:r>
          </a:p>
        </p:txBody>
      </p:sp>
      <p:sp>
        <p:nvSpPr>
          <p:cNvPr id="6" name="Ellipse 5">
            <a:extLst>
              <a:ext uri="{FF2B5EF4-FFF2-40B4-BE49-F238E27FC236}">
                <a16:creationId xmlns:a16="http://schemas.microsoft.com/office/drawing/2014/main" id="{9E06A1F4-45EB-4349-B5C9-ECA48167F729}"/>
              </a:ext>
            </a:extLst>
          </p:cNvPr>
          <p:cNvSpPr/>
          <p:nvPr/>
        </p:nvSpPr>
        <p:spPr>
          <a:xfrm>
            <a:off x="7911927" y="2516062"/>
            <a:ext cx="492829" cy="482821"/>
          </a:xfrm>
          <a:prstGeom prst="ellipse">
            <a:avLst/>
          </a:prstGeom>
          <a:blipFill>
            <a:blip r:embed="rId4">
              <a:extLst>
                <a:ext uri="{96DAC541-7B7A-43D3-8B79-37D633B846F1}">
                  <asvg:svgBlip xmlns:asvg="http://schemas.microsoft.com/office/drawing/2016/SVG/main" r:embed="rId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54793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7C2804-35E0-41A9-9CE3-DE7A7BA21583}"/>
              </a:ext>
            </a:extLst>
          </p:cNvPr>
          <p:cNvSpPr>
            <a:spLocks noGrp="1"/>
          </p:cNvSpPr>
          <p:nvPr>
            <p:ph type="title"/>
          </p:nvPr>
        </p:nvSpPr>
        <p:spPr>
          <a:xfrm>
            <a:off x="449816" y="576000"/>
            <a:ext cx="8567183" cy="540544"/>
          </a:xfrm>
        </p:spPr>
        <p:txBody>
          <a:bodyPr>
            <a:normAutofit fontScale="90000"/>
          </a:bodyPr>
          <a:lstStyle/>
          <a:p>
            <a:r>
              <a:rPr lang="ru-RU" dirty="0"/>
              <a:t>Почему Нексус и чем эта концепция отличается от ИУВР</a:t>
            </a:r>
            <a:r>
              <a:rPr lang="en-US" dirty="0"/>
              <a:t>?</a:t>
            </a:r>
          </a:p>
        </p:txBody>
      </p:sp>
      <p:sp>
        <p:nvSpPr>
          <p:cNvPr id="4" name="Foliennummernplatzhalter 3">
            <a:extLst>
              <a:ext uri="{FF2B5EF4-FFF2-40B4-BE49-F238E27FC236}">
                <a16:creationId xmlns:a16="http://schemas.microsoft.com/office/drawing/2014/main" id="{39B56351-3023-4256-B32F-6534814E97DC}"/>
              </a:ext>
            </a:extLst>
          </p:cNvPr>
          <p:cNvSpPr>
            <a:spLocks noGrp="1"/>
          </p:cNvSpPr>
          <p:nvPr>
            <p:ph type="sldNum" sz="quarter" idx="16"/>
          </p:nvPr>
        </p:nvSpPr>
        <p:spPr/>
        <p:txBody>
          <a:bodyPr/>
          <a:lstStyle/>
          <a:p>
            <a:fld id="{CF23C0C3-F0EC-4AF0-84C8-08554CFEDD03}" type="slidenum">
              <a:rPr lang="en-GB" smtClean="0"/>
              <a:t>7</a:t>
            </a:fld>
            <a:endParaRPr lang="en-GB" dirty="0"/>
          </a:p>
        </p:txBody>
      </p:sp>
      <p:graphicFrame>
        <p:nvGraphicFramePr>
          <p:cNvPr id="7" name="Tabelle 7">
            <a:extLst>
              <a:ext uri="{FF2B5EF4-FFF2-40B4-BE49-F238E27FC236}">
                <a16:creationId xmlns:a16="http://schemas.microsoft.com/office/drawing/2014/main" id="{9586C12F-AD88-41E7-A566-C2BF8597B275}"/>
              </a:ext>
            </a:extLst>
          </p:cNvPr>
          <p:cNvGraphicFramePr>
            <a:graphicFrameLocks noGrp="1"/>
          </p:cNvGraphicFramePr>
          <p:nvPr>
            <p:extLst>
              <p:ext uri="{D42A27DB-BD31-4B8C-83A1-F6EECF244321}">
                <p14:modId xmlns:p14="http://schemas.microsoft.com/office/powerpoint/2010/main" val="3650408480"/>
              </p:ext>
            </p:extLst>
          </p:nvPr>
        </p:nvGraphicFramePr>
        <p:xfrm>
          <a:off x="449816" y="1370013"/>
          <a:ext cx="7833360" cy="2864226"/>
        </p:xfrm>
        <a:graphic>
          <a:graphicData uri="http://schemas.openxmlformats.org/drawingml/2006/table">
            <a:tbl>
              <a:tblPr firstRow="1" bandRow="1">
                <a:tableStyleId>{1FECB4D8-DB02-4DC6-A0A2-4F2EBAE1DC90}</a:tableStyleId>
              </a:tblPr>
              <a:tblGrid>
                <a:gridCol w="2611120">
                  <a:extLst>
                    <a:ext uri="{9D8B030D-6E8A-4147-A177-3AD203B41FA5}">
                      <a16:colId xmlns:a16="http://schemas.microsoft.com/office/drawing/2014/main" val="1508274366"/>
                    </a:ext>
                  </a:extLst>
                </a:gridCol>
                <a:gridCol w="2611120">
                  <a:extLst>
                    <a:ext uri="{9D8B030D-6E8A-4147-A177-3AD203B41FA5}">
                      <a16:colId xmlns:a16="http://schemas.microsoft.com/office/drawing/2014/main" val="3482636260"/>
                    </a:ext>
                  </a:extLst>
                </a:gridCol>
                <a:gridCol w="2611120">
                  <a:extLst>
                    <a:ext uri="{9D8B030D-6E8A-4147-A177-3AD203B41FA5}">
                      <a16:colId xmlns:a16="http://schemas.microsoft.com/office/drawing/2014/main" val="3549598063"/>
                    </a:ext>
                  </a:extLst>
                </a:gridCol>
              </a:tblGrid>
              <a:tr h="594379">
                <a:tc>
                  <a:txBody>
                    <a:bodyPr/>
                    <a:lstStyle/>
                    <a:p>
                      <a:r>
                        <a:rPr lang="ru-RU" noProof="0" dirty="0"/>
                        <a:t>Общие черты</a:t>
                      </a:r>
                      <a:endParaRPr lang="en-US" noProof="0" dirty="0"/>
                    </a:p>
                  </a:txBody>
                  <a:tcPr>
                    <a:solidFill>
                      <a:srgbClr val="F4971A"/>
                    </a:solidFill>
                  </a:tcPr>
                </a:tc>
                <a:tc>
                  <a:txBody>
                    <a:bodyPr/>
                    <a:lstStyle/>
                    <a:p>
                      <a:r>
                        <a:rPr lang="ru-RU" noProof="0" dirty="0"/>
                        <a:t>ИУВР</a:t>
                      </a:r>
                      <a:endParaRPr lang="en-US" noProof="0" dirty="0"/>
                    </a:p>
                  </a:txBody>
                  <a:tcPr>
                    <a:solidFill>
                      <a:srgbClr val="F4971A"/>
                    </a:solidFill>
                  </a:tcPr>
                </a:tc>
                <a:tc>
                  <a:txBody>
                    <a:bodyPr/>
                    <a:lstStyle/>
                    <a:p>
                      <a:r>
                        <a:rPr lang="ru-RU" noProof="0" dirty="0"/>
                        <a:t>Нексус</a:t>
                      </a:r>
                      <a:endParaRPr lang="en-US" noProof="0" dirty="0"/>
                    </a:p>
                  </a:txBody>
                  <a:tcPr>
                    <a:solidFill>
                      <a:srgbClr val="F4971A"/>
                    </a:solidFill>
                  </a:tcPr>
                </a:tc>
                <a:extLst>
                  <a:ext uri="{0D108BD9-81ED-4DB2-BD59-A6C34878D82A}">
                    <a16:rowId xmlns:a16="http://schemas.microsoft.com/office/drawing/2014/main" val="448876561"/>
                  </a:ext>
                </a:extLst>
              </a:tr>
              <a:tr h="646787">
                <a:tc>
                  <a:txBody>
                    <a:bodyPr/>
                    <a:lstStyle/>
                    <a:p>
                      <a:r>
                        <a:rPr lang="ru-RU" noProof="0" dirty="0"/>
                        <a:t>Улучшить использование ресурсов и устойчивое развитие</a:t>
                      </a:r>
                      <a:endParaRPr lang="en-US" noProof="0" dirty="0">
                        <a:solidFill>
                          <a:schemeClr val="tx1"/>
                        </a:solidFill>
                      </a:endParaRPr>
                    </a:p>
                  </a:txBody>
                  <a:tcPr>
                    <a:solidFill>
                      <a:srgbClr val="F4971A">
                        <a:alpha val="20000"/>
                      </a:srgbClr>
                    </a:solidFill>
                  </a:tcPr>
                </a:tc>
                <a:tc>
                  <a:txBody>
                    <a:bodyPr/>
                    <a:lstStyle/>
                    <a:p>
                      <a:r>
                        <a:rPr lang="ru-RU" noProof="0" dirty="0"/>
                        <a:t>Ориентированность на водные ресурсы</a:t>
                      </a:r>
                      <a:endParaRPr lang="en-US" noProof="0" dirty="0">
                        <a:solidFill>
                          <a:schemeClr val="tx1"/>
                        </a:solidFill>
                      </a:endParaRPr>
                    </a:p>
                  </a:txBody>
                  <a:tcPr>
                    <a:solidFill>
                      <a:srgbClr val="F4971A">
                        <a:alpha val="20000"/>
                      </a:srgbClr>
                    </a:solidFill>
                  </a:tcPr>
                </a:tc>
                <a:tc>
                  <a:txBody>
                    <a:bodyPr/>
                    <a:lstStyle/>
                    <a:p>
                      <a:r>
                        <a:rPr lang="ru-RU" noProof="0" dirty="0"/>
                        <a:t>Равное значение для всех секторов</a:t>
                      </a:r>
                      <a:endParaRPr lang="en-US" noProof="0" dirty="0">
                        <a:solidFill>
                          <a:schemeClr val="tx1"/>
                        </a:solidFill>
                      </a:endParaRPr>
                    </a:p>
                  </a:txBody>
                  <a:tcPr>
                    <a:solidFill>
                      <a:srgbClr val="F4971A">
                        <a:alpha val="20000"/>
                      </a:srgbClr>
                    </a:solidFill>
                  </a:tcPr>
                </a:tc>
                <a:extLst>
                  <a:ext uri="{0D108BD9-81ED-4DB2-BD59-A6C34878D82A}">
                    <a16:rowId xmlns:a16="http://schemas.microsoft.com/office/drawing/2014/main" val="778496573"/>
                  </a:ext>
                </a:extLst>
              </a:tr>
              <a:tr h="646787">
                <a:tc>
                  <a:txBody>
                    <a:bodyPr/>
                    <a:lstStyle/>
                    <a:p>
                      <a:r>
                        <a:rPr lang="ru-RU" noProof="0" dirty="0"/>
                        <a:t>Учитывать компромиссы и синергии между секторами</a:t>
                      </a:r>
                      <a:endParaRPr lang="en-US" noProof="0" dirty="0">
                        <a:solidFill>
                          <a:schemeClr val="tx1"/>
                        </a:solidFill>
                      </a:endParaRPr>
                    </a:p>
                  </a:txBody>
                  <a:tcPr/>
                </a:tc>
                <a:tc>
                  <a:txBody>
                    <a:bodyPr/>
                    <a:lstStyle/>
                    <a:p>
                      <a:r>
                        <a:rPr lang="ru-RU" noProof="0" dirty="0"/>
                        <a:t>С точки зрения управления водными ресурсами</a:t>
                      </a:r>
                      <a:endParaRPr lang="en-US" noProof="0" dirty="0">
                        <a:solidFill>
                          <a:schemeClr val="tx1"/>
                        </a:solidFill>
                      </a:endParaRPr>
                    </a:p>
                  </a:txBody>
                  <a:tcPr/>
                </a:tc>
                <a:tc>
                  <a:txBody>
                    <a:bodyPr/>
                    <a:lstStyle/>
                    <a:p>
                      <a:r>
                        <a:rPr lang="ru-RU" noProof="0" dirty="0"/>
                        <a:t>С точки зрения всей системы</a:t>
                      </a:r>
                      <a:endParaRPr lang="en-US" noProof="0" dirty="0">
                        <a:solidFill>
                          <a:schemeClr val="tx1"/>
                        </a:solidFill>
                      </a:endParaRPr>
                    </a:p>
                  </a:txBody>
                  <a:tcPr/>
                </a:tc>
                <a:extLst>
                  <a:ext uri="{0D108BD9-81ED-4DB2-BD59-A6C34878D82A}">
                    <a16:rowId xmlns:a16="http://schemas.microsoft.com/office/drawing/2014/main" val="1023088484"/>
                  </a:ext>
                </a:extLst>
              </a:tr>
              <a:tr h="911382">
                <a:tc>
                  <a:txBody>
                    <a:bodyPr/>
                    <a:lstStyle/>
                    <a:p>
                      <a:r>
                        <a:rPr lang="ru-RU" noProof="0" dirty="0"/>
                        <a:t>Консультироваться с заинтересованными сторонами из различных секторов</a:t>
                      </a:r>
                      <a:endParaRPr lang="en-US" noProof="0" dirty="0">
                        <a:solidFill>
                          <a:schemeClr val="tx1"/>
                        </a:solidFill>
                      </a:endParaRPr>
                    </a:p>
                  </a:txBody>
                  <a:tcPr>
                    <a:solidFill>
                      <a:srgbClr val="F4971A">
                        <a:alpha val="20000"/>
                      </a:srgbClr>
                    </a:solidFill>
                  </a:tcPr>
                </a:tc>
                <a:tc>
                  <a:txBody>
                    <a:bodyPr/>
                    <a:lstStyle/>
                    <a:p>
                      <a:endParaRPr lang="en-US" noProof="0" dirty="0">
                        <a:solidFill>
                          <a:schemeClr val="tx1"/>
                        </a:solidFill>
                      </a:endParaRPr>
                    </a:p>
                  </a:txBody>
                  <a:tcPr>
                    <a:solidFill>
                      <a:srgbClr val="F4971A">
                        <a:alpha val="20000"/>
                      </a:srgbClr>
                    </a:solidFill>
                  </a:tcPr>
                </a:tc>
                <a:tc>
                  <a:txBody>
                    <a:bodyPr/>
                    <a:lstStyle/>
                    <a:p>
                      <a:endParaRPr lang="en-US" noProof="0" dirty="0">
                        <a:solidFill>
                          <a:schemeClr val="tx1"/>
                        </a:solidFill>
                      </a:endParaRPr>
                    </a:p>
                  </a:txBody>
                  <a:tcPr>
                    <a:solidFill>
                      <a:srgbClr val="F4971A">
                        <a:alpha val="20000"/>
                      </a:srgbClr>
                    </a:solidFill>
                  </a:tcPr>
                </a:tc>
                <a:extLst>
                  <a:ext uri="{0D108BD9-81ED-4DB2-BD59-A6C34878D82A}">
                    <a16:rowId xmlns:a16="http://schemas.microsoft.com/office/drawing/2014/main" val="315357460"/>
                  </a:ext>
                </a:extLst>
              </a:tr>
            </a:tbl>
          </a:graphicData>
        </a:graphic>
      </p:graphicFrame>
    </p:spTree>
    <p:extLst>
      <p:ext uri="{BB962C8B-B14F-4D97-AF65-F5344CB8AC3E}">
        <p14:creationId xmlns:p14="http://schemas.microsoft.com/office/powerpoint/2010/main" val="23722766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A161E8-B052-46FA-8C1C-53FC42FB2F63}"/>
              </a:ext>
            </a:extLst>
          </p:cNvPr>
          <p:cNvSpPr>
            <a:spLocks noGrp="1"/>
          </p:cNvSpPr>
          <p:nvPr>
            <p:ph type="title"/>
          </p:nvPr>
        </p:nvSpPr>
        <p:spPr/>
        <p:txBody>
          <a:bodyPr>
            <a:normAutofit fontScale="90000"/>
          </a:bodyPr>
          <a:lstStyle/>
          <a:p>
            <a:r>
              <a:rPr lang="ru-RU" dirty="0"/>
              <a:t>Почему Нексус и чем эта концепция отличается от ИУВР</a:t>
            </a:r>
            <a:r>
              <a:rPr lang="en-US" dirty="0"/>
              <a:t>?</a:t>
            </a:r>
            <a:endParaRPr lang="de-DE" dirty="0"/>
          </a:p>
        </p:txBody>
      </p:sp>
      <p:sp>
        <p:nvSpPr>
          <p:cNvPr id="4" name="Foliennummernplatzhalter 3">
            <a:extLst>
              <a:ext uri="{FF2B5EF4-FFF2-40B4-BE49-F238E27FC236}">
                <a16:creationId xmlns:a16="http://schemas.microsoft.com/office/drawing/2014/main" id="{934DFBD5-A050-4B21-8C41-30575899BB0C}"/>
              </a:ext>
            </a:extLst>
          </p:cNvPr>
          <p:cNvSpPr>
            <a:spLocks noGrp="1"/>
          </p:cNvSpPr>
          <p:nvPr>
            <p:ph type="sldNum" sz="quarter" idx="16"/>
          </p:nvPr>
        </p:nvSpPr>
        <p:spPr/>
        <p:txBody>
          <a:bodyPr/>
          <a:lstStyle/>
          <a:p>
            <a:fld id="{CF23C0C3-F0EC-4AF0-84C8-08554CFEDD03}" type="slidenum">
              <a:rPr lang="en-GB" smtClean="0"/>
              <a:t>8</a:t>
            </a:fld>
            <a:endParaRPr lang="en-GB" dirty="0"/>
          </a:p>
        </p:txBody>
      </p:sp>
      <p:grpSp>
        <p:nvGrpSpPr>
          <p:cNvPr id="5" name="Group 9">
            <a:extLst>
              <a:ext uri="{FF2B5EF4-FFF2-40B4-BE49-F238E27FC236}">
                <a16:creationId xmlns:a16="http://schemas.microsoft.com/office/drawing/2014/main" id="{D029AF5D-2E89-401D-B09C-7BDC8D00862C}"/>
              </a:ext>
            </a:extLst>
          </p:cNvPr>
          <p:cNvGrpSpPr/>
          <p:nvPr/>
        </p:nvGrpSpPr>
        <p:grpSpPr>
          <a:xfrm>
            <a:off x="2224251" y="1755474"/>
            <a:ext cx="1212547" cy="993174"/>
            <a:chOff x="3057813" y="1635407"/>
            <a:chExt cx="3133887" cy="2115958"/>
          </a:xfrm>
        </p:grpSpPr>
        <p:pic>
          <p:nvPicPr>
            <p:cNvPr id="6" name="Picture 7" descr="Icon, circle&#10;&#10;Description automatically generated">
              <a:extLst>
                <a:ext uri="{FF2B5EF4-FFF2-40B4-BE49-F238E27FC236}">
                  <a16:creationId xmlns:a16="http://schemas.microsoft.com/office/drawing/2014/main" id="{E9D3AE7B-FA37-436C-A096-707EF92B716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7" name="TextBox 12">
              <a:extLst>
                <a:ext uri="{FF2B5EF4-FFF2-40B4-BE49-F238E27FC236}">
                  <a16:creationId xmlns:a16="http://schemas.microsoft.com/office/drawing/2014/main" id="{7C20C076-1BFD-421E-A704-20E319AB4C37}"/>
                </a:ext>
              </a:extLst>
            </p:cNvPr>
            <p:cNvSpPr txBox="1"/>
            <p:nvPr/>
          </p:nvSpPr>
          <p:spPr>
            <a:xfrm>
              <a:off x="3504767" y="2249070"/>
              <a:ext cx="2134463" cy="590147"/>
            </a:xfrm>
            <a:prstGeom prst="rect">
              <a:avLst/>
            </a:prstGeom>
            <a:noFill/>
          </p:spPr>
          <p:txBody>
            <a:bodyPr wrap="square" rtlCol="0">
              <a:spAutoFit/>
            </a:bodyPr>
            <a:lstStyle/>
            <a:p>
              <a:pPr algn="ctr"/>
              <a:r>
                <a:rPr lang="ru-RU" sz="1200" b="1" dirty="0">
                  <a:solidFill>
                    <a:srgbClr val="575756"/>
                  </a:solidFill>
                  <a:latin typeface="Calibri" panose="020F0502020204030204" pitchFamily="34" charset="0"/>
                  <a:cs typeface="Calibri" panose="020F0502020204030204" pitchFamily="34" charset="0"/>
                </a:rPr>
                <a:t>Э</a:t>
              </a:r>
              <a:endParaRPr lang="en-GB" sz="1200" b="1" dirty="0">
                <a:solidFill>
                  <a:srgbClr val="575756"/>
                </a:solidFill>
                <a:latin typeface="Calibri" panose="020F0502020204030204" pitchFamily="34" charset="0"/>
                <a:cs typeface="Calibri" panose="020F0502020204030204" pitchFamily="34" charset="0"/>
              </a:endParaRPr>
            </a:p>
          </p:txBody>
        </p:sp>
      </p:grpSp>
      <p:grpSp>
        <p:nvGrpSpPr>
          <p:cNvPr id="8" name="Group 16">
            <a:extLst>
              <a:ext uri="{FF2B5EF4-FFF2-40B4-BE49-F238E27FC236}">
                <a16:creationId xmlns:a16="http://schemas.microsoft.com/office/drawing/2014/main" id="{D63DD90D-34D6-4D58-8F1A-81B9320D266D}"/>
              </a:ext>
            </a:extLst>
          </p:cNvPr>
          <p:cNvGrpSpPr/>
          <p:nvPr/>
        </p:nvGrpSpPr>
        <p:grpSpPr>
          <a:xfrm>
            <a:off x="1206507" y="3064205"/>
            <a:ext cx="1212547" cy="993174"/>
            <a:chOff x="6263058" y="1698351"/>
            <a:chExt cx="2738381" cy="1932436"/>
          </a:xfrm>
        </p:grpSpPr>
        <p:pic>
          <p:nvPicPr>
            <p:cNvPr id="9" name="Picture 14" descr="A picture containing icon&#10;&#10;Description automatically generated">
              <a:extLst>
                <a:ext uri="{FF2B5EF4-FFF2-40B4-BE49-F238E27FC236}">
                  <a16:creationId xmlns:a16="http://schemas.microsoft.com/office/drawing/2014/main" id="{1693F7EE-6650-4D9B-8399-7F118AA7F28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0" name="TextBox 15">
              <a:extLst>
                <a:ext uri="{FF2B5EF4-FFF2-40B4-BE49-F238E27FC236}">
                  <a16:creationId xmlns:a16="http://schemas.microsoft.com/office/drawing/2014/main" id="{DBA938C1-3F1B-4B6B-A252-FDBAD054F058}"/>
                </a:ext>
              </a:extLst>
            </p:cNvPr>
            <p:cNvSpPr txBox="1"/>
            <p:nvPr/>
          </p:nvSpPr>
          <p:spPr>
            <a:xfrm>
              <a:off x="6400561" y="2242387"/>
              <a:ext cx="2134463" cy="538962"/>
            </a:xfrm>
            <a:prstGeom prst="rect">
              <a:avLst/>
            </a:prstGeom>
            <a:noFill/>
          </p:spPr>
          <p:txBody>
            <a:bodyPr wrap="square" rtlCol="0">
              <a:spAutoFit/>
            </a:bodyPr>
            <a:lstStyle/>
            <a:p>
              <a:pPr algn="ctr"/>
              <a:r>
                <a:rPr lang="ru-RU" sz="1200" b="1" dirty="0">
                  <a:solidFill>
                    <a:srgbClr val="79A12C"/>
                  </a:solidFill>
                  <a:latin typeface="Calibri" panose="020F0502020204030204" pitchFamily="34" charset="0"/>
                  <a:cs typeface="Calibri" panose="020F0502020204030204" pitchFamily="34" charset="0"/>
                </a:rPr>
                <a:t>П</a:t>
              </a:r>
              <a:endParaRPr lang="en-GB" sz="1200" b="1" dirty="0">
                <a:solidFill>
                  <a:srgbClr val="79A12C"/>
                </a:solidFill>
                <a:latin typeface="Calibri" panose="020F0502020204030204" pitchFamily="34" charset="0"/>
                <a:cs typeface="Calibri" panose="020F0502020204030204" pitchFamily="34" charset="0"/>
              </a:endParaRPr>
            </a:p>
          </p:txBody>
        </p:sp>
      </p:grpSp>
      <p:grpSp>
        <p:nvGrpSpPr>
          <p:cNvPr id="11" name="Group 5">
            <a:extLst>
              <a:ext uri="{FF2B5EF4-FFF2-40B4-BE49-F238E27FC236}">
                <a16:creationId xmlns:a16="http://schemas.microsoft.com/office/drawing/2014/main" id="{3CFD9A0B-4704-40D4-B384-62F1C1F27A0D}"/>
              </a:ext>
            </a:extLst>
          </p:cNvPr>
          <p:cNvGrpSpPr/>
          <p:nvPr/>
        </p:nvGrpSpPr>
        <p:grpSpPr>
          <a:xfrm>
            <a:off x="7004642" y="2376243"/>
            <a:ext cx="1101628" cy="1052927"/>
            <a:chOff x="97809" y="1656673"/>
            <a:chExt cx="2865126" cy="1932436"/>
          </a:xfrm>
        </p:grpSpPr>
        <p:pic>
          <p:nvPicPr>
            <p:cNvPr id="12" name="Picture 4" descr="Shape, icon&#10;&#10;Description automatically generated">
              <a:extLst>
                <a:ext uri="{FF2B5EF4-FFF2-40B4-BE49-F238E27FC236}">
                  <a16:creationId xmlns:a16="http://schemas.microsoft.com/office/drawing/2014/main" id="{D73E2A3F-F14B-40DC-AC9F-67BFC4E5543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3" name="TextBox 6">
              <a:extLst>
                <a:ext uri="{FF2B5EF4-FFF2-40B4-BE49-F238E27FC236}">
                  <a16:creationId xmlns:a16="http://schemas.microsoft.com/office/drawing/2014/main" id="{C36AD86A-893A-4525-B924-5D5B6C15900F}"/>
                </a:ext>
              </a:extLst>
            </p:cNvPr>
            <p:cNvSpPr txBox="1"/>
            <p:nvPr/>
          </p:nvSpPr>
          <p:spPr>
            <a:xfrm>
              <a:off x="450000" y="2242482"/>
              <a:ext cx="2065977" cy="564863"/>
            </a:xfrm>
            <a:prstGeom prst="rect">
              <a:avLst/>
            </a:prstGeom>
            <a:noFill/>
          </p:spPr>
          <p:txBody>
            <a:bodyPr wrap="square" rtlCol="0">
              <a:spAutoFit/>
            </a:bodyPr>
            <a:lstStyle/>
            <a:p>
              <a:pPr algn="ctr"/>
              <a:r>
                <a:rPr lang="ru-RU" sz="1400" b="1" dirty="0">
                  <a:solidFill>
                    <a:srgbClr val="004C82"/>
                  </a:solidFill>
                  <a:latin typeface="Calibri" panose="020F0502020204030204" pitchFamily="34" charset="0"/>
                  <a:cs typeface="Calibri" panose="020F0502020204030204" pitchFamily="34" charset="0"/>
                </a:rPr>
                <a:t>В</a:t>
              </a:r>
              <a:endParaRPr lang="en-GB" sz="1400" b="1" dirty="0">
                <a:solidFill>
                  <a:srgbClr val="004C82"/>
                </a:solidFill>
                <a:latin typeface="Calibri" panose="020F0502020204030204" pitchFamily="34" charset="0"/>
                <a:cs typeface="Calibri" panose="020F0502020204030204" pitchFamily="34" charset="0"/>
              </a:endParaRPr>
            </a:p>
          </p:txBody>
        </p:sp>
      </p:grpSp>
      <p:grpSp>
        <p:nvGrpSpPr>
          <p:cNvPr id="14" name="Group 5">
            <a:extLst>
              <a:ext uri="{FF2B5EF4-FFF2-40B4-BE49-F238E27FC236}">
                <a16:creationId xmlns:a16="http://schemas.microsoft.com/office/drawing/2014/main" id="{29C5D785-F15F-4886-92D8-DBBE71E55306}"/>
              </a:ext>
            </a:extLst>
          </p:cNvPr>
          <p:cNvGrpSpPr/>
          <p:nvPr/>
        </p:nvGrpSpPr>
        <p:grpSpPr>
          <a:xfrm>
            <a:off x="183116" y="1755474"/>
            <a:ext cx="1212547" cy="993174"/>
            <a:chOff x="97809" y="1656673"/>
            <a:chExt cx="2865126" cy="1932436"/>
          </a:xfrm>
        </p:grpSpPr>
        <p:pic>
          <p:nvPicPr>
            <p:cNvPr id="15" name="Picture 4" descr="Shape, icon&#10;&#10;Description automatically generated">
              <a:extLst>
                <a:ext uri="{FF2B5EF4-FFF2-40B4-BE49-F238E27FC236}">
                  <a16:creationId xmlns:a16="http://schemas.microsoft.com/office/drawing/2014/main" id="{189D5933-A21C-4DCC-BFF1-63816768FEF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6" name="TextBox 6">
              <a:extLst>
                <a:ext uri="{FF2B5EF4-FFF2-40B4-BE49-F238E27FC236}">
                  <a16:creationId xmlns:a16="http://schemas.microsoft.com/office/drawing/2014/main" id="{BD92985C-BD93-4574-9394-8DC1B21AF088}"/>
                </a:ext>
              </a:extLst>
            </p:cNvPr>
            <p:cNvSpPr txBox="1"/>
            <p:nvPr/>
          </p:nvSpPr>
          <p:spPr>
            <a:xfrm>
              <a:off x="449999" y="2242486"/>
              <a:ext cx="2065977" cy="538962"/>
            </a:xfrm>
            <a:prstGeom prst="rect">
              <a:avLst/>
            </a:prstGeom>
            <a:noFill/>
          </p:spPr>
          <p:txBody>
            <a:bodyPr wrap="square" rtlCol="0">
              <a:spAutoFit/>
            </a:bodyPr>
            <a:lstStyle/>
            <a:p>
              <a:pPr algn="ctr"/>
              <a:r>
                <a:rPr lang="ru-RU" sz="1200" b="1" dirty="0">
                  <a:solidFill>
                    <a:srgbClr val="004C82"/>
                  </a:solidFill>
                  <a:latin typeface="Calibri" panose="020F0502020204030204" pitchFamily="34" charset="0"/>
                  <a:cs typeface="Calibri" panose="020F0502020204030204" pitchFamily="34" charset="0"/>
                </a:rPr>
                <a:t>В</a:t>
              </a:r>
              <a:endParaRPr lang="en-GB" sz="1200" b="1" dirty="0">
                <a:solidFill>
                  <a:srgbClr val="004C82"/>
                </a:solidFill>
                <a:latin typeface="Calibri" panose="020F0502020204030204" pitchFamily="34" charset="0"/>
                <a:cs typeface="Calibri" panose="020F0502020204030204" pitchFamily="34" charset="0"/>
              </a:endParaRPr>
            </a:p>
          </p:txBody>
        </p:sp>
      </p:grpSp>
      <p:sp>
        <p:nvSpPr>
          <p:cNvPr id="18" name="Bogen 17">
            <a:extLst>
              <a:ext uri="{FF2B5EF4-FFF2-40B4-BE49-F238E27FC236}">
                <a16:creationId xmlns:a16="http://schemas.microsoft.com/office/drawing/2014/main" id="{EB35690C-1B9F-4E69-A2F2-2003E6AE17F2}"/>
              </a:ext>
            </a:extLst>
          </p:cNvPr>
          <p:cNvSpPr/>
          <p:nvPr/>
        </p:nvSpPr>
        <p:spPr>
          <a:xfrm>
            <a:off x="871311" y="1439918"/>
            <a:ext cx="1958689" cy="616634"/>
          </a:xfrm>
          <a:prstGeom prst="arc">
            <a:avLst>
              <a:gd name="adj1" fmla="val 10961689"/>
              <a:gd name="adj2" fmla="val 2152098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19" name="Bogen 18">
            <a:extLst>
              <a:ext uri="{FF2B5EF4-FFF2-40B4-BE49-F238E27FC236}">
                <a16:creationId xmlns:a16="http://schemas.microsoft.com/office/drawing/2014/main" id="{06364D99-218D-459F-B1DF-8A56F5F40FB4}"/>
              </a:ext>
            </a:extLst>
          </p:cNvPr>
          <p:cNvSpPr/>
          <p:nvPr/>
        </p:nvSpPr>
        <p:spPr>
          <a:xfrm rot="7676154">
            <a:off x="1818588" y="2884598"/>
            <a:ext cx="1640092" cy="575602"/>
          </a:xfrm>
          <a:prstGeom prst="arc">
            <a:avLst>
              <a:gd name="adj1" fmla="val 11295685"/>
              <a:gd name="adj2" fmla="val 212422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20" name="Bogen 19">
            <a:extLst>
              <a:ext uri="{FF2B5EF4-FFF2-40B4-BE49-F238E27FC236}">
                <a16:creationId xmlns:a16="http://schemas.microsoft.com/office/drawing/2014/main" id="{45061E5A-AB74-4F09-AF7D-04E7EC7CEB37}"/>
              </a:ext>
            </a:extLst>
          </p:cNvPr>
          <p:cNvSpPr/>
          <p:nvPr/>
        </p:nvSpPr>
        <p:spPr>
          <a:xfrm rot="13735563">
            <a:off x="65774" y="2908342"/>
            <a:ext cx="1640092" cy="575602"/>
          </a:xfrm>
          <a:prstGeom prst="arc">
            <a:avLst>
              <a:gd name="adj1" fmla="val 11295685"/>
              <a:gd name="adj2" fmla="val 2124222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cxnSp>
        <p:nvCxnSpPr>
          <p:cNvPr id="23" name="Gerader Verbinder 22">
            <a:extLst>
              <a:ext uri="{FF2B5EF4-FFF2-40B4-BE49-F238E27FC236}">
                <a16:creationId xmlns:a16="http://schemas.microsoft.com/office/drawing/2014/main" id="{D6C0605A-DA70-4520-9526-49AF6E0C9054}"/>
              </a:ext>
            </a:extLst>
          </p:cNvPr>
          <p:cNvCxnSpPr>
            <a:cxnSpLocks/>
          </p:cNvCxnSpPr>
          <p:nvPr/>
        </p:nvCxnSpPr>
        <p:spPr>
          <a:xfrm flipV="1">
            <a:off x="7560379" y="1799727"/>
            <a:ext cx="0" cy="550426"/>
          </a:xfrm>
          <a:prstGeom prst="line">
            <a:avLst/>
          </a:prstGeom>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E6EE3943-66B6-4EE4-8235-8ECCC02F159A}"/>
              </a:ext>
            </a:extLst>
          </p:cNvPr>
          <p:cNvCxnSpPr>
            <a:cxnSpLocks/>
          </p:cNvCxnSpPr>
          <p:nvPr/>
        </p:nvCxnSpPr>
        <p:spPr>
          <a:xfrm flipH="1">
            <a:off x="6851809" y="3318714"/>
            <a:ext cx="368600" cy="369077"/>
          </a:xfrm>
          <a:prstGeom prst="line">
            <a:avLst/>
          </a:prstGeom>
        </p:spPr>
        <p:style>
          <a:lnRef idx="1">
            <a:schemeClr val="dk1"/>
          </a:lnRef>
          <a:fillRef idx="0">
            <a:schemeClr val="dk1"/>
          </a:fillRef>
          <a:effectRef idx="0">
            <a:schemeClr val="dk1"/>
          </a:effectRef>
          <a:fontRef idx="minor">
            <a:schemeClr val="tx1"/>
          </a:fontRef>
        </p:style>
      </p:cxnSp>
      <p:cxnSp>
        <p:nvCxnSpPr>
          <p:cNvPr id="25" name="Gerader Verbinder 24">
            <a:extLst>
              <a:ext uri="{FF2B5EF4-FFF2-40B4-BE49-F238E27FC236}">
                <a16:creationId xmlns:a16="http://schemas.microsoft.com/office/drawing/2014/main" id="{4A682C73-06A5-400D-A137-DC623C9935BC}"/>
              </a:ext>
            </a:extLst>
          </p:cNvPr>
          <p:cNvCxnSpPr>
            <a:cxnSpLocks/>
          </p:cNvCxnSpPr>
          <p:nvPr/>
        </p:nvCxnSpPr>
        <p:spPr>
          <a:xfrm flipH="1" flipV="1">
            <a:off x="7890502" y="3292947"/>
            <a:ext cx="351765" cy="344904"/>
          </a:xfrm>
          <a:prstGeom prst="line">
            <a:avLst/>
          </a:prstGeom>
        </p:spPr>
        <p:style>
          <a:lnRef idx="1">
            <a:schemeClr val="dk1"/>
          </a:lnRef>
          <a:fillRef idx="0">
            <a:schemeClr val="dk1"/>
          </a:fillRef>
          <a:effectRef idx="0">
            <a:schemeClr val="dk1"/>
          </a:effectRef>
          <a:fontRef idx="minor">
            <a:schemeClr val="tx1"/>
          </a:fontRef>
        </p:style>
      </p:cxnSp>
      <p:grpSp>
        <p:nvGrpSpPr>
          <p:cNvPr id="28" name="Group 9">
            <a:extLst>
              <a:ext uri="{FF2B5EF4-FFF2-40B4-BE49-F238E27FC236}">
                <a16:creationId xmlns:a16="http://schemas.microsoft.com/office/drawing/2014/main" id="{7DF82D01-58E1-4E14-BB7C-2CC8CAF544DB}"/>
              </a:ext>
            </a:extLst>
          </p:cNvPr>
          <p:cNvGrpSpPr>
            <a:grpSpLocks noChangeAspect="1"/>
          </p:cNvGrpSpPr>
          <p:nvPr/>
        </p:nvGrpSpPr>
        <p:grpSpPr>
          <a:xfrm>
            <a:off x="7220410" y="1243544"/>
            <a:ext cx="670092" cy="548864"/>
            <a:chOff x="3057813" y="1635407"/>
            <a:chExt cx="3133887" cy="2115958"/>
          </a:xfrm>
        </p:grpSpPr>
        <p:pic>
          <p:nvPicPr>
            <p:cNvPr id="29" name="Picture 7" descr="Icon, circle&#10;&#10;Description automatically generated">
              <a:extLst>
                <a:ext uri="{FF2B5EF4-FFF2-40B4-BE49-F238E27FC236}">
                  <a16:creationId xmlns:a16="http://schemas.microsoft.com/office/drawing/2014/main" id="{3C05EE19-4492-4C50-AB2C-C323D7946AB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30" name="TextBox 12">
              <a:extLst>
                <a:ext uri="{FF2B5EF4-FFF2-40B4-BE49-F238E27FC236}">
                  <a16:creationId xmlns:a16="http://schemas.microsoft.com/office/drawing/2014/main" id="{CACB1329-F848-48FE-9757-C0E022A190C0}"/>
                </a:ext>
              </a:extLst>
            </p:cNvPr>
            <p:cNvSpPr txBox="1"/>
            <p:nvPr/>
          </p:nvSpPr>
          <p:spPr>
            <a:xfrm>
              <a:off x="3504770" y="2249071"/>
              <a:ext cx="2134464" cy="1067875"/>
            </a:xfrm>
            <a:prstGeom prst="rect">
              <a:avLst/>
            </a:prstGeom>
            <a:noFill/>
          </p:spPr>
          <p:txBody>
            <a:bodyPr wrap="square" rtlCol="0">
              <a:spAutoFit/>
            </a:bodyPr>
            <a:lstStyle/>
            <a:p>
              <a:pPr algn="ctr"/>
              <a:r>
                <a:rPr lang="ru-RU" sz="1200" b="1" dirty="0">
                  <a:solidFill>
                    <a:srgbClr val="575756"/>
                  </a:solidFill>
                  <a:latin typeface="Calibri" panose="020F0502020204030204" pitchFamily="34" charset="0"/>
                  <a:cs typeface="Calibri" panose="020F0502020204030204" pitchFamily="34" charset="0"/>
                </a:rPr>
                <a:t>Э</a:t>
              </a:r>
              <a:endParaRPr lang="en-GB" sz="1200" b="1" dirty="0">
                <a:solidFill>
                  <a:srgbClr val="575756"/>
                </a:solidFill>
                <a:latin typeface="Calibri" panose="020F0502020204030204" pitchFamily="34" charset="0"/>
                <a:cs typeface="Calibri" panose="020F0502020204030204" pitchFamily="34" charset="0"/>
              </a:endParaRPr>
            </a:p>
          </p:txBody>
        </p:sp>
      </p:grpSp>
      <p:grpSp>
        <p:nvGrpSpPr>
          <p:cNvPr id="31" name="Group 16">
            <a:extLst>
              <a:ext uri="{FF2B5EF4-FFF2-40B4-BE49-F238E27FC236}">
                <a16:creationId xmlns:a16="http://schemas.microsoft.com/office/drawing/2014/main" id="{41AB88DC-2D72-41C1-9C90-6CFAADCC6213}"/>
              </a:ext>
            </a:extLst>
          </p:cNvPr>
          <p:cNvGrpSpPr>
            <a:grpSpLocks noChangeAspect="1"/>
          </p:cNvGrpSpPr>
          <p:nvPr/>
        </p:nvGrpSpPr>
        <p:grpSpPr>
          <a:xfrm>
            <a:off x="6207118" y="3632401"/>
            <a:ext cx="670092" cy="548864"/>
            <a:chOff x="6263058" y="1698351"/>
            <a:chExt cx="2738381" cy="1932436"/>
          </a:xfrm>
        </p:grpSpPr>
        <p:pic>
          <p:nvPicPr>
            <p:cNvPr id="32" name="Picture 14" descr="A picture containing icon&#10;&#10;Description automatically generated">
              <a:extLst>
                <a:ext uri="{FF2B5EF4-FFF2-40B4-BE49-F238E27FC236}">
                  <a16:creationId xmlns:a16="http://schemas.microsoft.com/office/drawing/2014/main" id="{8EE73F2C-125B-4DB0-B944-6D727C01AE5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33" name="TextBox 15">
              <a:extLst>
                <a:ext uri="{FF2B5EF4-FFF2-40B4-BE49-F238E27FC236}">
                  <a16:creationId xmlns:a16="http://schemas.microsoft.com/office/drawing/2014/main" id="{3D40A35F-9EC0-4033-A42C-397B961F3289}"/>
                </a:ext>
              </a:extLst>
            </p:cNvPr>
            <p:cNvSpPr txBox="1"/>
            <p:nvPr/>
          </p:nvSpPr>
          <p:spPr>
            <a:xfrm>
              <a:off x="6427036" y="2242387"/>
              <a:ext cx="2134463" cy="975256"/>
            </a:xfrm>
            <a:prstGeom prst="rect">
              <a:avLst/>
            </a:prstGeom>
            <a:noFill/>
          </p:spPr>
          <p:txBody>
            <a:bodyPr wrap="square" rtlCol="0">
              <a:spAutoFit/>
            </a:bodyPr>
            <a:lstStyle/>
            <a:p>
              <a:pPr algn="ctr"/>
              <a:r>
                <a:rPr lang="ru-RU" sz="1200" b="1" dirty="0">
                  <a:solidFill>
                    <a:srgbClr val="79A12C"/>
                  </a:solidFill>
                  <a:latin typeface="Calibri" panose="020F0502020204030204" pitchFamily="34" charset="0"/>
                  <a:cs typeface="Calibri" panose="020F0502020204030204" pitchFamily="34" charset="0"/>
                </a:rPr>
                <a:t>П</a:t>
              </a:r>
              <a:endParaRPr lang="en-GB" sz="1200" b="1" dirty="0">
                <a:solidFill>
                  <a:srgbClr val="79A12C"/>
                </a:solidFill>
                <a:latin typeface="Calibri" panose="020F0502020204030204" pitchFamily="34" charset="0"/>
                <a:cs typeface="Calibri" panose="020F0502020204030204" pitchFamily="34" charset="0"/>
              </a:endParaRPr>
            </a:p>
          </p:txBody>
        </p:sp>
      </p:grpSp>
      <p:grpSp>
        <p:nvGrpSpPr>
          <p:cNvPr id="34" name="Group 16">
            <a:extLst>
              <a:ext uri="{FF2B5EF4-FFF2-40B4-BE49-F238E27FC236}">
                <a16:creationId xmlns:a16="http://schemas.microsoft.com/office/drawing/2014/main" id="{DB334957-2530-475E-A79E-B5B1FFC8BAAC}"/>
              </a:ext>
            </a:extLst>
          </p:cNvPr>
          <p:cNvGrpSpPr>
            <a:grpSpLocks noChangeAspect="1"/>
          </p:cNvGrpSpPr>
          <p:nvPr/>
        </p:nvGrpSpPr>
        <p:grpSpPr>
          <a:xfrm>
            <a:off x="8106269" y="3540536"/>
            <a:ext cx="809131" cy="548864"/>
            <a:chOff x="5694866" y="1698351"/>
            <a:chExt cx="3306573" cy="1932436"/>
          </a:xfrm>
        </p:grpSpPr>
        <p:pic>
          <p:nvPicPr>
            <p:cNvPr id="35" name="Picture 14" descr="A picture containing icon&#10;&#10;Description automatically generated">
              <a:extLst>
                <a:ext uri="{FF2B5EF4-FFF2-40B4-BE49-F238E27FC236}">
                  <a16:creationId xmlns:a16="http://schemas.microsoft.com/office/drawing/2014/main" id="{BE33CA36-216D-4AF8-ABEF-5172CA6BE2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36" name="TextBox 15">
              <a:extLst>
                <a:ext uri="{FF2B5EF4-FFF2-40B4-BE49-F238E27FC236}">
                  <a16:creationId xmlns:a16="http://schemas.microsoft.com/office/drawing/2014/main" id="{4FC471BB-13DD-4A77-88EA-0E72BFFDD294}"/>
                </a:ext>
              </a:extLst>
            </p:cNvPr>
            <p:cNvSpPr txBox="1"/>
            <p:nvPr/>
          </p:nvSpPr>
          <p:spPr>
            <a:xfrm>
              <a:off x="5694866" y="1801820"/>
              <a:ext cx="3122567" cy="1625427"/>
            </a:xfrm>
            <a:prstGeom prst="rect">
              <a:avLst/>
            </a:prstGeom>
            <a:noFill/>
          </p:spPr>
          <p:txBody>
            <a:bodyPr wrap="square" rtlCol="0">
              <a:spAutoFit/>
            </a:bodyPr>
            <a:lstStyle/>
            <a:p>
              <a:pPr algn="ctr"/>
              <a:r>
                <a:rPr lang="ru-RU" sz="1200" b="1" dirty="0">
                  <a:solidFill>
                    <a:schemeClr val="tx2"/>
                  </a:solidFill>
                  <a:latin typeface="Calibri" panose="020F0502020204030204" pitchFamily="34" charset="0"/>
                  <a:cs typeface="Calibri" panose="020F0502020204030204" pitchFamily="34" charset="0"/>
                </a:rPr>
                <a:t>Другие секторы</a:t>
              </a:r>
              <a:endParaRPr lang="en-GB" sz="1200" b="1" dirty="0">
                <a:solidFill>
                  <a:schemeClr val="tx2"/>
                </a:solidFill>
                <a:latin typeface="Calibri" panose="020F0502020204030204" pitchFamily="34" charset="0"/>
                <a:cs typeface="Calibri" panose="020F0502020204030204" pitchFamily="34" charset="0"/>
              </a:endParaRPr>
            </a:p>
          </p:txBody>
        </p:sp>
      </p:grpSp>
      <p:graphicFrame>
        <p:nvGraphicFramePr>
          <p:cNvPr id="43" name="Tabelle 42">
            <a:extLst>
              <a:ext uri="{FF2B5EF4-FFF2-40B4-BE49-F238E27FC236}">
                <a16:creationId xmlns:a16="http://schemas.microsoft.com/office/drawing/2014/main" id="{34487AF7-396C-45C9-9006-51301F052BA3}"/>
              </a:ext>
            </a:extLst>
          </p:cNvPr>
          <p:cNvGraphicFramePr>
            <a:graphicFrameLocks noGrp="1"/>
          </p:cNvGraphicFramePr>
          <p:nvPr>
            <p:extLst>
              <p:ext uri="{D42A27DB-BD31-4B8C-83A1-F6EECF244321}">
                <p14:modId xmlns:p14="http://schemas.microsoft.com/office/powerpoint/2010/main" val="29206720"/>
              </p:ext>
            </p:extLst>
          </p:nvPr>
        </p:nvGraphicFramePr>
        <p:xfrm>
          <a:off x="3624717" y="1788330"/>
          <a:ext cx="2687317" cy="2640517"/>
        </p:xfrm>
        <a:graphic>
          <a:graphicData uri="http://schemas.openxmlformats.org/drawingml/2006/table">
            <a:tbl>
              <a:tblPr firstRow="1" bandRow="1">
                <a:tableStyleId>{2D5ABB26-0587-4C30-8999-92F81FD0307C}</a:tableStyleId>
              </a:tblPr>
              <a:tblGrid>
                <a:gridCol w="2687317">
                  <a:extLst>
                    <a:ext uri="{9D8B030D-6E8A-4147-A177-3AD203B41FA5}">
                      <a16:colId xmlns:a16="http://schemas.microsoft.com/office/drawing/2014/main" val="1829413416"/>
                    </a:ext>
                  </a:extLst>
                </a:gridCol>
              </a:tblGrid>
              <a:tr h="370670">
                <a:tc>
                  <a:txBody>
                    <a:bodyPr/>
                    <a:lstStyle/>
                    <a:p>
                      <a:r>
                        <a:rPr lang="ru-RU" b="1" noProof="0" dirty="0"/>
                        <a:t>Общие черты</a:t>
                      </a:r>
                      <a:endParaRPr lang="en-US" b="1" noProof="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852112"/>
                  </a:ext>
                </a:extLst>
              </a:tr>
              <a:tr h="646787">
                <a:tc>
                  <a:txBody>
                    <a:bodyPr/>
                    <a:lstStyle/>
                    <a:p>
                      <a:r>
                        <a:rPr lang="ru-RU" noProof="0" dirty="0"/>
                        <a:t>Улучшить использование ресурсов и устойчивое развитие</a:t>
                      </a:r>
                      <a:endParaRPr lang="en-US" noProof="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536055"/>
                  </a:ext>
                </a:extLst>
              </a:tr>
              <a:tr h="646787">
                <a:tc>
                  <a:txBody>
                    <a:bodyPr/>
                    <a:lstStyle/>
                    <a:p>
                      <a:r>
                        <a:rPr lang="ru-RU" noProof="0" dirty="0"/>
                        <a:t>Учитывать компромиссы и синергии между секторами</a:t>
                      </a:r>
                      <a:endParaRPr lang="en-US" noProof="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106672"/>
                  </a:ext>
                </a:extLst>
              </a:tr>
              <a:tr h="911382">
                <a:tc>
                  <a:txBody>
                    <a:bodyPr/>
                    <a:lstStyle/>
                    <a:p>
                      <a:r>
                        <a:rPr lang="ru-RU" noProof="0" dirty="0"/>
                        <a:t>Консультироваться с заинтересованными сторонами из различных секторов</a:t>
                      </a:r>
                      <a:endParaRPr lang="en-US" noProof="0" dirty="0">
                        <a:solidFill>
                          <a:schemeClr val="tx1"/>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89497910"/>
                  </a:ext>
                </a:extLst>
              </a:tr>
            </a:tbl>
          </a:graphicData>
        </a:graphic>
      </p:graphicFrame>
    </p:spTree>
    <p:extLst>
      <p:ext uri="{BB962C8B-B14F-4D97-AF65-F5344CB8AC3E}">
        <p14:creationId xmlns:p14="http://schemas.microsoft.com/office/powerpoint/2010/main" val="16309301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02871E-9B29-43EB-A3C4-404EF637336B}"/>
              </a:ext>
            </a:extLst>
          </p:cNvPr>
          <p:cNvSpPr>
            <a:spLocks noGrp="1"/>
          </p:cNvSpPr>
          <p:nvPr>
            <p:ph type="body" sz="quarter" idx="13"/>
          </p:nvPr>
        </p:nvSpPr>
        <p:spPr>
          <a:xfrm>
            <a:off x="449817" y="1134541"/>
            <a:ext cx="3123258" cy="3895020"/>
          </a:xfrm>
        </p:spPr>
        <p:txBody>
          <a:bodyPr>
            <a:normAutofit/>
          </a:bodyPr>
          <a:lstStyle/>
          <a:p>
            <a:r>
              <a:rPr lang="ru-RU" sz="1800" b="1" dirty="0">
                <a:solidFill>
                  <a:srgbClr val="575756"/>
                </a:solidFill>
                <a:latin typeface="+mn-lt"/>
              </a:rPr>
              <a:t>Настоящее </a:t>
            </a:r>
            <a:endParaRPr lang="en-GB" sz="1800" b="1" dirty="0">
              <a:solidFill>
                <a:srgbClr val="575756"/>
              </a:solidFill>
              <a:latin typeface="+mn-lt"/>
            </a:endParaRPr>
          </a:p>
          <a:p>
            <a:r>
              <a:rPr lang="ru-RU" sz="1800" u="sng" dirty="0"/>
              <a:t>Неудовл.спрос</a:t>
            </a:r>
            <a:r>
              <a:rPr lang="en-US" sz="1800" u="sng" dirty="0"/>
              <a:t>!</a:t>
            </a:r>
          </a:p>
          <a:p>
            <a:pPr lvl="1"/>
            <a:r>
              <a:rPr lang="en-US" sz="1600" dirty="0">
                <a:solidFill>
                  <a:srgbClr val="92D050"/>
                </a:solidFill>
              </a:rPr>
              <a:t>2.0</a:t>
            </a:r>
            <a:r>
              <a:rPr lang="en-US" sz="1600" dirty="0"/>
              <a:t> </a:t>
            </a:r>
            <a:r>
              <a:rPr lang="ru-RU" sz="1600" dirty="0"/>
              <a:t>млрд. человек не имеют доступа к безопасной питьевой воде</a:t>
            </a:r>
            <a:r>
              <a:rPr lang="en-US" sz="1600" dirty="0"/>
              <a:t> (2020)</a:t>
            </a:r>
          </a:p>
          <a:p>
            <a:pPr lvl="1"/>
            <a:r>
              <a:rPr lang="en-US" sz="1600" dirty="0">
                <a:solidFill>
                  <a:srgbClr val="92D050"/>
                </a:solidFill>
              </a:rPr>
              <a:t>0.8</a:t>
            </a:r>
            <a:r>
              <a:rPr lang="en-US" sz="1600" dirty="0"/>
              <a:t> </a:t>
            </a:r>
            <a:r>
              <a:rPr lang="ru-RU" sz="1600" dirty="0"/>
              <a:t>млрд. человек не имеют доступа к электричеству</a:t>
            </a:r>
            <a:r>
              <a:rPr lang="en-US" sz="1600" dirty="0"/>
              <a:t> (2021)</a:t>
            </a:r>
          </a:p>
          <a:p>
            <a:pPr lvl="1"/>
            <a:r>
              <a:rPr lang="en-US" sz="1600" dirty="0">
                <a:solidFill>
                  <a:srgbClr val="92D050"/>
                </a:solidFill>
              </a:rPr>
              <a:t>2.4</a:t>
            </a:r>
            <a:r>
              <a:rPr lang="en-US" sz="1600" dirty="0"/>
              <a:t> </a:t>
            </a:r>
            <a:r>
              <a:rPr lang="ru-RU" sz="1600" dirty="0"/>
              <a:t>млрд. человек страдают от отсутствия продовольственной безопасности </a:t>
            </a:r>
            <a:r>
              <a:rPr lang="en-US" sz="1600" dirty="0"/>
              <a:t>(2020)</a:t>
            </a:r>
          </a:p>
          <a:p>
            <a:pPr marL="0" lvl="1" indent="0">
              <a:buNone/>
            </a:pPr>
            <a:endParaRPr lang="en-US" dirty="0"/>
          </a:p>
        </p:txBody>
      </p:sp>
      <p:sp>
        <p:nvSpPr>
          <p:cNvPr id="3" name="Text Placeholder 2">
            <a:extLst>
              <a:ext uri="{FF2B5EF4-FFF2-40B4-BE49-F238E27FC236}">
                <a16:creationId xmlns:a16="http://schemas.microsoft.com/office/drawing/2014/main" id="{C5DAD7B1-B642-49F0-B1A7-08C74381C727}"/>
              </a:ext>
            </a:extLst>
          </p:cNvPr>
          <p:cNvSpPr>
            <a:spLocks noGrp="1"/>
          </p:cNvSpPr>
          <p:nvPr>
            <p:ph type="body" sz="quarter" idx="14"/>
          </p:nvPr>
        </p:nvSpPr>
        <p:spPr>
          <a:xfrm>
            <a:off x="3694735" y="1134541"/>
            <a:ext cx="5320193" cy="1871357"/>
          </a:xfrm>
        </p:spPr>
        <p:txBody>
          <a:bodyPr>
            <a:normAutofit lnSpcReduction="10000"/>
          </a:bodyPr>
          <a:lstStyle/>
          <a:p>
            <a:r>
              <a:rPr lang="ru-RU" sz="1800" b="1" dirty="0">
                <a:solidFill>
                  <a:srgbClr val="575756"/>
                </a:solidFill>
                <a:latin typeface="+mn-lt"/>
              </a:rPr>
              <a:t>Будущее</a:t>
            </a:r>
            <a:endParaRPr lang="en-GB" sz="1800" b="1" dirty="0">
              <a:solidFill>
                <a:srgbClr val="575756"/>
              </a:solidFill>
              <a:latin typeface="+mn-lt"/>
            </a:endParaRPr>
          </a:p>
          <a:p>
            <a:r>
              <a:rPr lang="ru-RU" sz="1800" u="sng" dirty="0"/>
              <a:t>Растущий спрос</a:t>
            </a:r>
            <a:r>
              <a:rPr lang="en-US" sz="1800" u="sng" dirty="0"/>
              <a:t>!</a:t>
            </a:r>
          </a:p>
          <a:p>
            <a:pPr lvl="1"/>
            <a:r>
              <a:rPr lang="ru-RU" sz="1700" dirty="0"/>
              <a:t>Вследствие увеличения населения</a:t>
            </a:r>
            <a:r>
              <a:rPr lang="en-US" sz="1700" dirty="0"/>
              <a:t>, </a:t>
            </a:r>
            <a:r>
              <a:rPr lang="ru-RU" sz="1700" dirty="0"/>
              <a:t>модели экономического развития и потребления изменятся</a:t>
            </a:r>
            <a:endParaRPr lang="en-US" sz="1700" dirty="0"/>
          </a:p>
          <a:p>
            <a:pPr lvl="1"/>
            <a:r>
              <a:rPr lang="ru-RU" sz="1700" dirty="0"/>
              <a:t>Неопределенность глобальных изменений увеличивает трудности с удовлетворением будущего спроса</a:t>
            </a:r>
            <a:endParaRPr lang="en-US" sz="1700" dirty="0"/>
          </a:p>
        </p:txBody>
      </p:sp>
      <p:sp>
        <p:nvSpPr>
          <p:cNvPr id="4" name="Title 3">
            <a:extLst>
              <a:ext uri="{FF2B5EF4-FFF2-40B4-BE49-F238E27FC236}">
                <a16:creationId xmlns:a16="http://schemas.microsoft.com/office/drawing/2014/main" id="{3C00313C-F1B7-40A5-9B95-363E46439D73}"/>
              </a:ext>
            </a:extLst>
          </p:cNvPr>
          <p:cNvSpPr>
            <a:spLocks noGrp="1"/>
          </p:cNvSpPr>
          <p:nvPr>
            <p:ph type="title"/>
          </p:nvPr>
        </p:nvSpPr>
        <p:spPr>
          <a:xfrm>
            <a:off x="449816" y="576000"/>
            <a:ext cx="8567183" cy="540544"/>
          </a:xfrm>
        </p:spPr>
        <p:txBody>
          <a:bodyPr>
            <a:normAutofit fontScale="90000"/>
          </a:bodyPr>
          <a:lstStyle/>
          <a:p>
            <a:r>
              <a:rPr lang="ru-RU" dirty="0"/>
              <a:t>Достижение целей развития ВЭП</a:t>
            </a:r>
            <a:r>
              <a:rPr lang="en-US" dirty="0"/>
              <a:t> </a:t>
            </a:r>
            <a:r>
              <a:rPr lang="ru-RU" dirty="0"/>
              <a:t>в динамичном мире</a:t>
            </a:r>
            <a:endParaRPr lang="en-GB" dirty="0"/>
          </a:p>
        </p:txBody>
      </p:sp>
      <p:sp>
        <p:nvSpPr>
          <p:cNvPr id="5" name="Slide Number Placeholder 4">
            <a:extLst>
              <a:ext uri="{FF2B5EF4-FFF2-40B4-BE49-F238E27FC236}">
                <a16:creationId xmlns:a16="http://schemas.microsoft.com/office/drawing/2014/main" id="{F0D4CF6E-ED43-4829-9E08-85D3309E3E1B}"/>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pPr/>
              <a:t>9</a:t>
            </a:fld>
            <a:endParaRPr lang="en-GB" dirty="0"/>
          </a:p>
        </p:txBody>
      </p:sp>
      <p:pic>
        <p:nvPicPr>
          <p:cNvPr id="10" name="Grafik 9">
            <a:extLst>
              <a:ext uri="{FF2B5EF4-FFF2-40B4-BE49-F238E27FC236}">
                <a16:creationId xmlns:a16="http://schemas.microsoft.com/office/drawing/2014/main" id="{575AE3A7-C73D-4828-97D8-10410553F84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94733" y="2925313"/>
            <a:ext cx="4597520" cy="2039112"/>
          </a:xfrm>
          <a:prstGeom prst="rect">
            <a:avLst/>
          </a:prstGeom>
          <a:ln>
            <a:noFill/>
          </a:ln>
        </p:spPr>
      </p:pic>
      <p:sp>
        <p:nvSpPr>
          <p:cNvPr id="11" name="Textfeld 10">
            <a:extLst>
              <a:ext uri="{FF2B5EF4-FFF2-40B4-BE49-F238E27FC236}">
                <a16:creationId xmlns:a16="http://schemas.microsoft.com/office/drawing/2014/main" id="{A2453510-00AB-4A13-85B3-29C4C0F3B7EE}"/>
              </a:ext>
            </a:extLst>
          </p:cNvPr>
          <p:cNvSpPr txBox="1"/>
          <p:nvPr/>
        </p:nvSpPr>
        <p:spPr>
          <a:xfrm>
            <a:off x="449816" y="4211349"/>
            <a:ext cx="3123258" cy="553998"/>
          </a:xfrm>
          <a:prstGeom prst="rect">
            <a:avLst/>
          </a:prstGeom>
          <a:noFill/>
        </p:spPr>
        <p:txBody>
          <a:bodyPr wrap="square" rtlCol="0">
            <a:spAutoFit/>
          </a:bodyPr>
          <a:lstStyle/>
          <a:p>
            <a:r>
              <a:rPr lang="ru-RU" sz="1000" dirty="0">
                <a:solidFill>
                  <a:srgbClr val="004C82"/>
                </a:solidFill>
              </a:rPr>
              <a:t>Рис.</a:t>
            </a:r>
            <a:r>
              <a:rPr lang="de-DE" sz="1000" dirty="0">
                <a:solidFill>
                  <a:srgbClr val="004C82"/>
                </a:solidFill>
              </a:rPr>
              <a:t>: </a:t>
            </a:r>
            <a:r>
              <a:rPr lang="ru-RU" sz="1000" dirty="0">
                <a:solidFill>
                  <a:srgbClr val="004C82"/>
                </a:solidFill>
              </a:rPr>
              <a:t>Отсутствие продовольственной безопасности по регионам, </a:t>
            </a:r>
            <a:r>
              <a:rPr lang="en-US" sz="1000" dirty="0">
                <a:solidFill>
                  <a:srgbClr val="004C82"/>
                </a:solidFill>
              </a:rPr>
              <a:t>2020</a:t>
            </a:r>
            <a:r>
              <a:rPr lang="ru-RU" sz="1000" dirty="0">
                <a:solidFill>
                  <a:srgbClr val="004C82"/>
                </a:solidFill>
              </a:rPr>
              <a:t> г. и</a:t>
            </a:r>
            <a:r>
              <a:rPr lang="en-US" sz="1000" dirty="0">
                <a:solidFill>
                  <a:srgbClr val="004C82"/>
                </a:solidFill>
              </a:rPr>
              <a:t> 2050</a:t>
            </a:r>
            <a:r>
              <a:rPr lang="ru-RU" sz="1000" dirty="0">
                <a:solidFill>
                  <a:srgbClr val="004C82"/>
                </a:solidFill>
              </a:rPr>
              <a:t> г., прогноз</a:t>
            </a:r>
            <a:endParaRPr lang="de-DE" sz="1000" dirty="0">
              <a:solidFill>
                <a:srgbClr val="004C82"/>
              </a:solidFill>
            </a:endParaRPr>
          </a:p>
        </p:txBody>
      </p:sp>
      <p:sp>
        <p:nvSpPr>
          <p:cNvPr id="12" name="Textfeld 11">
            <a:extLst>
              <a:ext uri="{FF2B5EF4-FFF2-40B4-BE49-F238E27FC236}">
                <a16:creationId xmlns:a16="http://schemas.microsoft.com/office/drawing/2014/main" id="{C8956570-10E0-481B-98BE-96BF0DFEF240}"/>
              </a:ext>
            </a:extLst>
          </p:cNvPr>
          <p:cNvSpPr txBox="1"/>
          <p:nvPr/>
        </p:nvSpPr>
        <p:spPr>
          <a:xfrm>
            <a:off x="449816" y="4673014"/>
            <a:ext cx="1253869" cy="230832"/>
          </a:xfrm>
          <a:prstGeom prst="rect">
            <a:avLst/>
          </a:prstGeom>
          <a:noFill/>
        </p:spPr>
        <p:txBody>
          <a:bodyPr wrap="none" rtlCol="0">
            <a:spAutoFit/>
          </a:bodyPr>
          <a:lstStyle/>
          <a:p>
            <a:pPr algn="l"/>
            <a:r>
              <a:rPr lang="ru-RU" sz="900" dirty="0"/>
              <a:t>Источник</a:t>
            </a:r>
            <a:r>
              <a:rPr lang="de-DE" sz="900" dirty="0"/>
              <a:t>: IEP, 2021</a:t>
            </a:r>
          </a:p>
        </p:txBody>
      </p:sp>
    </p:spTree>
    <p:extLst>
      <p:ext uri="{BB962C8B-B14F-4D97-AF65-F5344CB8AC3E}">
        <p14:creationId xmlns:p14="http://schemas.microsoft.com/office/powerpoint/2010/main" val="922472167"/>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SRFTFS2Y63PY-545973155-24962</_dlc_DocId>
    <_dlc_DocIdUrl xmlns="c223a77a-1bdc-44bd-8349-8f51de15cd10">
      <Url>https://gizonline.sharepoint.com/sites/WaterPolicy-InnovationforResilienceWaPo-RE/_layouts/15/DocIdRedir.aspx?ID=SRFTFS2Y63PY-545973155-24962</Url>
      <Description>SRFTFS2Y63PY-545973155-24962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30F98-E939-4A0B-AB79-A4EBBCEFA387}"/>
</file>

<file path=customXml/itemProps2.xml><?xml version="1.0" encoding="utf-8"?>
<ds:datastoreItem xmlns:ds="http://schemas.openxmlformats.org/officeDocument/2006/customXml" ds:itemID="{3C03BE2C-DBC9-4CFF-8F6C-0333178E2AAE}">
  <ds:schemaRefs>
    <ds:schemaRef ds:uri="cf63e47e-96be-43a7-9c4e-0a5012f8609c"/>
    <ds:schemaRef ds:uri="http://purl.org/dc/terms/"/>
    <ds:schemaRef ds:uri="http://schemas.openxmlformats.org/package/2006/metadata/core-properties"/>
    <ds:schemaRef ds:uri="http://schemas.microsoft.com/office/2006/documentManagement/types"/>
    <ds:schemaRef ds:uri="484c8c59-755d-4516-b8d2-1621b38262b4"/>
    <ds:schemaRef ds:uri="http://purl.org/dc/elements/1.1/"/>
    <ds:schemaRef ds:uri="http://schemas.microsoft.com/office/2006/metadata/properties"/>
    <ds:schemaRef ds:uri="http://schemas.microsoft.com/office/infopath/2007/PartnerControls"/>
    <ds:schemaRef ds:uri="c223a77a-1bdc-44bd-8349-8f51de15cd10"/>
    <ds:schemaRef ds:uri="http://www.w3.org/XML/1998/namespace"/>
    <ds:schemaRef ds:uri="http://purl.org/dc/dcmitype/"/>
  </ds:schemaRefs>
</ds:datastoreItem>
</file>

<file path=customXml/itemProps3.xml><?xml version="1.0" encoding="utf-8"?>
<ds:datastoreItem xmlns:ds="http://schemas.openxmlformats.org/officeDocument/2006/customXml" ds:itemID="{F10A4208-793D-4B53-82DD-A46EC7FFEE22}">
  <ds:schemaRefs>
    <ds:schemaRef ds:uri="http://schemas.microsoft.com/sharepoint/events"/>
  </ds:schemaRefs>
</ds:datastoreItem>
</file>

<file path=customXml/itemProps4.xml><?xml version="1.0" encoding="utf-8"?>
<ds:datastoreItem xmlns:ds="http://schemas.openxmlformats.org/officeDocument/2006/customXml" ds:itemID="{DE575DDB-15B9-46E4-8420-94B68E3BC5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8936</Words>
  <Application>Microsoft Office PowerPoint</Application>
  <PresentationFormat>Bildschirmpräsentation (16:9)</PresentationFormat>
  <Paragraphs>681</Paragraphs>
  <Slides>32</Slides>
  <Notes>32</Notes>
  <HiddenSlides>5</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Calibri</vt:lpstr>
      <vt:lpstr>MuseoSans</vt:lpstr>
      <vt:lpstr>Symbol</vt:lpstr>
      <vt:lpstr>Wingdings</vt:lpstr>
      <vt:lpstr>Master English</vt:lpstr>
      <vt:lpstr>Moдуль I - Введение в концепцию Нексус с точки зрения водной- энергетической-продовольственной безопасности</vt:lpstr>
      <vt:lpstr>Позвольте представить вам г-жу Синклер…</vt:lpstr>
      <vt:lpstr>Содержание</vt:lpstr>
      <vt:lpstr>Содержание</vt:lpstr>
      <vt:lpstr>Введение в концепцию ВЭП Нексус</vt:lpstr>
      <vt:lpstr>Мы бы хотели побольше узнать о вас, вашем образовании и опыте работы!</vt:lpstr>
      <vt:lpstr>Почему Нексус и чем эта концепция отличается от ИУВР?</vt:lpstr>
      <vt:lpstr>Почему Нексус и чем эта концепция отличается от ИУВР?</vt:lpstr>
      <vt:lpstr>Достижение целей развития ВЭП в динамичном мире</vt:lpstr>
      <vt:lpstr>Одностороннее достижение отдельных целей может помешать достижению других целей</vt:lpstr>
      <vt:lpstr>Одностороннее достижение отдельных целей может помешать достижению других целей</vt:lpstr>
      <vt:lpstr>Быстрый опрос! Насколько тесно взаимосвязаны ВЭП секторы на глобальном уровне?</vt:lpstr>
      <vt:lpstr>ВЭП секторы тесно взаимосвязаны</vt:lpstr>
      <vt:lpstr>PowerPoint-Präsentation</vt:lpstr>
      <vt:lpstr>ВЭП Нексус с точки зрения экосистемы</vt:lpstr>
      <vt:lpstr>Что предоставляет подход ВЭП Нексус?</vt:lpstr>
      <vt:lpstr>PowerPoint-Präsentation</vt:lpstr>
      <vt:lpstr>Синергии</vt:lpstr>
      <vt:lpstr>Синергии</vt:lpstr>
      <vt:lpstr>Синергии</vt:lpstr>
      <vt:lpstr>Цели устойчивого развития</vt:lpstr>
      <vt:lpstr> Подход Нексус: способствует достижению ЦУР</vt:lpstr>
      <vt:lpstr>Понимание связей между ЦУР</vt:lpstr>
      <vt:lpstr>Подход Нексус: поддержка разработки и мониторинга ЦУР</vt:lpstr>
      <vt:lpstr>Связь подхода Нексус с другими концепциями и вытекающими из них глобальными политическими процессами</vt:lpstr>
      <vt:lpstr>Проблемы управления в реализации подхода Нексус</vt:lpstr>
      <vt:lpstr>Возможные меры реализации подхода Нексус</vt:lpstr>
      <vt:lpstr>Вопросы и ответы по Введению в ВЭП Нексус</vt:lpstr>
      <vt:lpstr>Интерактивное упражнение: ваш опыт использования отраслевых взаимосвязей</vt:lpstr>
      <vt:lpstr>Анализ Нексус в вашем региональном контексте</vt:lpstr>
      <vt:lpstr>Обзор Главы 1.1: Краткая информация о подходе ВЭП Нексус</vt:lpstr>
      <vt:lpstr>Спасибо!</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138</cp:revision>
  <dcterms:created xsi:type="dcterms:W3CDTF">2017-09-14T11:33:37Z</dcterms:created>
  <dcterms:modified xsi:type="dcterms:W3CDTF">2022-12-01T07:03:00Z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04503188-ce1c-413d-bc54-6eaf2a660b28</vt:lpwstr>
  </property>
  <property fmtid="{D5CDD505-2E9C-101B-9397-08002B2CF9AE}" pid="4" name="MediaServiceImageTags">
    <vt:lpwstr/>
  </property>
  <property fmtid="{D5CDD505-2E9C-101B-9397-08002B2CF9AE}" pid="5" name="Final_ProofreadbyCarececo">
    <vt:lpwstr>Final_Proofread by Carececo</vt:lpwstr>
  </property>
</Properties>
</file>