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handoutMasterIdLst>
    <p:handoutMasterId r:id="rId27"/>
  </p:handoutMasterIdLst>
  <p:sldIdLst>
    <p:sldId id="738" r:id="rId6"/>
    <p:sldId id="785" r:id="rId7"/>
    <p:sldId id="818" r:id="rId8"/>
    <p:sldId id="726" r:id="rId9"/>
    <p:sldId id="819" r:id="rId10"/>
    <p:sldId id="820" r:id="rId11"/>
    <p:sldId id="719" r:id="rId12"/>
    <p:sldId id="822" r:id="rId13"/>
    <p:sldId id="722" r:id="rId14"/>
    <p:sldId id="784" r:id="rId15"/>
    <p:sldId id="821" r:id="rId16"/>
    <p:sldId id="779" r:id="rId17"/>
    <p:sldId id="749" r:id="rId18"/>
    <p:sldId id="780" r:id="rId19"/>
    <p:sldId id="751" r:id="rId20"/>
    <p:sldId id="725" r:id="rId21"/>
    <p:sldId id="724" r:id="rId22"/>
    <p:sldId id="720" r:id="rId23"/>
    <p:sldId id="816" r:id="rId24"/>
    <p:sldId id="755" r:id="rId25"/>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nika (adelphi)" initials="A(" lastIdx="41" clrIdx="6">
    <p:extLst>
      <p:ext uri="{19B8F6BF-5375-455C-9EA6-DF929625EA0E}">
        <p15:presenceInfo xmlns:p15="http://schemas.microsoft.com/office/powerpoint/2012/main" userId="S-1-5-21-1761227572-3249661292-4128413540-1209" providerId="AD"/>
      </p:ext>
    </p:extLst>
  </p:cmAuthor>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8" name="semmling" initials="s" lastIdx="23" clrIdx="7">
    <p:extLst>
      <p:ext uri="{19B8F6BF-5375-455C-9EA6-DF929625EA0E}">
        <p15:presenceInfo xmlns:p15="http://schemas.microsoft.com/office/powerpoint/2012/main" userId="S-1-5-21-1761227572-3249661292-4128413540-1247"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9" name="Lilly Aufdembrinke" initials="LA" lastIdx="1" clrIdx="8">
    <p:extLst>
      <p:ext uri="{19B8F6BF-5375-455C-9EA6-DF929625EA0E}">
        <p15:presenceInfo xmlns:p15="http://schemas.microsoft.com/office/powerpoint/2012/main" userId="S::aufdembrinke_adelphi.de#ext#@gizonline.onmicrosoft.com::452e99f9-345d-4af9-8393-7c3002635e4d"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 id="10" name="Bilgram, Stephanie GIZ" initials="BSG" lastIdx="5" clrIdx="9">
    <p:extLst>
      <p:ext uri="{19B8F6BF-5375-455C-9EA6-DF929625EA0E}">
        <p15:presenceInfo xmlns:p15="http://schemas.microsoft.com/office/powerpoint/2012/main" userId="S::stephanie.bilgram@giz.de::7eaf3b4c-b72a-4433-a624-c860e2d7022b" providerId="AD"/>
      </p:ext>
    </p:extLst>
  </p:cmAuthor>
  <p:cmAuthor id="4" name="Scriptoria - AJ" initials="SCR - AJ" lastIdx="3" clrIdx="3">
    <p:extLst>
      <p:ext uri="{19B8F6BF-5375-455C-9EA6-DF929625EA0E}">
        <p15:presenceInfo xmlns:p15="http://schemas.microsoft.com/office/powerpoint/2012/main" userId="Scriptoria - AJ" providerId="None"/>
      </p:ext>
    </p:extLst>
  </p:cmAuthor>
  <p:cmAuthor id="5" name="Lilly Aufdembrinke - adelphi" initials="LA-a" lastIdx="58" clrIdx="4">
    <p:extLst>
      <p:ext uri="{19B8F6BF-5375-455C-9EA6-DF929625EA0E}">
        <p15:presenceInfo xmlns:p15="http://schemas.microsoft.com/office/powerpoint/2012/main" userId="S-1-5-21-1761227572-3249661292-4128413540-5431" providerId="AD"/>
      </p:ext>
    </p:extLst>
  </p:cmAuthor>
  <p:cmAuthor id="6" name="Sabine Blumstein" initials="SB" lastIdx="33" clrIdx="5">
    <p:extLst>
      <p:ext uri="{19B8F6BF-5375-455C-9EA6-DF929625EA0E}">
        <p15:presenceInfo xmlns:p15="http://schemas.microsoft.com/office/powerpoint/2012/main" userId="7c8c8f6a3fce4c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D7FF"/>
    <a:srgbClr val="F4971A"/>
    <a:srgbClr val="79A12C"/>
    <a:srgbClr val="004C82"/>
    <a:srgbClr val="9EC432"/>
    <a:srgbClr val="275D21"/>
    <a:srgbClr val="2D6C26"/>
    <a:srgbClr val="79708E"/>
    <a:srgbClr val="B19BC1"/>
    <a:srgbClr val="339953"/>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1A50F0-45D2-4FD6-B052-31F08C98CF11}" v="2" dt="2022-12-01T07:04:12.88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5226" autoAdjust="0"/>
  </p:normalViewPr>
  <p:slideViewPr>
    <p:cSldViewPr snapToGrid="0">
      <p:cViewPr varScale="1">
        <p:scale>
          <a:sx n="113" d="100"/>
          <a:sy n="113" d="100"/>
        </p:scale>
        <p:origin x="614" y="91"/>
      </p:cViewPr>
      <p:guideLst>
        <p:guide pos="2880"/>
        <p:guide orient="horz" pos="1620"/>
      </p:guideLst>
    </p:cSldViewPr>
  </p:slideViewPr>
  <p:notesTextViewPr>
    <p:cViewPr>
      <p:scale>
        <a:sx n="125" d="100"/>
        <a:sy n="125"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ffmann, Eleonora GIZ" userId="17fcc923-fc16-4ae3-be90-1ba8220b4999" providerId="ADAL" clId="{F91A50F0-45D2-4FD6-B052-31F08C98CF11}"/>
    <pc:docChg chg="custSel modSld">
      <pc:chgData name="Hoffmann, Eleonora GIZ" userId="17fcc923-fc16-4ae3-be90-1ba8220b4999" providerId="ADAL" clId="{F91A50F0-45D2-4FD6-B052-31F08C98CF11}" dt="2022-12-01T07:04:12.884" v="7"/>
      <pc:docMkLst>
        <pc:docMk/>
      </pc:docMkLst>
      <pc:sldChg chg="addSp delSp modSp mod">
        <pc:chgData name="Hoffmann, Eleonora GIZ" userId="17fcc923-fc16-4ae3-be90-1ba8220b4999" providerId="ADAL" clId="{F91A50F0-45D2-4FD6-B052-31F08C98CF11}" dt="2022-12-01T07:04:03.640" v="3"/>
        <pc:sldMkLst>
          <pc:docMk/>
          <pc:sldMk cId="2339177345" sldId="738"/>
        </pc:sldMkLst>
        <pc:spChg chg="add del mod">
          <ac:chgData name="Hoffmann, Eleonora GIZ" userId="17fcc923-fc16-4ae3-be90-1ba8220b4999" providerId="ADAL" clId="{F91A50F0-45D2-4FD6-B052-31F08C98CF11}" dt="2022-12-01T07:04:03.064" v="2" actId="478"/>
          <ac:spMkLst>
            <pc:docMk/>
            <pc:sldMk cId="2339177345" sldId="738"/>
            <ac:spMk id="3" creationId="{9226528E-8515-4752-82B6-868CB03A8B7F}"/>
          </ac:spMkLst>
        </pc:spChg>
        <pc:spChg chg="add del mod">
          <ac:chgData name="Hoffmann, Eleonora GIZ" userId="17fcc923-fc16-4ae3-be90-1ba8220b4999" providerId="ADAL" clId="{F91A50F0-45D2-4FD6-B052-31F08C98CF11}" dt="2022-12-01T07:03:59.990" v="1" actId="478"/>
          <ac:spMkLst>
            <pc:docMk/>
            <pc:sldMk cId="2339177345" sldId="738"/>
            <ac:spMk id="7" creationId="{5E347DBA-22FC-459E-84BC-AF9940A94F54}"/>
          </ac:spMkLst>
        </pc:spChg>
        <pc:spChg chg="mod">
          <ac:chgData name="Hoffmann, Eleonora GIZ" userId="17fcc923-fc16-4ae3-be90-1ba8220b4999" providerId="ADAL" clId="{F91A50F0-45D2-4FD6-B052-31F08C98CF11}" dt="2022-12-01T07:04:03.640" v="3"/>
          <ac:spMkLst>
            <pc:docMk/>
            <pc:sldMk cId="2339177345" sldId="738"/>
            <ac:spMk id="21" creationId="{62F6D1F6-D524-4AC4-89F9-75E4935730B1}"/>
          </ac:spMkLst>
        </pc:spChg>
        <pc:grpChg chg="add mod">
          <ac:chgData name="Hoffmann, Eleonora GIZ" userId="17fcc923-fc16-4ae3-be90-1ba8220b4999" providerId="ADAL" clId="{F91A50F0-45D2-4FD6-B052-31F08C98CF11}" dt="2022-12-01T07:04:03.640" v="3"/>
          <ac:grpSpMkLst>
            <pc:docMk/>
            <pc:sldMk cId="2339177345" sldId="738"/>
            <ac:grpSpMk id="18" creationId="{3D3E8031-BD3E-4F57-855B-CA3E4CC3B1C5}"/>
          </ac:grpSpMkLst>
        </pc:grpChg>
        <pc:picChg chg="add mod">
          <ac:chgData name="Hoffmann, Eleonora GIZ" userId="17fcc923-fc16-4ae3-be90-1ba8220b4999" providerId="ADAL" clId="{F91A50F0-45D2-4FD6-B052-31F08C98CF11}" dt="2022-12-01T07:04:03.640" v="3"/>
          <ac:picMkLst>
            <pc:docMk/>
            <pc:sldMk cId="2339177345" sldId="738"/>
            <ac:picMk id="14" creationId="{2E2668FA-19E8-4A38-B2E7-DCA44434CEA9}"/>
          </ac:picMkLst>
        </pc:picChg>
        <pc:picChg chg="add mod">
          <ac:chgData name="Hoffmann, Eleonora GIZ" userId="17fcc923-fc16-4ae3-be90-1ba8220b4999" providerId="ADAL" clId="{F91A50F0-45D2-4FD6-B052-31F08C98CF11}" dt="2022-12-01T07:04:03.640" v="3"/>
          <ac:picMkLst>
            <pc:docMk/>
            <pc:sldMk cId="2339177345" sldId="738"/>
            <ac:picMk id="16" creationId="{340BB8FE-3DBF-42A2-8A0F-EFC66A70960F}"/>
          </ac:picMkLst>
        </pc:picChg>
        <pc:picChg chg="mod">
          <ac:chgData name="Hoffmann, Eleonora GIZ" userId="17fcc923-fc16-4ae3-be90-1ba8220b4999" providerId="ADAL" clId="{F91A50F0-45D2-4FD6-B052-31F08C98CF11}" dt="2022-12-01T07:04:03.640" v="3"/>
          <ac:picMkLst>
            <pc:docMk/>
            <pc:sldMk cId="2339177345" sldId="738"/>
            <ac:picMk id="20" creationId="{385934FF-821F-426A-B686-12597644FE39}"/>
          </ac:picMkLst>
        </pc:picChg>
        <pc:picChg chg="del">
          <ac:chgData name="Hoffmann, Eleonora GIZ" userId="17fcc923-fc16-4ae3-be90-1ba8220b4999" providerId="ADAL" clId="{F91A50F0-45D2-4FD6-B052-31F08C98CF11}" dt="2022-12-01T07:03:57.678" v="0" actId="478"/>
          <ac:picMkLst>
            <pc:docMk/>
            <pc:sldMk cId="2339177345" sldId="738"/>
            <ac:picMk id="30" creationId="{5E38E7FB-14C1-4397-ADFB-800EABBA639A}"/>
          </ac:picMkLst>
        </pc:picChg>
        <pc:picChg chg="del">
          <ac:chgData name="Hoffmann, Eleonora GIZ" userId="17fcc923-fc16-4ae3-be90-1ba8220b4999" providerId="ADAL" clId="{F91A50F0-45D2-4FD6-B052-31F08C98CF11}" dt="2022-12-01T07:03:57.678" v="0" actId="478"/>
          <ac:picMkLst>
            <pc:docMk/>
            <pc:sldMk cId="2339177345" sldId="738"/>
            <ac:picMk id="36" creationId="{14CDB087-49CA-42A1-8E0D-84D9B22E54B2}"/>
          </ac:picMkLst>
        </pc:picChg>
      </pc:sldChg>
      <pc:sldChg chg="addSp delSp modSp mod">
        <pc:chgData name="Hoffmann, Eleonora GIZ" userId="17fcc923-fc16-4ae3-be90-1ba8220b4999" providerId="ADAL" clId="{F91A50F0-45D2-4FD6-B052-31F08C98CF11}" dt="2022-12-01T07:04:12.884" v="7"/>
        <pc:sldMkLst>
          <pc:docMk/>
          <pc:sldMk cId="1603386933" sldId="755"/>
        </pc:sldMkLst>
        <pc:spChg chg="add del mod">
          <ac:chgData name="Hoffmann, Eleonora GIZ" userId="17fcc923-fc16-4ae3-be90-1ba8220b4999" providerId="ADAL" clId="{F91A50F0-45D2-4FD6-B052-31F08C98CF11}" dt="2022-12-01T07:04:11.087" v="5" actId="478"/>
          <ac:spMkLst>
            <pc:docMk/>
            <pc:sldMk cId="1603386933" sldId="755"/>
            <ac:spMk id="3" creationId="{B9BB58BF-CE8C-4265-B531-F49A1C7FDAEA}"/>
          </ac:spMkLst>
        </pc:spChg>
        <pc:spChg chg="add del mod">
          <ac:chgData name="Hoffmann, Eleonora GIZ" userId="17fcc923-fc16-4ae3-be90-1ba8220b4999" providerId="ADAL" clId="{F91A50F0-45D2-4FD6-B052-31F08C98CF11}" dt="2022-12-01T07:04:12.480" v="6" actId="478"/>
          <ac:spMkLst>
            <pc:docMk/>
            <pc:sldMk cId="1603386933" sldId="755"/>
            <ac:spMk id="7" creationId="{BD6DC6FE-2415-4161-BF9F-850841B5F89A}"/>
          </ac:spMkLst>
        </pc:spChg>
        <pc:spChg chg="mod">
          <ac:chgData name="Hoffmann, Eleonora GIZ" userId="17fcc923-fc16-4ae3-be90-1ba8220b4999" providerId="ADAL" clId="{F91A50F0-45D2-4FD6-B052-31F08C98CF11}" dt="2022-12-01T07:04:12.884" v="7"/>
          <ac:spMkLst>
            <pc:docMk/>
            <pc:sldMk cId="1603386933" sldId="755"/>
            <ac:spMk id="21" creationId="{C5D98E07-3BEE-484F-9E0F-1AD68EBE63C4}"/>
          </ac:spMkLst>
        </pc:spChg>
        <pc:grpChg chg="add mod">
          <ac:chgData name="Hoffmann, Eleonora GIZ" userId="17fcc923-fc16-4ae3-be90-1ba8220b4999" providerId="ADAL" clId="{F91A50F0-45D2-4FD6-B052-31F08C98CF11}" dt="2022-12-01T07:04:12.884" v="7"/>
          <ac:grpSpMkLst>
            <pc:docMk/>
            <pc:sldMk cId="1603386933" sldId="755"/>
            <ac:grpSpMk id="18" creationId="{317EA47F-BA03-44F2-A844-F7CAB650258C}"/>
          </ac:grpSpMkLst>
        </pc:grpChg>
        <pc:picChg chg="add mod">
          <ac:chgData name="Hoffmann, Eleonora GIZ" userId="17fcc923-fc16-4ae3-be90-1ba8220b4999" providerId="ADAL" clId="{F91A50F0-45D2-4FD6-B052-31F08C98CF11}" dt="2022-12-01T07:04:12.884" v="7"/>
          <ac:picMkLst>
            <pc:docMk/>
            <pc:sldMk cId="1603386933" sldId="755"/>
            <ac:picMk id="14" creationId="{49694910-7AD8-4972-8119-194C8676CFB0}"/>
          </ac:picMkLst>
        </pc:picChg>
        <pc:picChg chg="add mod">
          <ac:chgData name="Hoffmann, Eleonora GIZ" userId="17fcc923-fc16-4ae3-be90-1ba8220b4999" providerId="ADAL" clId="{F91A50F0-45D2-4FD6-B052-31F08C98CF11}" dt="2022-12-01T07:04:12.884" v="7"/>
          <ac:picMkLst>
            <pc:docMk/>
            <pc:sldMk cId="1603386933" sldId="755"/>
            <ac:picMk id="16" creationId="{5A05CBF0-860D-4A7B-848C-4ACD3D7DB068}"/>
          </ac:picMkLst>
        </pc:picChg>
        <pc:picChg chg="mod">
          <ac:chgData name="Hoffmann, Eleonora GIZ" userId="17fcc923-fc16-4ae3-be90-1ba8220b4999" providerId="ADAL" clId="{F91A50F0-45D2-4FD6-B052-31F08C98CF11}" dt="2022-12-01T07:04:12.884" v="7"/>
          <ac:picMkLst>
            <pc:docMk/>
            <pc:sldMk cId="1603386933" sldId="755"/>
            <ac:picMk id="20" creationId="{6F2A48C3-8687-43F5-B3E0-EB50F8013F99}"/>
          </ac:picMkLst>
        </pc:picChg>
        <pc:picChg chg="del">
          <ac:chgData name="Hoffmann, Eleonora GIZ" userId="17fcc923-fc16-4ae3-be90-1ba8220b4999" providerId="ADAL" clId="{F91A50F0-45D2-4FD6-B052-31F08C98CF11}" dt="2022-12-01T07:04:08.561" v="4" actId="478"/>
          <ac:picMkLst>
            <pc:docMk/>
            <pc:sldMk cId="1603386933" sldId="755"/>
            <ac:picMk id="30" creationId="{5E38E7FB-14C1-4397-ADFB-800EABBA639A}"/>
          </ac:picMkLst>
        </pc:picChg>
        <pc:picChg chg="del">
          <ac:chgData name="Hoffmann, Eleonora GIZ" userId="17fcc923-fc16-4ae3-be90-1ba8220b4999" providerId="ADAL" clId="{F91A50F0-45D2-4FD6-B052-31F08C98CF11}" dt="2022-12-01T07:04:08.561" v="4" actId="478"/>
          <ac:picMkLst>
            <pc:docMk/>
            <pc:sldMk cId="1603386933" sldId="755"/>
            <ac:picMk id="36" creationId="{14CDB087-49CA-42A1-8E0D-84D9B22E54B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BD1BE-42F4-473D-ABD7-56243035F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5D0099DF-E360-4416-806C-8CA07FB94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10993-722C-4CA5-9648-D0522B650722}" type="datetimeFigureOut">
              <a:rPr lang="en-GB" smtClean="0"/>
              <a:t>01/12/2022</a:t>
            </a:fld>
            <a:endParaRPr lang="en-GB" dirty="0"/>
          </a:p>
        </p:txBody>
      </p:sp>
      <p:sp>
        <p:nvSpPr>
          <p:cNvPr id="4" name="Footer Placeholder 3">
            <a:extLst>
              <a:ext uri="{FF2B5EF4-FFF2-40B4-BE49-F238E27FC236}">
                <a16:creationId xmlns:a16="http://schemas.microsoft.com/office/drawing/2014/main" id="{3F9E00EC-BA88-491A-90CE-33F6DD3C6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BD72AF6E-9018-48FC-85D0-2364A215C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603EF-9C72-48A8-A361-004C5D75B5E4}" type="slidenum">
              <a:rPr lang="en-GB" smtClean="0"/>
              <a:t>‹Nr.›</a:t>
            </a:fld>
            <a:endParaRPr lang="en-GB" dirty="0"/>
          </a:p>
        </p:txBody>
      </p:sp>
    </p:spTree>
    <p:extLst>
      <p:ext uri="{BB962C8B-B14F-4D97-AF65-F5344CB8AC3E}">
        <p14:creationId xmlns:p14="http://schemas.microsoft.com/office/powerpoint/2010/main" val="101745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01/12/2022</a:t>
            </a:fld>
            <a:endParaRPr lang="en-GB"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err="1"/>
              <a:t>Formatvorlagen</a:t>
            </a:r>
            <a:r>
              <a:rPr lang="en-GB"/>
              <a:t> des </a:t>
            </a:r>
            <a:r>
              <a:rPr lang="en-GB" err="1"/>
              <a:t>Textmasters</a:t>
            </a:r>
            <a:r>
              <a:rPr lang="en-GB"/>
              <a:t> </a:t>
            </a:r>
            <a:r>
              <a:rPr lang="en-GB" err="1"/>
              <a:t>bearbeiten</a:t>
            </a:r>
            <a:endParaRPr lang="en-GB"/>
          </a:p>
          <a:p>
            <a:pPr lvl="1"/>
            <a:r>
              <a:rPr lang="en-GB" err="1"/>
              <a:t>Zweite</a:t>
            </a:r>
            <a:r>
              <a:rPr lang="en-GB"/>
              <a:t> </a:t>
            </a:r>
            <a:r>
              <a:rPr lang="en-GB" err="1"/>
              <a:t>Ebene</a:t>
            </a:r>
            <a:endParaRPr lang="en-GB"/>
          </a:p>
          <a:p>
            <a:pPr lvl="2"/>
            <a:r>
              <a:rPr lang="en-GB" err="1"/>
              <a:t>Dritte</a:t>
            </a:r>
            <a:r>
              <a:rPr lang="en-GB"/>
              <a:t> </a:t>
            </a:r>
            <a:r>
              <a:rPr lang="en-GB" err="1"/>
              <a:t>Ebene</a:t>
            </a:r>
            <a:endParaRPr lang="en-GB"/>
          </a:p>
          <a:p>
            <a:pPr lvl="3"/>
            <a:r>
              <a:rPr lang="en-GB" err="1"/>
              <a:t>Vierte</a:t>
            </a:r>
            <a:r>
              <a:rPr lang="en-GB"/>
              <a:t> </a:t>
            </a:r>
            <a:r>
              <a:rPr lang="en-GB" err="1"/>
              <a:t>Ebene</a:t>
            </a:r>
            <a:endParaRPr lang="en-GB"/>
          </a:p>
          <a:p>
            <a:pPr lvl="4"/>
            <a:r>
              <a:rPr lang="en-GB" err="1"/>
              <a:t>Fünfte</a:t>
            </a:r>
            <a:r>
              <a:rPr lang="en-GB"/>
              <a:t> </a:t>
            </a:r>
            <a:r>
              <a:rPr lang="en-GB" err="1"/>
              <a:t>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‹Nr.›</a:t>
            </a:fld>
            <a:endParaRPr lang="en-GB" dirty="0"/>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oecd.org/greengrowth/40317373.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atercenter.colostate.edu/wp-content/uploads/sites/33/2020/03/IS116.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limatepolicyinitiative.org/publication/where-are-we-at-implementing-the-forest-code-an-x-ray-of-the-car-and-the-pra-in-brazilian-states/"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unep.org/news-and-stories/story/why-agricultural-support-must-be-reformed-work-nature" TargetMode="External"/><Relationship Id="rId4" Type="http://schemas.openxmlformats.org/officeDocument/2006/relationships/hyperlink" Target="https://www.redalyc.org/journal/5999/599962753001/htm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iwaponline.com/wst/article/75/10/2237/29902/The-role-of-constructed-wetlands-for-biomas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noProof="0" dirty="0"/>
              <a:t>Данный обучающий блок нацелен на ознакомление с концепцией ВЭП Нексус и связанными с ней безопасностями и предназначен для обучения специалистов с образованием и опытом работы в самых различных сферах</a:t>
            </a:r>
            <a:r>
              <a:rPr lang="en-US" noProof="0" dirty="0"/>
              <a:t>.</a:t>
            </a:r>
          </a:p>
        </p:txBody>
      </p:sp>
      <p:sp>
        <p:nvSpPr>
          <p:cNvPr id="4" name="Foliennummernplatzhalter 3"/>
          <p:cNvSpPr>
            <a:spLocks noGrp="1"/>
          </p:cNvSpPr>
          <p:nvPr>
            <p:ph type="sldNum" sz="quarter" idx="5"/>
          </p:nvPr>
        </p:nvSpPr>
        <p:spPr/>
        <p:txBody>
          <a:bodyPr/>
          <a:lstStyle/>
          <a:p>
            <a:fld id="{4045F879-0589-40D4-B0E5-B74D0CAD5C6C}" type="slidenum">
              <a:rPr lang="en-GB" smtClean="0"/>
              <a:pPr/>
              <a:t>1</a:t>
            </a:fld>
            <a:endParaRPr lang="en-GB" dirty="0"/>
          </a:p>
        </p:txBody>
      </p:sp>
    </p:spTree>
    <p:extLst>
      <p:ext uri="{BB962C8B-B14F-4D97-AF65-F5344CB8AC3E}">
        <p14:creationId xmlns:p14="http://schemas.microsoft.com/office/powerpoint/2010/main" val="3403639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latin typeface="Arial"/>
                <a:cs typeface="Arial"/>
              </a:rPr>
              <a:t>Примечания</a:t>
            </a:r>
            <a:r>
              <a:rPr lang="en-US" b="1" noProof="0" dirty="0">
                <a:latin typeface="Arial"/>
                <a:cs typeface="Arial"/>
              </a:rPr>
              <a:t>:</a:t>
            </a:r>
          </a:p>
          <a:p>
            <a:pPr rtl="0"/>
            <a:endParaRPr lang="en-US" sz="900" b="0" i="0" u="none" strike="noStrike" kern="1200" baseline="0" noProof="0" dirty="0">
              <a:solidFill>
                <a:schemeClr val="tx1"/>
              </a:solidFill>
              <a:latin typeface="Arial" panose="020B0604020202020204" pitchFamily="34" charset="0"/>
              <a:ea typeface="+mn-ea"/>
              <a:cs typeface="+mn-cs"/>
            </a:endParaRPr>
          </a:p>
          <a:p>
            <a:pPr marL="342900" lvl="0" indent="-342900">
              <a:lnSpc>
                <a:spcPct val="107000"/>
              </a:lnSpc>
              <a:spcAft>
                <a:spcPts val="800"/>
              </a:spcAft>
              <a:buFont typeface="Symbol" panose="05050102010706020507" pitchFamily="18" charset="2"/>
              <a:buChar char=""/>
              <a:tabLst>
                <a:tab pos="4572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Другим примером ПОР являются подходы к управлению водосборными бассейнами</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100" u="sng" dirty="0">
                <a:effectLst/>
                <a:latin typeface="Calibri" panose="020F0502020204030204" pitchFamily="34" charset="0"/>
                <a:ea typeface="Calibri" panose="020F0502020204030204" pitchFamily="34" charset="0"/>
                <a:cs typeface="Times New Roman" panose="02020603050405020304" pitchFamily="18" charset="0"/>
              </a:rPr>
              <a:t>Пример реки Тана в Кении:</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Symbol" panose="05050102010706020507" pitchFamily="18" charset="2"/>
              <a:buChar char=""/>
              <a:tabLst>
                <a:tab pos="9144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Обеспечивает 95% питьевой воды для Найроби, генерирует 70% гидроэнергии страны и орошает около 645 км</a:t>
            </a:r>
            <a:r>
              <a:rPr lang="ru-RU" sz="11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ru-RU" sz="1100" dirty="0">
                <a:effectLst/>
                <a:latin typeface="Calibri" panose="020F0502020204030204" pitchFamily="34" charset="0"/>
                <a:ea typeface="Calibri" panose="020F0502020204030204" pitchFamily="34" charset="0"/>
                <a:cs typeface="Times New Roman" panose="02020603050405020304" pitchFamily="18" charset="0"/>
              </a:rPr>
              <a:t> сельскохозяйственных угодий</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Symbol" panose="05050102010706020507" pitchFamily="18" charset="2"/>
              <a:buChar char=""/>
              <a:tabLst>
                <a:tab pos="9144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Бассейн характеризуется крутыми склонами холмов, а районы, прилегающие к реке, были преобразованы в сельскохозяйственные угодья, что все вместе привело к эрозии и высокому уровню ила в воде.</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Symbol" panose="05050102010706020507" pitchFamily="18" charset="2"/>
              <a:buChar char=""/>
              <a:tabLst>
                <a:tab pos="9144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Это заиление уменьшило пропускную способность гидроэнергетических резервуаров и увеличило затраты на очистку воды для Найроби.</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Symbol" panose="05050102010706020507" pitchFamily="18" charset="2"/>
              <a:buChar char=""/>
              <a:tabLst>
                <a:tab pos="9144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Для решения этой проблемы в 2015 году был создан Водный фонд Верхней Таны-Найроби.</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Symbol" panose="05050102010706020507" pitchFamily="18" charset="2"/>
              <a:buChar char=""/>
              <a:tabLst>
                <a:tab pos="9144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Водные фонды основаны на принципе, что дешевле предотвратить проблемы с водой у источника, чем решать их дальше вниз по течению.</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Symbol" panose="05050102010706020507" pitchFamily="18" charset="2"/>
              <a:buChar char=""/>
              <a:tabLst>
                <a:tab pos="9144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Фонд предоставляет финансирование для ряда мероприятий, таких как террасирование, лесовосстановление и улучшение управления фермами с выгодами для секторов гидроэнергетики, водоснабжения, а также сельскохозяйственного производства</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Symbol" panose="05050102010706020507" pitchFamily="18" charset="2"/>
              <a:buChar char=""/>
              <a:tabLst>
                <a:tab pos="9144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Кроме того, эти мероприятия также способствуют адаптации к изменению климата: увеличению накопления углерода в почвах и повышению устойчивости к изменению климата</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z="1100"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z="1100"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100" u="sng" dirty="0">
                <a:effectLst/>
                <a:latin typeface="Calibri" panose="020F0502020204030204" pitchFamily="34" charset="0"/>
                <a:ea typeface="Calibri" panose="020F0502020204030204" pitchFamily="34" charset="0"/>
                <a:cs typeface="Times New Roman" panose="02020603050405020304" pitchFamily="18" charset="0"/>
              </a:rPr>
              <a:t>Дополнительная информация:</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Бассейн реки Верхняя Тана имеет решающее значение для кенийской экономики. Занимая площадь около 1,7 миллиона гектаров, Верхняя Тана обеспечивает 95% питьевой воды для Найроби, поддерживает важное водное биоразнообразие, стимулирует сельскохозяйственную деятельность, которая кормит миллионы кенийцев и обеспечивает половину гидроэнергетики страны. В бассейне наблюдается высокий рост населения и снижение устойчивости сельского хозяйства, что привело к превращению лесов в пахотные земли и сокращению земель на душу населения. Мелкие фермерские хозяйства являются крупнейшими водопользователями вверх по течению в бассейне Верхней Таны. Гидроэнергетика является вторым по величине потребителем воды вверх по течению, хотя вода возвращается в реку. Неконтролируемое расширение сельского хозяйства, разработка карьеров и строительство грунтовых дорог через Верхнюю Тану за последние 40 лет привело к деградации земель. В результате в речную систему попадают повышенные объемы отложений, что сказывается на доставке воды водопользователям в Найроби и снижает емкость водохранилищ. В ответ на эти вызовы был создан Водный фонд Верхней Таны-Найроби для осуществления целого комплекса мероприятий по защите вод с целью повышения водостока, сокращения отложений и содействия устойчивому производству продовольствия и увеличению доходов домашних хозяйств в фермерских общинах в районах проекта. В целях мобилизации финансирования комплексный анализ объединил методы инвестиционного планирования с инструментами моделирования водосборных бассейнов для определения приоритетности районов для проведения работ. Были выявлены нефинансовые выгоды, включая среду обитания опылителей и хранение углерода, и в ходе общего анализа затрат и выгод был сделан вывод о том, что даже по консервативным оценкам выбранные мероприятия по водосборным бассейнам могут в конечном итоге обеспечить двукратную отдачу от инвестиций в течение 30-летнего периода. Признавая многочисленные ценности здорового водосборного бассейна и привлекая ключевые группы заинтересованных сторон, водный фонд смог разработать программу коллективных действий, в соответствии с которой совместное инвестирование имело наибольший финансовый смысл. Многие из этих прогнозируемых выгод уже измеряются с помощью демонстрационных интервенций.</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noProof="0" dirty="0"/>
          </a:p>
          <a:p>
            <a:endParaRPr lang="en-US" noProof="0" dirty="0">
              <a:cs typeface="Arial" panose="020B0604020202020204" pitchFamily="34" charset="0"/>
            </a:endParaRPr>
          </a:p>
          <a:p>
            <a:pPr>
              <a:defRPr/>
            </a:pPr>
            <a:r>
              <a:rPr lang="ru-RU" b="1" noProof="0" dirty="0">
                <a:latin typeface="Arial"/>
                <a:cs typeface="Arial"/>
              </a:rPr>
              <a:t>Источник</a:t>
            </a:r>
            <a:r>
              <a:rPr lang="en-US" b="1" noProof="0" dirty="0">
                <a:latin typeface="Arial"/>
                <a:cs typeface="Arial"/>
              </a:rPr>
              <a:t>: </a:t>
            </a:r>
          </a:p>
          <a:p>
            <a:pPr>
              <a:defRPr/>
            </a:pPr>
            <a:endParaRPr lang="en-US" b="1" noProof="0" dirty="0">
              <a:cs typeface="Arial"/>
            </a:endParaRPr>
          </a:p>
          <a:p>
            <a:r>
              <a:rPr lang="en-US" noProof="0" dirty="0"/>
              <a:t>Abell, R., et al. (2017). Beyond the </a:t>
            </a:r>
            <a:r>
              <a:rPr lang="ru-RU" noProof="0" dirty="0"/>
              <a:t>Источник</a:t>
            </a:r>
            <a:r>
              <a:rPr lang="en-US" noProof="0" dirty="0"/>
              <a:t>: The Environmental, Economic and Community Benefits of </a:t>
            </a:r>
            <a:r>
              <a:rPr lang="ru-RU" noProof="0" dirty="0"/>
              <a:t>Источник</a:t>
            </a:r>
            <a:r>
              <a:rPr lang="en-US" noProof="0" dirty="0"/>
              <a:t> Water Protection. The Nature Conservancy, Arlington, VA, USA. Available at: </a:t>
            </a:r>
            <a:r>
              <a:rPr lang="en-US" noProof="0" dirty="0">
                <a:latin typeface="Arial"/>
                <a:cs typeface="Arial"/>
              </a:rPr>
              <a:t>https://www.nature.org/content/dam/tnc/nature/en/documents/Beyond_The_</a:t>
            </a:r>
            <a:r>
              <a:rPr lang="ru-RU" noProof="0" dirty="0">
                <a:latin typeface="Arial"/>
                <a:cs typeface="Arial"/>
              </a:rPr>
              <a:t>Источник</a:t>
            </a:r>
            <a:r>
              <a:rPr lang="en-US" noProof="0" dirty="0">
                <a:latin typeface="Arial"/>
                <a:cs typeface="Arial"/>
              </a:rPr>
              <a:t>_Full_Report_FinalV4.pdf </a:t>
            </a:r>
            <a:endParaRPr lang="en-US" noProof="0" dirty="0">
              <a:cs typeface="Arial"/>
            </a:endParaRP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10</a:t>
            </a:fld>
            <a:endParaRPr lang="en-GB" dirty="0"/>
          </a:p>
        </p:txBody>
      </p:sp>
    </p:spTree>
    <p:extLst>
      <p:ext uri="{BB962C8B-B14F-4D97-AF65-F5344CB8AC3E}">
        <p14:creationId xmlns:p14="http://schemas.microsoft.com/office/powerpoint/2010/main" val="1431573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latin typeface="Arial"/>
                <a:cs typeface="Arial"/>
              </a:rPr>
              <a:t>Примечания</a:t>
            </a:r>
            <a:r>
              <a:rPr lang="en-US" b="1" noProof="0" dirty="0">
                <a:latin typeface="Arial"/>
                <a:cs typeface="Arial"/>
              </a:rPr>
              <a:t>:</a:t>
            </a:r>
          </a:p>
          <a:p>
            <a:pPr marL="0" indent="0">
              <a:buFontTx/>
              <a:buNone/>
            </a:pPr>
            <a:endParaRPr lang="en-US" b="1" noProof="0" dirty="0">
              <a:latin typeface="Arial"/>
              <a:cs typeface="Arial"/>
            </a:endParaRPr>
          </a:p>
          <a:p>
            <a:pPr marL="0" indent="0">
              <a:buFont typeface="Symbol" panose="05050102010706020507" pitchFamily="18" charset="2"/>
              <a:buNone/>
            </a:pPr>
            <a:r>
              <a:rPr lang="ru-RU" sz="1800" dirty="0">
                <a:effectLst/>
                <a:latin typeface="Calibri" panose="020F0502020204030204" pitchFamily="34" charset="0"/>
                <a:ea typeface="Calibri" panose="020F0502020204030204" pitchFamily="34" charset="0"/>
                <a:cs typeface="Times New Roman" panose="02020603050405020304" pitchFamily="18" charset="0"/>
              </a:rPr>
              <a:t>На следующих слайдах давайте рассмотрим аспекты управления</a:t>
            </a:r>
            <a:r>
              <a:rPr lang="en-US" b="0" noProof="0" dirty="0">
                <a:latin typeface="Arial"/>
                <a:cs typeface="Arial"/>
              </a:rPr>
              <a:t>.</a:t>
            </a:r>
            <a:endParaRPr lang="en-US" noProof="0" dirty="0">
              <a:cs typeface="Arial"/>
            </a:endParaRPr>
          </a:p>
          <a:p>
            <a:endParaRPr lang="de-DE" dirty="0">
              <a:latin typeface="Arial"/>
              <a:cs typeface="Arial"/>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11</a:t>
            </a:fld>
            <a:endParaRPr lang="en-GB" dirty="0"/>
          </a:p>
        </p:txBody>
      </p:sp>
    </p:spTree>
    <p:extLst>
      <p:ext uri="{BB962C8B-B14F-4D97-AF65-F5344CB8AC3E}">
        <p14:creationId xmlns:p14="http://schemas.microsoft.com/office/powerpoint/2010/main" val="198505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u="none" noProof="0" dirty="0">
                <a:solidFill>
                  <a:schemeClr val="tx1"/>
                </a:solidFill>
                <a:latin typeface="Arial"/>
                <a:cs typeface="Arial"/>
              </a:rPr>
              <a:t>Примечания</a:t>
            </a:r>
            <a:r>
              <a:rPr lang="en-US" b="1" u="none" noProof="0" dirty="0">
                <a:solidFill>
                  <a:schemeClr val="tx1"/>
                </a:solidFill>
                <a:latin typeface="Arial"/>
                <a:cs typeface="Arial"/>
              </a:rPr>
              <a:t>:</a:t>
            </a:r>
            <a:r>
              <a:rPr lang="en-US" b="1" noProof="0" dirty="0">
                <a:solidFill>
                  <a:schemeClr val="tx1"/>
                </a:solidFill>
                <a:latin typeface="Arial"/>
                <a:cs typeface="Arial"/>
              </a:rPr>
              <a:t> </a:t>
            </a:r>
            <a:endParaRPr lang="en-US" b="1" u="none" noProof="0" dirty="0">
              <a:solidFill>
                <a:schemeClr val="tx1"/>
              </a:solidFill>
            </a:endParaRPr>
          </a:p>
          <a:p>
            <a:endParaRPr lang="en-US" u="sng" noProof="0" dirty="0">
              <a:solidFill>
                <a:schemeClr val="tx1"/>
              </a:solidFill>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Теперь перейдем к некоторым решениям в контексте управления.</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Во-первых, существуют инструменты, которые могут быть размещены в политических и финансовых рамках.</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b="1" dirty="0">
                <a:effectLst/>
                <a:latin typeface="Calibri" panose="020F0502020204030204" pitchFamily="34" charset="0"/>
                <a:ea typeface="Calibri" panose="020F0502020204030204" pitchFamily="34" charset="0"/>
                <a:cs typeface="Times New Roman" panose="02020603050405020304" pitchFamily="18" charset="0"/>
              </a:rPr>
              <a:t>Нормативные инструменты:</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Могут использоваться оценки воздействия, которые систематически отражают воздействие мероприятий на другие сектора.</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Кроме того, могут использоваться различные формы стандартов, такие как стандарты очистки и повторного использования сточных вод, которые создают стимулы для эффективного использования ресурсов и/или повторного использования ресурсов.</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b="1" dirty="0">
                <a:effectLst/>
                <a:latin typeface="Calibri" panose="020F0502020204030204" pitchFamily="34" charset="0"/>
                <a:ea typeface="Calibri" panose="020F0502020204030204" pitchFamily="34" charset="0"/>
                <a:cs typeface="Times New Roman" panose="02020603050405020304" pitchFamily="18" charset="0"/>
              </a:rPr>
              <a:t>Экономические инструменты:</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2 примера экономических инструментов включают в себя платы водопользователей и субсидии для водопользователей, которые могут в равной степени стимулировать эффективное использование ресурсов.</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z="1800"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u="sng" dirty="0">
                <a:effectLst/>
                <a:latin typeface="Calibri" panose="020F0502020204030204" pitchFamily="34" charset="0"/>
                <a:ea typeface="Calibri" panose="020F0502020204030204" pitchFamily="34" charset="0"/>
                <a:cs typeface="Times New Roman" panose="02020603050405020304" pitchFamily="18" charset="0"/>
              </a:rPr>
              <a:t>Платежи водопользователей:</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Обычно взимаемая государственными органами плата за услуги, предоставляемые в области водоснабжения и очистки, может обеспечить важные стимулы для более эффективного использования воды, например, в сельскохозяйственном секторе или в производстве энергии; эти платежи также могут быть полезны при создании стимулов для промышленности к повторному использованию водных ресурсов.</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z="1800"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u="sng" dirty="0">
                <a:effectLst/>
                <a:latin typeface="Calibri" panose="020F0502020204030204" pitchFamily="34" charset="0"/>
                <a:ea typeface="Calibri" panose="020F0502020204030204" pitchFamily="34" charset="0"/>
                <a:cs typeface="Times New Roman" panose="02020603050405020304" pitchFamily="18" charset="0"/>
              </a:rPr>
              <a:t>Субсидии: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наконец, субсидии также могут быть важным инструментом управления, если вы связываете субсидии с эффективным использованием ресурсов (например, увязываете сельскохозяйственные субсидии с эффективным использованием водных и энергетических ресурсов, воздействием на окружающую среду).</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Субсидии, конечно, очень противоречивы и в действительности сегодня часто оказывают негативное влияние на другие сектора.</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effectLst/>
                <a:latin typeface="Calibri" panose="020F0502020204030204" pitchFamily="34" charset="0"/>
                <a:ea typeface="Calibri" panose="020F0502020204030204" pitchFamily="34" charset="0"/>
                <a:cs typeface="Times New Roman" panose="02020603050405020304" pitchFamily="18" charset="0"/>
              </a:rPr>
              <a:t>Основное внимание здесь следует уделять субсидиям, способствующим эффективному использованию ресурсов</a:t>
            </a:r>
          </a:p>
          <a:p>
            <a:endParaRPr lang="ru-RU" sz="1800" noProof="0" dirty="0">
              <a:solidFill>
                <a:schemeClr val="tx1"/>
              </a:solidFill>
              <a:effectLst/>
              <a:latin typeface="Calibri" panose="020F0502020204030204" pitchFamily="34" charset="0"/>
              <a:cs typeface="Times New Roman" panose="02020603050405020304" pitchFamily="18" charset="0"/>
            </a:endParaRPr>
          </a:p>
          <a:p>
            <a:endParaRPr lang="en-US" noProof="0" dirty="0">
              <a:solidFill>
                <a:schemeClr val="tx1"/>
              </a:solidFill>
            </a:endParaRPr>
          </a:p>
          <a:p>
            <a:r>
              <a:rPr lang="ru-RU" b="1" noProof="0" dirty="0">
                <a:solidFill>
                  <a:schemeClr val="tx1"/>
                </a:solidFill>
                <a:latin typeface="Arial"/>
                <a:cs typeface="Arial"/>
              </a:rPr>
              <a:t>Источники</a:t>
            </a:r>
            <a:r>
              <a:rPr lang="en-US" b="1" noProof="0" dirty="0">
                <a:solidFill>
                  <a:schemeClr val="tx1"/>
                </a:solidFill>
                <a:latin typeface="Arial"/>
                <a:cs typeface="Arial"/>
              </a:rPr>
              <a:t>: </a:t>
            </a:r>
            <a:endParaRPr lang="en-US" b="1" noProof="0" dirty="0">
              <a:solidFill>
                <a:schemeClr val="tx1"/>
              </a:solidFill>
              <a:cs typeface="Arial"/>
            </a:endParaRPr>
          </a:p>
          <a:p>
            <a:pPr marL="0" marR="0">
              <a:spcBef>
                <a:spcPts val="0"/>
              </a:spcBef>
              <a:spcAft>
                <a:spcPts val="0"/>
              </a:spcAft>
            </a:pPr>
            <a:r>
              <a:rPr lang="en-US" sz="1800" noProof="0" dirty="0">
                <a:solidFill>
                  <a:schemeClr val="tx1"/>
                </a:solidFill>
                <a:effectLst/>
                <a:latin typeface="Calibri"/>
                <a:cs typeface="Calibri"/>
              </a:rPr>
              <a:t>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noProof="0" dirty="0">
                <a:solidFill>
                  <a:schemeClr val="tx1"/>
                </a:solidFill>
                <a:effectLst/>
                <a:latin typeface="Calibri"/>
                <a:cs typeface="Calibri"/>
              </a:rPr>
              <a:t>OECD (2008), ‘</a:t>
            </a:r>
            <a:r>
              <a:rPr lang="en-US" sz="1800" noProof="0" dirty="0">
                <a:solidFill>
                  <a:schemeClr val="tx1"/>
                </a:solidFill>
              </a:rPr>
              <a:t>Promoting Sustainable Consumption: Good Practices in OECD Countries’, available at: </a:t>
            </a:r>
            <a:r>
              <a:rPr lang="en-US" sz="1800" noProof="0" dirty="0">
                <a:solidFill>
                  <a:schemeClr val="tx1"/>
                </a:solidFill>
                <a:effectLst/>
                <a:latin typeface="Calibri"/>
                <a:cs typeface="Calibri"/>
                <a:hlinkClick r:id="rId3">
                  <a:extLst>
                    <a:ext uri="{A12FA001-AC4F-418D-AE19-62706E023703}">
                      <ahyp:hlinkClr xmlns:ahyp="http://schemas.microsoft.com/office/drawing/2018/hyperlinkcolor" val="tx"/>
                    </a:ext>
                  </a:extLst>
                </a:hlinkClick>
              </a:rPr>
              <a:t>https://www.oecd.org/greengrowth/40317373.pdf</a:t>
            </a:r>
            <a:endParaRPr lang="en-US" sz="1800" noProof="0" dirty="0">
              <a:solidFill>
                <a:schemeClr val="tx1"/>
              </a:solidFill>
              <a:latin typeface="Calibri"/>
              <a:cs typeface="Calibri"/>
            </a:endParaRPr>
          </a:p>
          <a:p>
            <a:pPr marL="0" marR="0">
              <a:spcBef>
                <a:spcPts val="0"/>
              </a:spcBef>
              <a:spcAft>
                <a:spcPts val="0"/>
              </a:spcAft>
            </a:pPr>
            <a:endParaRPr lang="en-US" sz="1800" noProof="0" dirty="0">
              <a:solidFill>
                <a:schemeClr val="tx1"/>
              </a:solidFill>
            </a:endParaRPr>
          </a:p>
          <a:p>
            <a:pPr marL="0" marR="0">
              <a:spcBef>
                <a:spcPts val="0"/>
              </a:spcBef>
              <a:spcAft>
                <a:spcPts val="0"/>
              </a:spcAft>
            </a:pPr>
            <a:endParaRPr lang="en-US" sz="1800" noProof="0" dirty="0">
              <a:solidFill>
                <a:schemeClr val="tx1"/>
              </a:solidFill>
              <a:effectLst/>
              <a:latin typeface="Calibri"/>
              <a:cs typeface="Calibri"/>
            </a:endParaRPr>
          </a:p>
          <a:p>
            <a:pPr marL="0" marR="0">
              <a:spcBef>
                <a:spcPts val="0"/>
              </a:spcBef>
              <a:spcAft>
                <a:spcPts val="0"/>
              </a:spcAft>
            </a:pPr>
            <a:r>
              <a:rPr lang="en-US" sz="1800" noProof="0" dirty="0">
                <a:solidFill>
                  <a:schemeClr val="tx1"/>
                </a:solidFill>
                <a:effectLst/>
                <a:latin typeface="Calibri"/>
                <a:cs typeface="Calibri"/>
              </a:rPr>
              <a:t>Waskom et al. (2014), ‘</a:t>
            </a:r>
            <a:r>
              <a:rPr lang="en-US" sz="1800" noProof="0" dirty="0">
                <a:solidFill>
                  <a:schemeClr val="tx1"/>
                </a:solidFill>
              </a:rPr>
              <a:t>U.S. Perspective on the Water-Energy-Food Nexus’, Colorado Water Institute Completion Report No. 116, available at: </a:t>
            </a:r>
            <a:r>
              <a:rPr lang="en-US" sz="1800" noProof="0" dirty="0">
                <a:solidFill>
                  <a:schemeClr val="tx1"/>
                </a:solidFill>
                <a:effectLst/>
                <a:latin typeface="Calibri"/>
                <a:cs typeface="Calibri"/>
                <a:hlinkClick r:id="rId4">
                  <a:extLst>
                    <a:ext uri="{A12FA001-AC4F-418D-AE19-62706E023703}">
                      <ahyp:hlinkClr xmlns:ahyp="http://schemas.microsoft.com/office/drawing/2018/hyperlinkcolor" val="tx"/>
                    </a:ext>
                  </a:extLst>
                </a:hlinkClick>
              </a:rPr>
              <a:t>https://watercenter.colostate.edu/wp-content/uploads/sites/33/2020/03/IS116.pdf</a:t>
            </a:r>
            <a:endParaRPr lang="en-US" sz="1800" noProof="0" dirty="0">
              <a:solidFill>
                <a:schemeClr val="tx1"/>
              </a:solidFill>
              <a:effectLst/>
              <a:latin typeface="Calibri"/>
              <a:cs typeface="Calibri"/>
            </a:endParaRPr>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8733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solidFill>
                  <a:schemeClr val="tx1"/>
                </a:solidFill>
                <a:latin typeface="Arial"/>
                <a:cs typeface="Arial"/>
              </a:rPr>
              <a:t>Примечания</a:t>
            </a:r>
            <a:r>
              <a:rPr lang="en-US" b="1" noProof="0" dirty="0">
                <a:solidFill>
                  <a:schemeClr val="tx1"/>
                </a:solidFill>
                <a:latin typeface="Arial"/>
                <a:cs typeface="Arial"/>
              </a:rPr>
              <a:t>: </a:t>
            </a:r>
            <a:endParaRPr lang="en-US" b="1" noProof="0" dirty="0">
              <a:solidFill>
                <a:schemeClr val="tx1"/>
              </a:solidFill>
            </a:endParaRPr>
          </a:p>
          <a:p>
            <a:endParaRPr lang="en-US" noProof="0" dirty="0">
              <a:solidFill>
                <a:schemeClr val="tx1"/>
              </a:solidFill>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Другим примером, представленным здесь, являются сельскохозяйственные субсидии в Бразилии.</a:t>
            </a:r>
            <a:endParaRPr lang="ru-KZ"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С 2008 года все субсидии, предоставляемые фермерам, связаны с соблюдением экологических критериев</a:t>
            </a:r>
            <a:endParaRPr lang="ru-KZ"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Основным инструментом сельскохозяйственного натурального хозяйства являются сельские кредиты, которые направлены на повышение производительности и управление рисками</a:t>
            </a:r>
            <a:endParaRPr lang="ru-KZ"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Для получения субсидируемых кредитов фермеры должны выполнить требования сельского экологического реестра (</a:t>
            </a:r>
            <a:r>
              <a:rPr lang="en-US" sz="1800" dirty="0">
                <a:effectLst/>
                <a:latin typeface="Calibri" panose="020F0502020204030204" pitchFamily="34" charset="0"/>
                <a:ea typeface="Calibri" panose="020F0502020204030204" pitchFamily="34" charset="0"/>
                <a:cs typeface="Times New Roman" panose="02020603050405020304" pitchFamily="18" charset="0"/>
              </a:rPr>
              <a:t>CAR</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endParaRPr lang="ru-KZ"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Таким образом, чтобы получить эти субсидируемые правительством кредиты, землевладельцы должны предпринять определенные меры, в том числе сохранять определенный процент своего хозяйства в качестве площади, занятой лесом, а также сохранять определенные районы на постоянной основе - к ним относятся границы рек и прудов, а также участки склонов.</a:t>
            </a:r>
            <a:endParaRPr lang="ru-KZ"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Интересный пример, как сельскохозяйственные субсидии могут быть использованы для достижения целей сохранения окружающей среды, защиты водных ресурсов, а также снижения выбросов парниковых газов</a:t>
            </a:r>
            <a:endParaRPr lang="ru-KZ" sz="1800">
              <a:effectLst/>
              <a:latin typeface="Calibri" panose="020F0502020204030204" pitchFamily="34" charset="0"/>
              <a:ea typeface="Calibri" panose="020F0502020204030204" pitchFamily="34" charset="0"/>
              <a:cs typeface="Times New Roman" panose="02020603050405020304" pitchFamily="18" charset="0"/>
            </a:endParaRPr>
          </a:p>
          <a:p>
            <a:endParaRPr lang="en-US" noProof="0" dirty="0">
              <a:solidFill>
                <a:schemeClr val="tx1"/>
              </a:solidFill>
              <a:cs typeface="Arial"/>
            </a:endParaRPr>
          </a:p>
          <a:p>
            <a:endParaRPr lang="en-US" noProof="0" dirty="0">
              <a:solidFill>
                <a:schemeClr val="tx1"/>
              </a:solidFill>
              <a:cs typeface="Arial" panose="020B0604020202020204" pitchFamily="34" charset="0"/>
            </a:endParaRPr>
          </a:p>
          <a:p>
            <a:r>
              <a:rPr lang="ru-RU" b="1" noProof="0" dirty="0">
                <a:solidFill>
                  <a:schemeClr val="tx1"/>
                </a:solidFill>
                <a:latin typeface="Arial"/>
                <a:cs typeface="Arial"/>
              </a:rPr>
              <a:t>Источники</a:t>
            </a:r>
            <a:r>
              <a:rPr lang="en-US" b="1" noProof="0" dirty="0">
                <a:solidFill>
                  <a:schemeClr val="tx1"/>
                </a:solidFill>
                <a:latin typeface="Arial"/>
                <a:cs typeface="Arial"/>
              </a:rPr>
              <a:t>: </a:t>
            </a:r>
            <a:endParaRPr lang="en-US" b="1" noProof="0" dirty="0">
              <a:solidFill>
                <a:schemeClr val="tx1"/>
              </a:solidFill>
              <a:cs typeface="Arial"/>
            </a:endParaRPr>
          </a:p>
          <a:p>
            <a:endParaRPr lang="en-US" noProof="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solidFill>
                  <a:schemeClr val="tx1"/>
                </a:solidFill>
              </a:rPr>
              <a:t>Climate Policy Initiative (2020-12-10), ‘</a:t>
            </a:r>
            <a:r>
              <a:rPr lang="en-US" sz="900" b="0" i="0" kern="1200" noProof="0" dirty="0">
                <a:solidFill>
                  <a:schemeClr val="tx1"/>
                </a:solidFill>
                <a:effectLst/>
                <a:latin typeface="Arial" panose="020B0604020202020204" pitchFamily="34" charset="0"/>
                <a:ea typeface="+mn-ea"/>
                <a:cs typeface="+mn-cs"/>
              </a:rPr>
              <a:t>Where Does Brazil Stand With the Implementation of the Forest Code? A Snapshot of the CAR and the PRA in Brazil’s States – 2020 Edition’, available at: </a:t>
            </a:r>
            <a:r>
              <a:rPr lang="en-US" sz="900" noProof="0" dirty="0">
                <a:solidFill>
                  <a:schemeClr val="tx1"/>
                </a:solidFill>
                <a:effectLst/>
                <a:latin typeface="Calibri"/>
                <a:cs typeface="Calibri"/>
                <a:hlinkClick r:id="rId3">
                  <a:extLst>
                    <a:ext uri="{A12FA001-AC4F-418D-AE19-62706E023703}">
                      <ahyp:hlinkClr xmlns:ahyp="http://schemas.microsoft.com/office/drawing/2018/hyperlinkcolor" val="tx"/>
                    </a:ext>
                  </a:extLst>
                </a:hlinkClick>
              </a:rPr>
              <a:t>https://www.climatepolicyinitiative.org/publication/where-are-we-at-implementing-the-forest-code-an-x-ray-of-the-car-and-the-pra-in-brazilian-states/</a:t>
            </a:r>
            <a:endParaRPr lang="en-US" b="0" i="0" noProof="0" dirty="0">
              <a:solidFill>
                <a:schemeClr val="tx1"/>
              </a:solidFill>
              <a:effectLst/>
              <a:latin typeface="Calibri"/>
              <a:cs typeface="Calibri"/>
            </a:endParaRPr>
          </a:p>
          <a:p>
            <a:endParaRPr lang="en-US" noProof="0" dirty="0">
              <a:solidFill>
                <a:schemeClr val="tx1"/>
              </a:solidFill>
            </a:endParaRPr>
          </a:p>
          <a:p>
            <a:r>
              <a:rPr lang="en-US" noProof="0" dirty="0">
                <a:solidFill>
                  <a:schemeClr val="tx1"/>
                </a:solidFill>
                <a:latin typeface="Arial"/>
                <a:cs typeface="Arial"/>
              </a:rPr>
              <a:t>Da Silva Medina, G. (2019). </a:t>
            </a:r>
            <a:r>
              <a:rPr lang="en-US" b="0" i="0" noProof="0" dirty="0">
                <a:solidFill>
                  <a:schemeClr val="tx1"/>
                </a:solidFill>
                <a:effectLst/>
                <a:latin typeface="OpenSans-Regular"/>
              </a:rPr>
              <a:t>Where are governments leading their agricultural sectors? Comparative lessons from agri-environmental measures promoted in the U.S., Europe and Brazil. Estudos Sociedade e Agricultura, vol. 27, no. 1, pp. 5-23, 2019. Available at: </a:t>
            </a:r>
            <a:r>
              <a:rPr lang="en-US" sz="1800" noProof="0" dirty="0">
                <a:solidFill>
                  <a:schemeClr val="tx1"/>
                </a:solidFill>
                <a:effectLst/>
                <a:latin typeface="Calibri"/>
                <a:cs typeface="Calibri"/>
                <a:hlinkClick r:id="rId4">
                  <a:extLst>
                    <a:ext uri="{A12FA001-AC4F-418D-AE19-62706E023703}">
                      <ahyp:hlinkClr xmlns:ahyp="http://schemas.microsoft.com/office/drawing/2018/hyperlinkcolor" val="tx"/>
                    </a:ext>
                  </a:extLst>
                </a:hlinkClick>
              </a:rPr>
              <a:t>https://www.redalyc.org/journal/5999/599962753001/html/</a:t>
            </a:r>
            <a:endParaRPr lang="en-US" sz="1800" noProof="0" dirty="0">
              <a:solidFill>
                <a:schemeClr val="tx1"/>
              </a:solidFill>
              <a:effectLst/>
              <a:latin typeface="Calibri"/>
              <a:cs typeface="Calibri"/>
            </a:endParaRPr>
          </a:p>
          <a:p>
            <a:endParaRPr lang="en-US" i="0" noProof="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i="0" noProof="0" dirty="0">
                <a:solidFill>
                  <a:schemeClr val="tx1"/>
                </a:solidFill>
              </a:rPr>
              <a:t>UN Environment Programme (2021-09-14), ‘</a:t>
            </a:r>
            <a:r>
              <a:rPr lang="en-US" sz="900" b="0" i="0" kern="1200" noProof="0" dirty="0">
                <a:solidFill>
                  <a:schemeClr val="tx1"/>
                </a:solidFill>
                <a:effectLst/>
                <a:latin typeface="Arial" panose="020B0604020202020204" pitchFamily="34" charset="0"/>
                <a:ea typeface="+mn-ea"/>
                <a:cs typeface="+mn-cs"/>
              </a:rPr>
              <a:t>Why agricultural support must be reformed to work with nature’, available at: </a:t>
            </a:r>
            <a:r>
              <a:rPr lang="en-US" sz="1800" noProof="0" dirty="0">
                <a:solidFill>
                  <a:schemeClr val="tx1"/>
                </a:solidFill>
                <a:effectLst/>
                <a:latin typeface="Calibri"/>
                <a:cs typeface="Calibri"/>
                <a:hlinkClick r:id="rId5">
                  <a:extLst>
                    <a:ext uri="{A12FA001-AC4F-418D-AE19-62706E023703}">
                      <ahyp:hlinkClr xmlns:ahyp="http://schemas.microsoft.com/office/drawing/2018/hyperlinkcolor" val="tx"/>
                    </a:ext>
                  </a:extLst>
                </a:hlinkClick>
              </a:rPr>
              <a:t>https://www.unep.org/news-and-stories/story/why-agricultural-support-must-be-reformed-work-nature</a:t>
            </a:r>
            <a:endParaRPr lang="en-US" sz="1800" noProof="0" dirty="0">
              <a:solidFill>
                <a:schemeClr val="tx1"/>
              </a:solidFill>
              <a:effectLst/>
              <a:latin typeface="Calibri"/>
              <a:cs typeface="Calibri"/>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noProof="0" dirty="0">
              <a:solidFill>
                <a:schemeClr val="tx1"/>
              </a:solidFill>
              <a:effectLst/>
              <a:latin typeface="Calibri" panose="020F0502020204030204" pitchFamily="34" charset="0"/>
            </a:endParaRPr>
          </a:p>
          <a:p>
            <a:pPr>
              <a:defRPr/>
            </a:pPr>
            <a:r>
              <a:rPr lang="ru-RU" sz="1800" b="0" i="1" noProof="0" dirty="0">
                <a:solidFill>
                  <a:schemeClr val="tx1"/>
                </a:solidFill>
                <a:effectLst/>
                <a:latin typeface="Calibri"/>
                <a:cs typeface="Calibri"/>
              </a:rPr>
              <a:t>Рисунок</a:t>
            </a:r>
            <a:r>
              <a:rPr lang="en-US" sz="1800" b="0" i="1" noProof="0" dirty="0">
                <a:solidFill>
                  <a:schemeClr val="tx1"/>
                </a:solidFill>
                <a:effectLst/>
                <a:latin typeface="Calibri"/>
                <a:cs typeface="Calibri"/>
              </a:rPr>
              <a:t>:</a:t>
            </a:r>
            <a:endParaRPr lang="en-US" sz="1800" b="0" i="1" noProof="0" dirty="0">
              <a:solidFill>
                <a:schemeClr val="tx1"/>
              </a:solidFill>
              <a:effectLst/>
              <a:latin typeface="Calibri" panose="020F0502020204030204" pitchFamily="34" charset="0"/>
              <a:cs typeface="Calibri"/>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noProof="0" dirty="0">
                <a:solidFill>
                  <a:schemeClr val="tx1"/>
                </a:solidFill>
                <a:effectLst/>
                <a:latin typeface="Calibri"/>
                <a:cs typeface="Calibri"/>
              </a:rPr>
              <a:t>WWF (2016). </a:t>
            </a:r>
            <a:r>
              <a:rPr lang="en-US" sz="4400" noProof="0" dirty="0">
                <a:solidFill>
                  <a:schemeClr val="tx1"/>
                </a:solidFill>
                <a:latin typeface="Arial"/>
                <a:cs typeface="Arial"/>
              </a:rPr>
              <a:t>Brazil’s new Forest Code: A guide for decision-makers in supply chains and governments.</a:t>
            </a:r>
            <a:endParaRPr lang="en-US" sz="1800" noProof="0" dirty="0">
              <a:solidFill>
                <a:schemeClr val="tx1"/>
              </a:solidFill>
              <a:effectLst/>
              <a:latin typeface="Arial"/>
              <a:cs typeface="Arial"/>
            </a:endParaRPr>
          </a:p>
          <a:p>
            <a:endParaRPr lang="de-DE" dirty="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17771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latin typeface="Arial"/>
                <a:cs typeface="Arial"/>
              </a:rPr>
              <a:t>Примечания</a:t>
            </a:r>
            <a:r>
              <a:rPr lang="en-US" b="1" noProof="0" dirty="0">
                <a:latin typeface="Arial"/>
                <a:cs typeface="Arial"/>
              </a:rPr>
              <a:t>: </a:t>
            </a:r>
          </a:p>
          <a:p>
            <a:pPr marL="0" indent="0">
              <a:buFontTx/>
              <a:buNone/>
            </a:pPr>
            <a:endParaRPr lang="en-US" b="1" noProof="0" dirty="0">
              <a:latin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Другая сфера инструментов управления включает процедуры/подходы к планированию.</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z="1800"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u="sng" dirty="0">
                <a:effectLst/>
                <a:latin typeface="Calibri" panose="020F0502020204030204" pitchFamily="34" charset="0"/>
                <a:ea typeface="Calibri" panose="020F0502020204030204" pitchFamily="34" charset="0"/>
                <a:cs typeface="Times New Roman" panose="02020603050405020304" pitchFamily="18" charset="0"/>
              </a:rPr>
              <a:t>Координация политики:</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Пример подходов к координации политики был дан в первой презентации</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Это включает организационные структуры и процедуры, которые способны гарантировать консультации и координацию между различными отраслевыми подразделениями и заинтересованными группами.</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Например, межминистерские или ведомственные рабочие группы, которые обеспечивают сотрудничество в вопросах политики или различные формы участия заинтересованных сторон</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Участие заинтересованных сторон (например, включение экспертов) обеспечивает выявление всех соответствующих взаимосвязей (о которых правящие круги могут не знать) и обеспечение легитимности процесса - последнее также, вероятно, поможет улучшить принятие решений в области управления.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z="1800"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u="sng" dirty="0">
                <a:effectLst/>
                <a:latin typeface="Calibri" panose="020F0502020204030204" pitchFamily="34" charset="0"/>
                <a:ea typeface="Calibri" panose="020F0502020204030204" pitchFamily="34" charset="0"/>
                <a:cs typeface="Times New Roman" panose="02020603050405020304" pitchFamily="18" charset="0"/>
              </a:rPr>
              <a:t>Стратегическое планирование:</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Хотя координация политики сегодня является более доминирующей формой планирования политики между секторами (в тех случаях, когда оно существует), существуют также формы, которые здесь обозначены как стратегическое планирование политики.</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Стратегическое планирование - это типы межотраслевого планирования политики, в которых излагаются долгосрочные цели политики, выходящие за рамки одного конкретного сектора. Поэтому они также разрабатываются в рамках более широкого процесса, который включает в себя несколько секторов, а также более широкие консультации с заинтересованными сторонами.</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Преимущество с точки зрения Нексус заключается в том, что мнения различных секторов включаются в процесс планирования политики с самого начала, и потенциальные компромиссы, а также синергии выявляются на ранней стадии.</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effectLst/>
                <a:latin typeface="Calibri" panose="020F0502020204030204" pitchFamily="34" charset="0"/>
                <a:ea typeface="Calibri" panose="020F0502020204030204" pitchFamily="34" charset="0"/>
                <a:cs typeface="Times New Roman" panose="02020603050405020304" pitchFamily="18" charset="0"/>
              </a:rPr>
              <a:t>Проблема заключается в том, что стратегическое планирование обычно занимает гораздо больше времени и является более сложным процессом, поскольку в нем участвует гораздо большее количество заинтересованных сторон с различными, а иногда и противоположными целями, ценностями и т.д.</a:t>
            </a:r>
          </a:p>
          <a:p>
            <a:r>
              <a:rPr lang="en-US" noProof="0" dirty="0">
                <a:latin typeface="Arial"/>
                <a:cs typeface="Arial"/>
              </a:rPr>
              <a:t> </a:t>
            </a:r>
            <a:endParaRPr lang="en-US" noProof="0" dirty="0">
              <a:cs typeface="Arial"/>
            </a:endParaRPr>
          </a:p>
          <a:p>
            <a:endParaRPr lang="en-US" noProof="0" dirty="0">
              <a:cs typeface="Arial"/>
            </a:endParaRPr>
          </a:p>
          <a:p>
            <a:r>
              <a:rPr lang="ru-RU" b="1" noProof="0" dirty="0">
                <a:latin typeface="Arial"/>
                <a:cs typeface="Arial"/>
              </a:rPr>
              <a:t>Источники</a:t>
            </a:r>
            <a:r>
              <a:rPr lang="en-US" b="1" noProof="0" dirty="0">
                <a:latin typeface="Arial"/>
                <a:cs typeface="Arial"/>
              </a:rPr>
              <a:t>: </a:t>
            </a:r>
          </a:p>
          <a:p>
            <a:endParaRPr lang="en-US" noProof="0" dirty="0">
              <a:cs typeface="Arial"/>
            </a:endParaRPr>
          </a:p>
          <a:p>
            <a:r>
              <a:rPr lang="en-US" noProof="0" dirty="0">
                <a:latin typeface="Arial"/>
                <a:cs typeface="Arial"/>
              </a:rPr>
              <a:t>Blumstein, S., Kramer, A. and A. Carius (2017). Coordination of Sectoral Interests in the Nexus Between Water, Energy and Agriculture. Mechanisms and Interests in Germany. Available at: https://www.adelphi.de/en/system/files/mediathek/bilder/Nexus%20in%20Germany_03.pdf </a:t>
            </a:r>
            <a:endParaRPr lang="en-US" noProof="0" dirty="0">
              <a:cs typeface="Arial"/>
            </a:endParaRPr>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00514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latin typeface="Arial"/>
                <a:cs typeface="Arial"/>
              </a:rPr>
              <a:t>Примечания</a:t>
            </a:r>
            <a:r>
              <a:rPr lang="en-US" b="1" noProof="0" dirty="0">
                <a:latin typeface="Arial"/>
                <a:cs typeface="Arial"/>
              </a:rPr>
              <a:t>: </a:t>
            </a:r>
          </a:p>
          <a:p>
            <a:endParaRPr lang="en-US" b="1" noProof="0" dirty="0"/>
          </a:p>
          <a:p>
            <a:pPr marL="342900" lvl="0" indent="-342900">
              <a:lnSpc>
                <a:spcPct val="107000"/>
              </a:lnSpc>
              <a:spcAft>
                <a:spcPts val="800"/>
              </a:spcAft>
              <a:buFont typeface="Symbol" panose="05050102010706020507" pitchFamily="18" charset="2"/>
              <a:buChar char=""/>
              <a:tabLst>
                <a:tab pos="4572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Один из примеров такого процесса стратегического планирования приводится на этом слайде - Южноафриканская национальная стратегия управления отходами до 2020 года.</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Разработана под руководством Департамента лесного и рыбного хозяйства и окружающей среды (DFFE) в широком сотрудничестве с другими секторами, включая энергетику и земельные ресурсы/продовольствие</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В ней излагаются всеобъемлющие цели в области развития, которые должны быть достигнуты, или достижению которых она будет способствовать благодаря своей стратегии, а также излагаются ключевые принципы.</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Затем излагается стратегический подход к достижению этих целей, и этот подход является межотраслевым, включая, среди прочего, сектор переработки отходов, а также продовольственный/сельскохозяйственный сектор, энергетический сектор и, конечно же, рассматриваются и экологические вопросы.</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Рассматриваются ключевые взаимосвязи между секторами ВЭП:</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Font typeface="Symbol" panose="05050102010706020507" pitchFamily="18" charset="2"/>
              <a:buChar char=""/>
              <a:tabLst>
                <a:tab pos="13716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Определяет цели и меры по содействию получению энергии из сточных вод и органических отходов</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Font typeface="Symbol" panose="05050102010706020507" pitchFamily="18" charset="2"/>
              <a:buChar char=""/>
              <a:tabLst>
                <a:tab pos="13716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Действия для предотвращения пищевых отходов, что является ключевым элементом стратегии минимизации отходов</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Font typeface="Symbol" panose="05050102010706020507" pitchFamily="18" charset="2"/>
              <a:buChar char=""/>
              <a:tabLst>
                <a:tab pos="13716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Продвигает продукты и упаковку, которые сокращают отходы или поощряют повторное использование, ремонт и подготовку к переработке - для минимизации использования ресурсов, включая водные и энергетические ресурсы</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noProof="0" dirty="0">
              <a:cs typeface="Arial" panose="020B0604020202020204" pitchFamily="34" charset="0"/>
            </a:endParaRPr>
          </a:p>
          <a:p>
            <a:r>
              <a:rPr lang="ru-RU" b="1" noProof="0" dirty="0">
                <a:latin typeface="Arial"/>
                <a:cs typeface="Arial"/>
              </a:rPr>
              <a:t>Источники</a:t>
            </a:r>
            <a:r>
              <a:rPr lang="en-US" b="1" noProof="0" dirty="0">
                <a:latin typeface="Arial"/>
                <a:cs typeface="Arial"/>
              </a:rPr>
              <a:t>: </a:t>
            </a:r>
            <a:endParaRPr lang="en-US" b="1" noProof="0" dirty="0">
              <a:cs typeface="Arial"/>
            </a:endParaRPr>
          </a:p>
          <a:p>
            <a:endParaRPr lang="en-US" noProof="0" dirty="0"/>
          </a:p>
          <a:p>
            <a:r>
              <a:rPr lang="en-US" noProof="0" dirty="0">
                <a:latin typeface="Arial"/>
                <a:cs typeface="Arial"/>
              </a:rPr>
              <a:t>DFFE (2020). National Waste Management Strategy 2020. Available at: https://www.dffe.gov.za/sites/default/files/docs/2020nationalwaste_managementstrategy1</a:t>
            </a:r>
            <a:r>
              <a:rPr lang="en-US" dirty="0">
                <a:latin typeface="Arial"/>
                <a:cs typeface="Arial"/>
              </a:rPr>
              <a:t>.pdf</a:t>
            </a:r>
            <a:r>
              <a:rPr lang="de-DE" dirty="0">
                <a:latin typeface="Arial"/>
                <a:cs typeface="Arial"/>
              </a:rPr>
              <a:t>  </a:t>
            </a:r>
            <a:endParaRPr lang="de-DE" dirty="0">
              <a:cs typeface="Arial"/>
            </a:endParaRPr>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91902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16</a:t>
            </a:fld>
            <a:endParaRPr lang="en-GB" dirty="0"/>
          </a:p>
        </p:txBody>
      </p:sp>
    </p:spTree>
    <p:extLst>
      <p:ext uri="{BB962C8B-B14F-4D97-AF65-F5344CB8AC3E}">
        <p14:creationId xmlns:p14="http://schemas.microsoft.com/office/powerpoint/2010/main" val="2965657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b="1" noProof="0" dirty="0"/>
              <a:t>Примечания</a:t>
            </a:r>
            <a:r>
              <a:rPr lang="en-US" b="1" noProof="0" dirty="0"/>
              <a: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Смотрите инструкции в раздаточном материале</a:t>
            </a:r>
            <a:r>
              <a:rPr lang="en-US" noProof="0" dirty="0"/>
              <a:t>. </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17</a:t>
            </a:fld>
            <a:endParaRPr lang="en-GB" dirty="0"/>
          </a:p>
        </p:txBody>
      </p:sp>
    </p:spTree>
    <p:extLst>
      <p:ext uri="{BB962C8B-B14F-4D97-AF65-F5344CB8AC3E}">
        <p14:creationId xmlns:p14="http://schemas.microsoft.com/office/powerpoint/2010/main" val="689468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t>Примечания</a:t>
            </a:r>
            <a:r>
              <a:rPr lang="en-US" b="1" noProof="0" dirty="0"/>
              <a:t>: </a:t>
            </a:r>
            <a:endParaRPr lang="en-US" noProof="0" dirty="0"/>
          </a:p>
          <a:p>
            <a:endParaRPr lang="en-US" noProof="0" dirty="0"/>
          </a:p>
          <a:p>
            <a:pPr marL="342900" lvl="0" indent="-342900">
              <a:lnSpc>
                <a:spcPct val="107000"/>
              </a:lnSpc>
              <a:spcAft>
                <a:spcPts val="800"/>
              </a:spcAft>
              <a:buFont typeface="Symbol" panose="05050102010706020507" pitchFamily="18" charset="2"/>
              <a:buChar char=""/>
              <a:tabLst>
                <a:tab pos="4572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Обсуждение решений на основе решений, которые были представлены в упражнении 1.3 – размышление над ними на основе только что предоставленной информации</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Смотрите инструкцию в раздаточном материале:</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Symbol" panose="05050102010706020507" pitchFamily="18" charset="2"/>
              <a:buChar char=""/>
              <a:tabLst>
                <a:tab pos="9144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Сравните свои результаты с результатами других групп на пленарной сессии. </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Symbol" panose="05050102010706020507" pitchFamily="18" charset="2"/>
              <a:buChar char=""/>
              <a:tabLst>
                <a:tab pos="9144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Где вы можете наблюдать сходства или различия? </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Symbol" panose="05050102010706020507" pitchFamily="18" charset="2"/>
              <a:buChar char=""/>
              <a:tabLst>
                <a:tab pos="9144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Что вас удивило? </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18</a:t>
            </a:fld>
            <a:endParaRPr lang="en-GB" dirty="0"/>
          </a:p>
        </p:txBody>
      </p:sp>
    </p:spTree>
    <p:extLst>
      <p:ext uri="{BB962C8B-B14F-4D97-AF65-F5344CB8AC3E}">
        <p14:creationId xmlns:p14="http://schemas.microsoft.com/office/powerpoint/2010/main" val="2837693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latin typeface="Arial"/>
                <a:cs typeface="Arial"/>
              </a:rPr>
              <a:t>Примечания</a:t>
            </a:r>
            <a:r>
              <a:rPr lang="en-US" b="1" noProof="0" dirty="0">
                <a:latin typeface="Arial"/>
                <a:cs typeface="Arial"/>
              </a:rPr>
              <a:t>:</a:t>
            </a:r>
            <a:endParaRPr lang="en-US" b="1" noProof="0" dirty="0">
              <a:cs typeface="Arial" panose="020B0604020202020204" pitchFamily="34" charset="0"/>
            </a:endParaRPr>
          </a:p>
          <a:p>
            <a:endParaRPr lang="en-US" noProof="0" dirty="0">
              <a:latin typeface="Arial"/>
              <a:cs typeface="Arial"/>
            </a:endParaRP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Существуют различные типы решений ВЭП Нексус для обеспечения доступности ресурсов.</a:t>
            </a:r>
            <a:endParaRPr lang="ru-KZ"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Технические и инженерные: избегать компромиссов и оптимизировать использование ресурсов</a:t>
            </a:r>
            <a:endParaRPr lang="ru-KZ"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Природоориентированные: действия по защите, устойчивому управлению и восстановлению экосистем</a:t>
            </a:r>
            <a:endParaRPr lang="ru-KZ"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Управление: включать политики, рамки и подходы к планированию</a:t>
            </a:r>
            <a:endParaRPr lang="ru-KZ" sz="180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cs typeface="Arial"/>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19</a:t>
            </a:fld>
            <a:endParaRPr lang="en-GB" dirty="0"/>
          </a:p>
        </p:txBody>
      </p:sp>
    </p:spTree>
    <p:extLst>
      <p:ext uri="{BB962C8B-B14F-4D97-AF65-F5344CB8AC3E}">
        <p14:creationId xmlns:p14="http://schemas.microsoft.com/office/powerpoint/2010/main" val="190549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ru-RU" b="1" noProof="0" dirty="0"/>
              <a:t>Примечания</a:t>
            </a:r>
            <a:r>
              <a:rPr lang="en-US" b="1" noProof="0" dirty="0"/>
              <a:t>: </a:t>
            </a:r>
          </a:p>
          <a:p>
            <a:pPr marL="0" indent="0">
              <a:buNone/>
            </a:pPr>
            <a:endParaRPr lang="en-US" noProof="0" dirty="0"/>
          </a:p>
          <a:p>
            <a:pPr>
              <a:lnSpc>
                <a:spcPct val="107000"/>
              </a:lnSpc>
              <a:spcAft>
                <a:spcPts val="800"/>
              </a:spcAft>
            </a:pPr>
            <a:r>
              <a:rPr lang="ru-RU" sz="900" dirty="0">
                <a:effectLst/>
                <a:latin typeface="Calibri" panose="020F0502020204030204" pitchFamily="34" charset="0"/>
                <a:ea typeface="Calibri" panose="020F0502020204030204" pitchFamily="34" charset="0"/>
                <a:cs typeface="Times New Roman" panose="02020603050405020304" pitchFamily="18" charset="0"/>
              </a:rPr>
              <a:t>Обучающий блок разделен на три главы:</a:t>
            </a:r>
            <a:endParaRPr lang="ru-KZ"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900" b="1" dirty="0">
                <a:effectLst/>
                <a:latin typeface="Calibri" panose="020F0502020204030204" pitchFamily="34" charset="0"/>
                <a:ea typeface="Calibri" panose="020F0502020204030204" pitchFamily="34" charset="0"/>
                <a:cs typeface="Times New Roman" panose="02020603050405020304" pitchFamily="18" charset="0"/>
              </a:rPr>
              <a:t>В главе 1 </a:t>
            </a:r>
            <a:r>
              <a:rPr lang="ru-RU" sz="900" dirty="0">
                <a:effectLst/>
                <a:latin typeface="Calibri" panose="020F0502020204030204" pitchFamily="34" charset="0"/>
                <a:ea typeface="Calibri" panose="020F0502020204030204" pitchFamily="34" charset="0"/>
                <a:cs typeface="Times New Roman" panose="02020603050405020304" pitchFamily="18" charset="0"/>
              </a:rPr>
              <a:t>приводится краткая информация, включая обоснование, ключевые характеристики и вопросы реализации ВЭП Нексус; а также затрагивается связь между ВЭП Нексус и более крупными политическими процессами, такими как ЦУР, ОНУВ.</a:t>
            </a:r>
            <a:endParaRPr lang="ru-KZ"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900" dirty="0">
                <a:effectLst/>
                <a:latin typeface="Calibri" panose="020F0502020204030204" pitchFamily="34" charset="0"/>
                <a:ea typeface="Calibri" panose="020F0502020204030204" pitchFamily="34" charset="0"/>
                <a:cs typeface="Times New Roman" panose="02020603050405020304" pitchFamily="18" charset="0"/>
              </a:rPr>
              <a:t>Групповое упражнение, во время которого мы попросим участников подумать о </a:t>
            </a:r>
            <a:r>
              <a:rPr lang="ru-RU" sz="900" b="0" kern="1200" dirty="0">
                <a:solidFill>
                  <a:srgbClr val="004C82"/>
                </a:solidFill>
                <a:latin typeface="Arial" panose="020B0604020202020204" pitchFamily="34" charset="0"/>
                <a:ea typeface="+mn-ea"/>
                <a:cs typeface="+mn-cs"/>
              </a:rPr>
              <a:t>межотраслевых</a:t>
            </a:r>
            <a:r>
              <a:rPr lang="ru-RU" sz="900" dirty="0">
                <a:effectLst/>
                <a:latin typeface="Calibri" panose="020F0502020204030204" pitchFamily="34" charset="0"/>
                <a:ea typeface="Calibri" panose="020F0502020204030204" pitchFamily="34" charset="0"/>
                <a:cs typeface="Times New Roman" panose="02020603050405020304" pitchFamily="18" charset="0"/>
              </a:rPr>
              <a:t> взаимосвязях и возможных компромиссах, которые они считают возможными в своем региональном/национальном контексте.</a:t>
            </a:r>
            <a:endParaRPr lang="ru-KZ"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900" b="1" dirty="0">
                <a:effectLst/>
                <a:latin typeface="Calibri" panose="020F0502020204030204" pitchFamily="34" charset="0"/>
                <a:ea typeface="Calibri" panose="020F0502020204030204" pitchFamily="34" charset="0"/>
                <a:cs typeface="Times New Roman" panose="02020603050405020304" pitchFamily="18" charset="0"/>
              </a:rPr>
              <a:t>В главе 2</a:t>
            </a:r>
            <a:r>
              <a:rPr lang="ru-RU" sz="900" dirty="0">
                <a:effectLst/>
                <a:latin typeface="Calibri" panose="020F0502020204030204" pitchFamily="34" charset="0"/>
                <a:ea typeface="Calibri" panose="020F0502020204030204" pitchFamily="34" charset="0"/>
                <a:cs typeface="Times New Roman" panose="02020603050405020304" pitchFamily="18" charset="0"/>
              </a:rPr>
              <a:t> более подробно рассматриваются взаимодействия, касающиеся вопросов двустороннего (вода-продовольствие; вода-энергия; энергия-продовольствие) и трехстороннего взаимодействия, а также</a:t>
            </a:r>
            <a:endParaRPr lang="ru-KZ"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900" b="1" dirty="0">
                <a:effectLst/>
                <a:latin typeface="Calibri" panose="020F0502020204030204" pitchFamily="34" charset="0"/>
                <a:ea typeface="Calibri" panose="020F0502020204030204" pitchFamily="34" charset="0"/>
                <a:cs typeface="Times New Roman" panose="02020603050405020304" pitchFamily="18" charset="0"/>
              </a:rPr>
              <a:t>В главе 3 </a:t>
            </a:r>
            <a:r>
              <a:rPr lang="ru-RU" sz="900" dirty="0">
                <a:effectLst/>
                <a:latin typeface="Calibri" panose="020F0502020204030204" pitchFamily="34" charset="0"/>
                <a:ea typeface="Calibri" panose="020F0502020204030204" pitchFamily="34" charset="0"/>
                <a:cs typeface="Times New Roman" panose="02020603050405020304" pitchFamily="18" charset="0"/>
              </a:rPr>
              <a:t>освещаются потенциальные решения и синергии в целом, и приводится несколько примеров</a:t>
            </a:r>
          </a:p>
          <a:p>
            <a:pPr marL="342900" lvl="0" indent="-342900">
              <a:lnSpc>
                <a:spcPct val="107000"/>
              </a:lnSpc>
              <a:spcAft>
                <a:spcPts val="800"/>
              </a:spcAft>
              <a:buFont typeface="Symbol" panose="05050102010706020507" pitchFamily="18" charset="2"/>
              <a:buChar char=""/>
              <a:tabLst>
                <a:tab pos="457200" algn="l"/>
              </a:tabLst>
            </a:pPr>
            <a:r>
              <a:rPr lang="ru-RU" sz="900" dirty="0">
                <a:effectLst/>
                <a:latin typeface="Calibri" panose="020F0502020204030204" pitchFamily="34" charset="0"/>
                <a:ea typeface="Calibri" panose="020F0502020204030204" pitchFamily="34" charset="0"/>
                <a:cs typeface="Times New Roman" panose="02020603050405020304" pitchFamily="18" charset="0"/>
              </a:rPr>
              <a:t>В конце будет проведено интерактивное групповое упражнение, основанное на первом блоке, но изучающее возможные решения и синергии, которые можно было бы определить.</a:t>
            </a:r>
            <a:endParaRPr lang="en-US" b="1"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a:t>
            </a:fld>
            <a:endParaRPr lang="en-GB" dirty="0"/>
          </a:p>
        </p:txBody>
      </p:sp>
    </p:spTree>
    <p:extLst>
      <p:ext uri="{BB962C8B-B14F-4D97-AF65-F5344CB8AC3E}">
        <p14:creationId xmlns:p14="http://schemas.microsoft.com/office/powerpoint/2010/main" val="2923822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20</a:t>
            </a:fld>
            <a:endParaRPr lang="en-GB" dirty="0"/>
          </a:p>
        </p:txBody>
      </p:sp>
    </p:spTree>
    <p:extLst>
      <p:ext uri="{BB962C8B-B14F-4D97-AF65-F5344CB8AC3E}">
        <p14:creationId xmlns:p14="http://schemas.microsoft.com/office/powerpoint/2010/main" val="280329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ru-RU" b="1" noProof="0" dirty="0"/>
              <a:t>Примечания</a:t>
            </a:r>
            <a:r>
              <a:rPr lang="en-US" b="1" noProof="0" dirty="0"/>
              <a:t>: </a:t>
            </a:r>
          </a:p>
          <a:p>
            <a:pPr marL="0" indent="0">
              <a:buNone/>
            </a:pPr>
            <a:endParaRPr lang="en-US" noProof="0" dirty="0"/>
          </a:p>
          <a:p>
            <a:pPr>
              <a:lnSpc>
                <a:spcPct val="107000"/>
              </a:lnSpc>
              <a:spcAft>
                <a:spcPts val="800"/>
              </a:spcAft>
            </a:pPr>
            <a:r>
              <a:rPr lang="ru-RU" sz="900" dirty="0">
                <a:effectLst/>
                <a:latin typeface="Calibri" panose="020F0502020204030204" pitchFamily="34" charset="0"/>
                <a:ea typeface="Calibri" panose="020F0502020204030204" pitchFamily="34" charset="0"/>
                <a:cs typeface="Times New Roman" panose="02020603050405020304" pitchFamily="18" charset="0"/>
              </a:rPr>
              <a:t>Обучающий блок разделен на три главы:</a:t>
            </a:r>
            <a:endParaRPr lang="ru-KZ"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900" b="1" dirty="0">
                <a:effectLst/>
                <a:latin typeface="Calibri" panose="020F0502020204030204" pitchFamily="34" charset="0"/>
                <a:ea typeface="Calibri" panose="020F0502020204030204" pitchFamily="34" charset="0"/>
                <a:cs typeface="Times New Roman" panose="02020603050405020304" pitchFamily="18" charset="0"/>
              </a:rPr>
              <a:t>В главе 1 </a:t>
            </a:r>
            <a:r>
              <a:rPr lang="ru-RU" sz="900" dirty="0">
                <a:effectLst/>
                <a:latin typeface="Calibri" panose="020F0502020204030204" pitchFamily="34" charset="0"/>
                <a:ea typeface="Calibri" panose="020F0502020204030204" pitchFamily="34" charset="0"/>
                <a:cs typeface="Times New Roman" panose="02020603050405020304" pitchFamily="18" charset="0"/>
              </a:rPr>
              <a:t>приводится краткая информация, включая обоснование, ключевые характеристики и вопросы реализации ВЭП Нексус; а также затрагивается связь между ВЭП Нексус и более крупными политическими процессами, такими как ЦУР, ОНУВ.</a:t>
            </a:r>
            <a:endParaRPr lang="ru-KZ"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900" dirty="0">
                <a:effectLst/>
                <a:latin typeface="Calibri" panose="020F0502020204030204" pitchFamily="34" charset="0"/>
                <a:ea typeface="Calibri" panose="020F0502020204030204" pitchFamily="34" charset="0"/>
                <a:cs typeface="Times New Roman" panose="02020603050405020304" pitchFamily="18" charset="0"/>
              </a:rPr>
              <a:t>Групповое упражнение, во время которого мы попросим участников подумать о </a:t>
            </a:r>
            <a:r>
              <a:rPr lang="ru-RU" sz="900" b="0" kern="1200" dirty="0">
                <a:solidFill>
                  <a:srgbClr val="004C82"/>
                </a:solidFill>
                <a:latin typeface="Arial" panose="020B0604020202020204" pitchFamily="34" charset="0"/>
                <a:ea typeface="+mn-ea"/>
                <a:cs typeface="+mn-cs"/>
              </a:rPr>
              <a:t>межотраслевых</a:t>
            </a:r>
            <a:r>
              <a:rPr lang="ru-RU" sz="900" dirty="0">
                <a:effectLst/>
                <a:latin typeface="Calibri" panose="020F0502020204030204" pitchFamily="34" charset="0"/>
                <a:ea typeface="Calibri" panose="020F0502020204030204" pitchFamily="34" charset="0"/>
                <a:cs typeface="Times New Roman" panose="02020603050405020304" pitchFamily="18" charset="0"/>
              </a:rPr>
              <a:t> взаимосвязях и возможных компромиссах, которые они считают возможными в своем региональном/национальном контексте.</a:t>
            </a:r>
            <a:endParaRPr lang="ru-KZ"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900" b="1" dirty="0">
                <a:effectLst/>
                <a:latin typeface="Calibri" panose="020F0502020204030204" pitchFamily="34" charset="0"/>
                <a:ea typeface="Calibri" panose="020F0502020204030204" pitchFamily="34" charset="0"/>
                <a:cs typeface="Times New Roman" panose="02020603050405020304" pitchFamily="18" charset="0"/>
              </a:rPr>
              <a:t>В главе 2</a:t>
            </a:r>
            <a:r>
              <a:rPr lang="ru-RU" sz="900" dirty="0">
                <a:effectLst/>
                <a:latin typeface="Calibri" panose="020F0502020204030204" pitchFamily="34" charset="0"/>
                <a:ea typeface="Calibri" panose="020F0502020204030204" pitchFamily="34" charset="0"/>
                <a:cs typeface="Times New Roman" panose="02020603050405020304" pitchFamily="18" charset="0"/>
              </a:rPr>
              <a:t> более подробно рассматриваются взаимодействия, касающиеся вопросов двустороннего взаимодействия (вода-продовольствие; вода-энергия; энергия-продовольствие), а также трехсторонние взаимодействия, а также</a:t>
            </a:r>
            <a:endParaRPr lang="ru-KZ"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900" b="1" dirty="0">
                <a:effectLst/>
                <a:latin typeface="Calibri" panose="020F0502020204030204" pitchFamily="34" charset="0"/>
                <a:ea typeface="Calibri" panose="020F0502020204030204" pitchFamily="34" charset="0"/>
                <a:cs typeface="Times New Roman" panose="02020603050405020304" pitchFamily="18" charset="0"/>
              </a:rPr>
              <a:t>В главе 3 </a:t>
            </a:r>
            <a:r>
              <a:rPr lang="ru-RU" sz="900" dirty="0">
                <a:effectLst/>
                <a:latin typeface="Calibri" panose="020F0502020204030204" pitchFamily="34" charset="0"/>
                <a:ea typeface="Calibri" panose="020F0502020204030204" pitchFamily="34" charset="0"/>
                <a:cs typeface="Times New Roman" panose="02020603050405020304" pitchFamily="18" charset="0"/>
              </a:rPr>
              <a:t>освещаются потенциальные решения и синергии в целом, и приводится несколько примеров</a:t>
            </a:r>
          </a:p>
          <a:p>
            <a:pPr marL="342900" lvl="0" indent="-342900">
              <a:lnSpc>
                <a:spcPct val="107000"/>
              </a:lnSpc>
              <a:spcAft>
                <a:spcPts val="800"/>
              </a:spcAft>
              <a:buFont typeface="Symbol" panose="05050102010706020507" pitchFamily="18" charset="2"/>
              <a:buChar char=""/>
              <a:tabLst>
                <a:tab pos="457200" algn="l"/>
              </a:tabLst>
            </a:pPr>
            <a:r>
              <a:rPr lang="ru-RU" sz="900" dirty="0">
                <a:effectLst/>
                <a:latin typeface="Calibri" panose="020F0502020204030204" pitchFamily="34" charset="0"/>
                <a:ea typeface="Calibri" panose="020F0502020204030204" pitchFamily="34" charset="0"/>
                <a:cs typeface="Times New Roman" panose="02020603050405020304" pitchFamily="18" charset="0"/>
              </a:rPr>
              <a:t>В конце будет проведено интерактивное групповое упражнение, основанное на первом блоке, но изучающее возможные решения и синергии, которые можно было бы определить.</a:t>
            </a:r>
            <a:endParaRPr lang="en-US" b="1"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3</a:t>
            </a:fld>
            <a:endParaRPr lang="en-GB" dirty="0"/>
          </a:p>
        </p:txBody>
      </p:sp>
    </p:spTree>
    <p:extLst>
      <p:ext uri="{BB962C8B-B14F-4D97-AF65-F5344CB8AC3E}">
        <p14:creationId xmlns:p14="http://schemas.microsoft.com/office/powerpoint/2010/main" val="4125075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latin typeface="Arial"/>
                <a:cs typeface="Arial"/>
              </a:rPr>
              <a:t>Примечания</a:t>
            </a:r>
            <a:r>
              <a:rPr lang="en-US" b="1" noProof="0" dirty="0">
                <a:latin typeface="Arial"/>
                <a:cs typeface="Arial"/>
              </a:rPr>
              <a:t>: </a:t>
            </a:r>
          </a:p>
          <a:p>
            <a:endParaRPr lang="en-US" b="1" noProof="0" dirty="0">
              <a:latin typeface="Arial"/>
              <a:cs typeface="Arial"/>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Теперь, когда мы обсудили взаимосвязи между ВЭП секторами и описали потенциальные компромиссы, которые могут возникнуть при решении проблем с ресурсами в одном секторе, мы также хотим пролить свет на решения, которые помогают нам избегать этих негативных внешних факторов.</a:t>
            </a: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Более того, как отмечалось на первой сессии, подход Нексус также направлен на использование синергий</a:t>
            </a:r>
            <a:endParaRPr lang="en-US" noProof="0" dirty="0">
              <a:cs typeface="Arial"/>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4</a:t>
            </a:fld>
            <a:endParaRPr lang="en-GB" dirty="0"/>
          </a:p>
        </p:txBody>
      </p:sp>
    </p:spTree>
    <p:extLst>
      <p:ext uri="{BB962C8B-B14F-4D97-AF65-F5344CB8AC3E}">
        <p14:creationId xmlns:p14="http://schemas.microsoft.com/office/powerpoint/2010/main" val="766442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latin typeface="Arial"/>
                <a:cs typeface="Arial"/>
              </a:rPr>
              <a:t>Примечания</a:t>
            </a:r>
            <a:r>
              <a:rPr lang="en-US" b="1" noProof="0" dirty="0">
                <a:latin typeface="Arial"/>
                <a:cs typeface="Arial"/>
              </a:rPr>
              <a:t>:</a:t>
            </a:r>
          </a:p>
          <a:p>
            <a:pPr marL="0" indent="0">
              <a:buFontTx/>
              <a:buNone/>
            </a:pPr>
            <a:endParaRPr lang="en-US" b="1" noProof="0" dirty="0">
              <a:latin typeface="Arial"/>
              <a:cs typeface="Arial"/>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На этом слайде представлены различные категории подходов к решению</a:t>
            </a:r>
            <a:endParaRPr lang="ru-KZ"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b="1" dirty="0">
                <a:effectLst/>
                <a:latin typeface="Calibri" panose="020F0502020204030204" pitchFamily="34" charset="0"/>
                <a:ea typeface="Calibri" panose="020F0502020204030204" pitchFamily="34" charset="0"/>
                <a:cs typeface="Times New Roman" panose="02020603050405020304" pitchFamily="18" charset="0"/>
              </a:rPr>
              <a:t>Технические и инженерные:</a:t>
            </a:r>
            <a:endParaRPr lang="ru-KZ"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Некоторые из технических и инженерных решений, которые мы уже обсуждали в предыдущих презентациях, например, многоцелевая инфраструктура, такая как многоцелевые плотины или орошение с использованием солнечных панелей, интегрированное управление сточными водами и их повторное использование, агрофотовольтаика</a:t>
            </a:r>
            <a:endParaRPr lang="ru-KZ"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Как правило, технические решения, которые направлены на то, чтобы избежать или свести к минимуму компромиссы и оптимизировать использование ресурсов, предоставляя выгоду многим секторам</a:t>
            </a:r>
            <a:endParaRPr lang="ru-KZ"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i="1" dirty="0">
                <a:effectLst/>
                <a:latin typeface="Calibri" panose="020F0502020204030204" pitchFamily="34" charset="0"/>
                <a:ea typeface="Calibri" panose="020F0502020204030204" pitchFamily="34" charset="0"/>
                <a:cs typeface="Times New Roman" panose="02020603050405020304" pitchFamily="18" charset="0"/>
              </a:rPr>
              <a:t>[некоторые примеры включены в PPT 1.1 – поэтому на следующих слайдах примеры не приводятся. В зависимости от формата тренинга, их можно скопировать здесь]</a:t>
            </a:r>
            <a:endParaRPr lang="ru-KZ"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b="1" dirty="0">
                <a:effectLst/>
                <a:latin typeface="Calibri" panose="020F0502020204030204" pitchFamily="34" charset="0"/>
                <a:ea typeface="Calibri" panose="020F0502020204030204" pitchFamily="34" charset="0"/>
                <a:cs typeface="Times New Roman" panose="02020603050405020304" pitchFamily="18" charset="0"/>
              </a:rPr>
              <a:t>Природоориентированные</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b="1" dirty="0">
                <a:effectLst/>
                <a:latin typeface="Calibri" panose="020F0502020204030204" pitchFamily="34" charset="0"/>
                <a:ea typeface="Calibri" panose="020F0502020204030204" pitchFamily="34" charset="0"/>
                <a:cs typeface="Times New Roman" panose="02020603050405020304" pitchFamily="18" charset="0"/>
              </a:rPr>
              <a:t>решения: </a:t>
            </a:r>
            <a:endParaRPr lang="ru-KZ"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Некоторыми типичными примерами являются сконструированные водно-болотные системы и управление водосборными бассейнами.</a:t>
            </a:r>
            <a:endParaRPr lang="ru-KZ"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b="1" dirty="0">
                <a:effectLst/>
                <a:latin typeface="Calibri" panose="020F0502020204030204" pitchFamily="34" charset="0"/>
                <a:ea typeface="Calibri" panose="020F0502020204030204" pitchFamily="34" charset="0"/>
                <a:cs typeface="Times New Roman" panose="02020603050405020304" pitchFamily="18" charset="0"/>
              </a:rPr>
              <a:t>Управление:</a:t>
            </a:r>
            <a:endParaRPr lang="ru-KZ"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Существует широкий портфель инструментов управления, которые могут быть использованы для решения проблем взаимосвязи ВЭП</a:t>
            </a:r>
            <a:endParaRPr lang="ru-KZ"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Мы рассмотрим две более обширные категории и некоторые примеры более подробно: политические и финансовые рамки и процедуры планирования.</a:t>
            </a:r>
            <a:endParaRPr lang="ru-KZ" sz="1800">
              <a:effectLst/>
              <a:latin typeface="Calibri" panose="020F0502020204030204" pitchFamily="34" charset="0"/>
              <a:ea typeface="Calibri" panose="020F0502020204030204" pitchFamily="34" charset="0"/>
              <a:cs typeface="Times New Roman" panose="02020603050405020304" pitchFamily="18" charset="0"/>
            </a:endParaRPr>
          </a:p>
          <a:p>
            <a:endParaRPr lang="en-US" noProof="0" dirty="0">
              <a:latin typeface="Arial"/>
              <a:cs typeface="Arial"/>
            </a:endParaRPr>
          </a:p>
          <a:p>
            <a:endParaRPr lang="de-DE" dirty="0">
              <a:latin typeface="Arial"/>
              <a:cs typeface="Arial"/>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5</a:t>
            </a:fld>
            <a:endParaRPr lang="en-GB" dirty="0"/>
          </a:p>
        </p:txBody>
      </p:sp>
    </p:spTree>
    <p:extLst>
      <p:ext uri="{BB962C8B-B14F-4D97-AF65-F5344CB8AC3E}">
        <p14:creationId xmlns:p14="http://schemas.microsoft.com/office/powerpoint/2010/main" val="1270827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latin typeface="Arial"/>
                <a:cs typeface="Arial"/>
              </a:rPr>
              <a:t>Примечания</a:t>
            </a:r>
            <a:r>
              <a:rPr lang="en-US" b="1" noProof="0" dirty="0">
                <a:latin typeface="Arial"/>
                <a:cs typeface="Arial"/>
              </a:rPr>
              <a:t>:</a:t>
            </a:r>
          </a:p>
          <a:p>
            <a:endParaRPr lang="en-US" noProof="0" dirty="0">
              <a:latin typeface="Arial"/>
              <a:cs typeface="Arial"/>
            </a:endParaRPr>
          </a:p>
          <a:p>
            <a:r>
              <a:rPr lang="ru-RU" sz="1800" dirty="0">
                <a:effectLst/>
                <a:latin typeface="Calibri" panose="020F0502020204030204" pitchFamily="34" charset="0"/>
                <a:ea typeface="Calibri" panose="020F0502020204030204" pitchFamily="34" charset="0"/>
                <a:cs typeface="Times New Roman" panose="02020603050405020304" pitchFamily="18" charset="0"/>
              </a:rPr>
              <a:t>Давайте сначала посмотрим на природоориентированные решения</a:t>
            </a:r>
            <a:r>
              <a:rPr lang="en-US" noProof="0" dirty="0">
                <a:latin typeface="Arial"/>
                <a:cs typeface="Arial"/>
              </a:rPr>
              <a:t>.</a:t>
            </a:r>
          </a:p>
        </p:txBody>
      </p:sp>
      <p:sp>
        <p:nvSpPr>
          <p:cNvPr id="4" name="Foliennummernplatzhalter 3"/>
          <p:cNvSpPr>
            <a:spLocks noGrp="1"/>
          </p:cNvSpPr>
          <p:nvPr>
            <p:ph type="sldNum" sz="quarter" idx="5"/>
          </p:nvPr>
        </p:nvSpPr>
        <p:spPr/>
        <p:txBody>
          <a:bodyPr/>
          <a:lstStyle/>
          <a:p>
            <a:fld id="{4045F879-0589-40D4-B0E5-B74D0CAD5C6C}" type="slidenum">
              <a:rPr lang="en-GB" smtClean="0"/>
              <a:pPr/>
              <a:t>6</a:t>
            </a:fld>
            <a:endParaRPr lang="en-GB" dirty="0"/>
          </a:p>
        </p:txBody>
      </p:sp>
    </p:spTree>
    <p:extLst>
      <p:ext uri="{BB962C8B-B14F-4D97-AF65-F5344CB8AC3E}">
        <p14:creationId xmlns:p14="http://schemas.microsoft.com/office/powerpoint/2010/main" val="1923569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t>Примечания</a:t>
            </a:r>
            <a:r>
              <a:rPr lang="en-US" b="1" noProof="0" dirty="0"/>
              <a:t>:</a:t>
            </a:r>
          </a:p>
          <a:p>
            <a:endParaRPr lang="en-US" noProof="0" dirty="0"/>
          </a:p>
          <a:p>
            <a:pPr>
              <a:lnSpc>
                <a:spcPct val="107000"/>
              </a:lnSpc>
              <a:spcAft>
                <a:spcPts val="80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Природоориентированные решения (ПОР, </a:t>
            </a:r>
            <a:r>
              <a:rPr lang="en-US" sz="1100" dirty="0">
                <a:effectLst/>
                <a:latin typeface="Calibri" panose="020F0502020204030204" pitchFamily="34" charset="0"/>
                <a:ea typeface="Calibri" panose="020F0502020204030204" pitchFamily="34" charset="0"/>
                <a:cs typeface="Times New Roman" panose="02020603050405020304" pitchFamily="18" charset="0"/>
              </a:rPr>
              <a:t>NbS</a:t>
            </a:r>
            <a:r>
              <a:rPr lang="ru-RU" sz="1100" dirty="0">
                <a:effectLst/>
                <a:latin typeface="Calibri" panose="020F0502020204030204" pitchFamily="34" charset="0"/>
                <a:ea typeface="Calibri" panose="020F0502020204030204" pitchFamily="34" charset="0"/>
                <a:cs typeface="Times New Roman" panose="02020603050405020304" pitchFamily="18" charset="0"/>
              </a:rPr>
              <a:t>)   </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могут быть определены как действия по защите, устойчивому управлению и восстановлению природных или модифицированных экосистем для решения социальных проблем, одновременно обеспечивая благосостояние людей и преимущества биоразнообразия. Социальные проблемы, которые решают ПОР: изменение климата, продовольственная безопасность, водная безопасность, риски наводнений и чистый воздух. ПОР – это общий термин, который охватывает различные подходы к работе с природой, </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При решении проблемы изменения климата часто ПОР указывают как:</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Symbol" panose="05050102010706020507" pitchFamily="18" charset="2"/>
              <a:buChar char=""/>
              <a:tabLst>
                <a:tab pos="9144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Экосистемная адаптация (EbA), </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Symbol" panose="05050102010706020507" pitchFamily="18" charset="2"/>
              <a:buChar char=""/>
              <a:tabLst>
                <a:tab pos="9144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Экосистемное снижение риска бедствий (Eco-DRR) </a:t>
            </a:r>
          </a:p>
          <a:p>
            <a:pPr marL="742950" lvl="1" indent="-285750">
              <a:lnSpc>
                <a:spcPct val="107000"/>
              </a:lnSpc>
              <a:spcAft>
                <a:spcPts val="800"/>
              </a:spcAft>
              <a:buFont typeface="Symbol" panose="05050102010706020507" pitchFamily="18" charset="2"/>
              <a:buChar char=""/>
              <a:tabLst>
                <a:tab pos="9144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Экосистемное смягчение последствий (EbM) </a:t>
            </a:r>
          </a:p>
          <a:p>
            <a:endParaRPr lang="ru-RU" sz="1100" noProof="0" dirty="0">
              <a:effectLst/>
              <a:latin typeface="Calibri" panose="020F0502020204030204" pitchFamily="34" charset="0"/>
              <a:cs typeface="Times New Roman" panose="02020603050405020304" pitchFamily="18" charset="0"/>
            </a:endParaRPr>
          </a:p>
          <a:p>
            <a:endParaRPr lang="en-US" noProof="0" dirty="0"/>
          </a:p>
          <a:p>
            <a:pPr marL="0" lvl="0" indent="0">
              <a:buFont typeface="Symbol" panose="05050102010706020507" pitchFamily="18" charset="2"/>
              <a:buNone/>
            </a:pPr>
            <a:r>
              <a:rPr lang="ru-RU" b="1" noProof="0" dirty="0"/>
              <a:t>Источники</a:t>
            </a:r>
            <a:r>
              <a:rPr lang="en-US" b="1" noProof="0" dirty="0"/>
              <a:t>:</a:t>
            </a:r>
          </a:p>
          <a:p>
            <a:pPr marL="0" lvl="0" indent="0">
              <a:buFont typeface="Symbol" panose="05050102010706020507" pitchFamily="18" charset="2"/>
              <a:buNone/>
            </a:pPr>
            <a:endParaRPr lang="en-US" noProof="0" dirty="0"/>
          </a:p>
          <a:p>
            <a:pPr marL="0" lvl="0" indent="0">
              <a:buFont typeface="Symbol" panose="05050102010706020507" pitchFamily="18" charset="2"/>
              <a:buNone/>
            </a:pPr>
            <a:r>
              <a:rPr lang="en-US" noProof="0" dirty="0"/>
              <a:t>GIZ (2019), ‘Emerging lessons for mainstreaming Ecosystem-based Adaptation: Strategic entry points and processes’. Authors: Lili Ilieva and Thora Amend. Deutsche Gesellschaft für Internationale Zusammenarbeit (GIZ) GmbH, Bonn.</a:t>
            </a:r>
          </a:p>
        </p:txBody>
      </p:sp>
      <p:sp>
        <p:nvSpPr>
          <p:cNvPr id="4" name="Foliennummernplatzhalter 3"/>
          <p:cNvSpPr>
            <a:spLocks noGrp="1"/>
          </p:cNvSpPr>
          <p:nvPr>
            <p:ph type="sldNum" sz="quarter" idx="5"/>
          </p:nvPr>
        </p:nvSpPr>
        <p:spPr/>
        <p:txBody>
          <a:bodyPr/>
          <a:lstStyle/>
          <a:p>
            <a:fld id="{4045F879-0589-40D4-B0E5-B74D0CAD5C6C}" type="slidenum">
              <a:rPr lang="en-GB" smtClean="0"/>
              <a:pPr/>
              <a:t>7</a:t>
            </a:fld>
            <a:endParaRPr lang="en-GB" dirty="0"/>
          </a:p>
        </p:txBody>
      </p:sp>
    </p:spTree>
    <p:extLst>
      <p:ext uri="{BB962C8B-B14F-4D97-AF65-F5344CB8AC3E}">
        <p14:creationId xmlns:p14="http://schemas.microsoft.com/office/powerpoint/2010/main" val="3537112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Arial" panose="020B0604020202020204" pitchFamily="34" charset="0"/>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Вода, энергия и продовольствие часто взаимосвязаны через экосистемы, в которых они существуют.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ПОР опираются на экосистемные функции, они защищают, устойчиво управляют и восстанавливают природные или измененные экосистемы и, следовательно, предлагают возможности для решения проблем водной, энергетической и продовольственной безопасности в синергии.</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Примеры</a:t>
            </a:r>
          </a:p>
          <a:p>
            <a:pPr>
              <a:lnSpc>
                <a:spcPct val="107000"/>
              </a:lnSpc>
              <a:spcAft>
                <a:spcPts val="800"/>
              </a:spcAft>
            </a:pP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Здоровые леса, водно-болотные угодья и поймы фильтруют отложения, токсины и питательные вещества и улучшают качество воды, уменьшая при этом потребность в энергоемкой очистке воды.</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Устойчивые методы ведения сельского хозяйства (например, органическое сельское хозяйство, экосельское хозяйство, агролесоводство, сельскохозяйственные парки и другие типы многофункциональных сельскохозяйственных ландшафтов) могут сохранять воду и улучшать ее качество, улучшать качество и безопасность продуктов питания, уменьшать эрозию почвы и потребность в энергоемких неорганических удобрениях, а также смягчать последствия изменения климата за счет сокращения выбросов парниковых газов.</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045F879-0589-40D4-B0E5-B74D0CAD5C6C}" type="slidenum">
              <a:rPr lang="en-GB" smtClean="0"/>
              <a:pPr/>
              <a:t>8</a:t>
            </a:fld>
            <a:endParaRPr lang="en-GB" dirty="0"/>
          </a:p>
        </p:txBody>
      </p:sp>
    </p:spTree>
    <p:extLst>
      <p:ext uri="{BB962C8B-B14F-4D97-AF65-F5344CB8AC3E}">
        <p14:creationId xmlns:p14="http://schemas.microsoft.com/office/powerpoint/2010/main" val="3846655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latin typeface="Arial"/>
                <a:cs typeface="Arial"/>
              </a:rPr>
              <a:t>Примечания</a:t>
            </a:r>
            <a:r>
              <a:rPr lang="en-US" b="1" noProof="0" dirty="0">
                <a:latin typeface="Arial"/>
                <a:cs typeface="Arial"/>
              </a:rPr>
              <a:t>:</a:t>
            </a:r>
          </a:p>
          <a:p>
            <a:endParaRPr lang="en-US" noProof="0" dirty="0"/>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Одним из примеров для ПОР являются сконструированные водно-болотные экосистемы, которые одновременно служат нескольким целям.</a:t>
            </a:r>
            <a:endParaRPr lang="ru-KZ"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Традиционно водно-болотные угодья используются для контроля загрязнения воды / очистки сточных вод</a:t>
            </a:r>
            <a:endParaRPr lang="ru-KZ"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Как и большинство обычных систем очистки воды, они предназначены для того, чтобы свести органические вещества и патогены к минимуму,</a:t>
            </a:r>
            <a:endParaRPr lang="ru-KZ"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В то же время питательные вещества, такие как азот или фосфор, в значительной степени остаются в сточных водах - поэтому отфильтрованная вода, обеспечиваемая водно-болотными угодьями, полезна для применения в сельскохозяйственном производстве.</a:t>
            </a:r>
            <a:endParaRPr lang="ru-KZ"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Кроме того, водно-болотные угодья являются продуктивными экосистемами, способными производить большое количество биомассы, которую можно собирать и превращать в биотопливо и использовать для приготовления пищи.</a:t>
            </a:r>
            <a:endParaRPr lang="ru-KZ"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z="1800"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u="sng" dirty="0">
                <a:effectLst/>
                <a:latin typeface="Calibri" panose="020F0502020204030204" pitchFamily="34" charset="0"/>
                <a:ea typeface="Calibri" panose="020F0502020204030204" pitchFamily="34" charset="0"/>
                <a:cs typeface="Times New Roman" panose="02020603050405020304" pitchFamily="18" charset="0"/>
              </a:rPr>
              <a:t>Дополнительная информация (WWAP 2018):</a:t>
            </a:r>
            <a:endParaRPr lang="ru-KZ"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Бытовые сточные воды состоят из трех основных компонентов: воды, углерода и питательных веществ. Это полезные компоненты для различных целей, таких как выращивание продуктов питания или производство биоэнергии.</a:t>
            </a:r>
            <a:endParaRPr lang="ru-KZ"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Sans-Serif"/>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Поскольку люди производят около 4,5 кг азота и 0,6 кг фосфора на человека в год, сточные воды, выходящие из сконструированных водно-болотных систем, могут иметь относительно высокие уровни этих питательных веществ, что делает их весьма подходящим источником воды для орошения.</a:t>
            </a:r>
            <a:endParaRPr lang="ru-KZ"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Сконструированные водно-болотные экосистемы также являются одними из самых продуктивных экосистем в мире, способных производить относительно большое количество биомассы, в зависимости от типа используемого растения (чаще всего либо Phragmites australis, либо Typha spp.) и климата местоположения. Эта биомасса может собираться через регулярные промежутки времени для использования в качестве биотоплива. Калорийность большинства этих растений также аналогична традиционным видам топлива для сжигания, таким как Acacia spp. Еще менее изучен их потенциал для производства биогаза, что показывают некоторые многообещающие первоначальные результаты исследований. В частности, при использовании A. donax, также известного как гигантский тростник, выход метана в некоторых случаях превосходит выход из кукурузы или сорго. По оценкам, около 12% потребностей в топливе для приготовления пищи в деревне с населением 60 человек в странах Африки к югу от Сахары может быть обеспечено за счет биомассы из сконструированных водно-болотных экосистем.</a:t>
            </a:r>
            <a:endParaRPr lang="ru-KZ"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Таким образом, использование этих ПОР может служить многочисленным целям и косвенно влиять на другие аспекты, такие как более эффективное сохранение лесов за счет уменьшения зависимости от древесного топлива и повышения энергетической безопасности.</a:t>
            </a:r>
            <a:endParaRPr lang="ru-KZ" sz="1800">
              <a:effectLst/>
              <a:latin typeface="Calibri" panose="020F0502020204030204" pitchFamily="34" charset="0"/>
              <a:ea typeface="Calibri" panose="020F0502020204030204" pitchFamily="34" charset="0"/>
              <a:cs typeface="Times New Roman" panose="02020603050405020304" pitchFamily="18" charset="0"/>
            </a:endParaRPr>
          </a:p>
          <a:p>
            <a:endParaRPr lang="ru-RU" b="1" noProof="0" dirty="0"/>
          </a:p>
          <a:p>
            <a:endParaRPr lang="en-US" b="1" noProof="0" dirty="0"/>
          </a:p>
          <a:p>
            <a:r>
              <a:rPr lang="ru-RU" b="1" noProof="0" dirty="0">
                <a:latin typeface="Arial"/>
                <a:cs typeface="Arial"/>
              </a:rPr>
              <a:t>Источники</a:t>
            </a:r>
            <a:r>
              <a:rPr lang="en-US" b="1" noProof="0" dirty="0">
                <a:latin typeface="Arial"/>
                <a:cs typeface="Arial"/>
              </a:rPr>
              <a:t>: </a:t>
            </a:r>
            <a:endParaRPr lang="en-US" b="1" noProof="0" dirty="0">
              <a:cs typeface="Arial"/>
            </a:endParaRPr>
          </a:p>
          <a:p>
            <a:endParaRPr lang="en-US" noProof="0" dirty="0"/>
          </a:p>
          <a:p>
            <a:pPr>
              <a:defRPr/>
            </a:pPr>
            <a:r>
              <a:rPr lang="en-US" sz="900" kern="1200" dirty="0">
                <a:solidFill>
                  <a:schemeClr val="tx1"/>
                </a:solidFill>
                <a:effectLst/>
                <a:latin typeface="Arial"/>
                <a:cs typeface="Arial"/>
              </a:rPr>
              <a:t>Avellan, C.T., Ardakanian, R. and P. Gremillion (2017). The role of constructed wetlands for biomass production within water-soil-waste nexus. In: Water Sci Technol (2017) 75 (10): 2237–2245. Available at: </a:t>
            </a:r>
            <a:r>
              <a:rPr lang="en-US" sz="900" u="sng" kern="1200" dirty="0">
                <a:solidFill>
                  <a:schemeClr val="tx1"/>
                </a:solidFill>
                <a:effectLst/>
                <a:latin typeface="Arial"/>
                <a:cs typeface="Arial"/>
                <a:hlinkClick r:id="rId3">
                  <a:extLst>
                    <a:ext uri="{A12FA001-AC4F-418D-AE19-62706E023703}">
                      <ahyp:hlinkClr xmlns:ahyp="http://schemas.microsoft.com/office/drawing/2018/hyperlinkcolor" val="tx"/>
                    </a:ext>
                  </a:extLst>
                </a:hlinkClick>
              </a:rPr>
              <a:t>https://iwaponline.com/wst/article/75/10/2237/29902/The-role-of-constructed-wetlands-for-biomass</a:t>
            </a:r>
            <a:r>
              <a:rPr lang="en-US" dirty="0">
                <a:latin typeface="Arial"/>
                <a:cs typeface="Arial"/>
              </a:rPr>
              <a:t> </a:t>
            </a:r>
            <a:endParaRPr lang="en-US" noProof="0" dirty="0">
              <a:solidFill>
                <a:schemeClr val="tx1"/>
              </a:solidFill>
              <a:cs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latin typeface="Arial"/>
              <a:cs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latin typeface="Arial"/>
                <a:cs typeface="Arial"/>
              </a:rPr>
              <a:t>WWAP (United Nations World Water Assessment Programme)/UN-Water. 2018. The United Nations World Water Development Report 2018: Nature-Based Solutions for Water. Paris, UNESCO.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latin typeface="Arial"/>
                <a:cs typeface="Arial"/>
              </a:rPr>
              <a:t>and full </a:t>
            </a:r>
            <a:r>
              <a:rPr lang="ru-RU" noProof="0" dirty="0">
                <a:latin typeface="Arial"/>
                <a:cs typeface="Arial"/>
              </a:rPr>
              <a:t>Источник</a:t>
            </a:r>
            <a:r>
              <a:rPr lang="en-US" noProof="0" dirty="0">
                <a:latin typeface="Arial"/>
                <a:cs typeface="Arial"/>
              </a:rPr>
              <a:t>: https://iwaponline.com/wst/article/75/10/2237/29902/The-role-of-constructed-wetlands-for-biomass</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9</a:t>
            </a:fld>
            <a:endParaRPr lang="en-GB" dirty="0"/>
          </a:p>
        </p:txBody>
      </p:sp>
    </p:spTree>
    <p:extLst>
      <p:ext uri="{BB962C8B-B14F-4D97-AF65-F5344CB8AC3E}">
        <p14:creationId xmlns:p14="http://schemas.microsoft.com/office/powerpoint/2010/main" val="1624974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dirty="0"/>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dirty="0"/>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dirty="0"/>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dirty="0"/>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dirty="0"/>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dirty="0"/>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dirty="0"/>
          </a:p>
        </p:txBody>
      </p:sp>
    </p:spTree>
    <p:extLst>
      <p:ext uri="{BB962C8B-B14F-4D97-AF65-F5344CB8AC3E}">
        <p14:creationId xmlns:p14="http://schemas.microsoft.com/office/powerpoint/2010/main" val="7036042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dirty="0"/>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dirty="0"/>
          </a:p>
        </p:txBody>
      </p:sp>
    </p:spTree>
    <p:extLst>
      <p:ext uri="{BB962C8B-B14F-4D97-AF65-F5344CB8AC3E}">
        <p14:creationId xmlns:p14="http://schemas.microsoft.com/office/powerpoint/2010/main" val="39784540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2083855100"/>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dirty="0"/>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dirty="0"/>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dirty="0"/>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dirty="0"/>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dirty="0"/>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dirty="0"/>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dirty="0"/>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203071836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13969577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dirty="0"/>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dirty="0"/>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5511626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dirty="0"/>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dirty="0"/>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dirty="0"/>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dirty="0"/>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dirty="0"/>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215715079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dirty="0"/>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dirty="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dirty="0"/>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dirty="0">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33764776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dirty="0"/>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782860" cy="246221"/>
          </a:xfrm>
          <a:prstGeom prst="rect">
            <a:avLst/>
          </a:prstGeom>
          <a:noFill/>
        </p:spPr>
        <p:txBody>
          <a:bodyPr wrap="none" rtlCol="0">
            <a:spAutoFit/>
          </a:bodyPr>
          <a:lstStyle/>
          <a:p>
            <a:pPr>
              <a:spcBef>
                <a:spcPts val="2400"/>
              </a:spcBef>
              <a:buClr>
                <a:srgbClr val="C00000"/>
              </a:buClr>
            </a:pPr>
            <a:r>
              <a:rPr lang="de-DE" sz="1000" dirty="0">
                <a:solidFill>
                  <a:schemeClr val="tx1">
                    <a:lumMod val="75000"/>
                    <a:lumOff val="25000"/>
                  </a:schemeClr>
                </a:solidFill>
              </a:rPr>
              <a:t>@nexusre</a:t>
            </a:r>
            <a:r>
              <a:rPr lang="ru-RU" sz="1000" dirty="0">
                <a:solidFill>
                  <a:schemeClr val="tx1">
                    <a:lumMod val="75000"/>
                    <a:lumOff val="25000"/>
                  </a:schemeClr>
                </a:solidFill>
              </a:rPr>
              <a:t>Источник</a:t>
            </a:r>
            <a:r>
              <a:rPr lang="de-DE" sz="1000" dirty="0">
                <a:solidFill>
                  <a:schemeClr val="tx1">
                    <a:lumMod val="75000"/>
                    <a:lumOff val="25000"/>
                  </a:schemeClr>
                </a:solidFill>
              </a:rPr>
              <a:t>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dirty="0"/>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dirty="0"/>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dirty="0"/>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dirty="0"/>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dirty="0"/>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dirty="0"/>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dirty="0"/>
          </a:p>
        </p:txBody>
      </p:sp>
    </p:spTree>
    <p:extLst>
      <p:ext uri="{BB962C8B-B14F-4D97-AF65-F5344CB8AC3E}">
        <p14:creationId xmlns:p14="http://schemas.microsoft.com/office/powerpoint/2010/main" val="40636050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dirty="0"/>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dirty="0"/>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782860" cy="246221"/>
          </a:xfrm>
          <a:prstGeom prst="rect">
            <a:avLst/>
          </a:prstGeom>
          <a:noFill/>
        </p:spPr>
        <p:txBody>
          <a:bodyPr wrap="none" rtlCol="0">
            <a:spAutoFit/>
          </a:bodyPr>
          <a:lstStyle/>
          <a:p>
            <a:pPr>
              <a:spcBef>
                <a:spcPts val="2400"/>
              </a:spcBef>
              <a:buClr>
                <a:srgbClr val="C00000"/>
              </a:buClr>
            </a:pPr>
            <a:r>
              <a:rPr lang="de-DE" sz="1000" dirty="0">
                <a:solidFill>
                  <a:schemeClr val="tx1">
                    <a:lumMod val="75000"/>
                    <a:lumOff val="25000"/>
                  </a:schemeClr>
                </a:solidFill>
              </a:rPr>
              <a:t>@nexusre</a:t>
            </a:r>
            <a:r>
              <a:rPr lang="ru-RU" sz="1000" dirty="0">
                <a:solidFill>
                  <a:schemeClr val="tx1">
                    <a:lumMod val="75000"/>
                    <a:lumOff val="25000"/>
                  </a:schemeClr>
                </a:solidFill>
              </a:rPr>
              <a:t>Источник</a:t>
            </a:r>
            <a:r>
              <a:rPr lang="de-DE" sz="1000" dirty="0">
                <a:solidFill>
                  <a:schemeClr val="tx1">
                    <a:lumMod val="75000"/>
                    <a:lumOff val="25000"/>
                  </a:schemeClr>
                </a:solidFill>
              </a:rPr>
              <a:t>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dirty="0"/>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dirty="0"/>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dirty="0"/>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782860" cy="246221"/>
          </a:xfrm>
          <a:prstGeom prst="rect">
            <a:avLst/>
          </a:prstGeom>
          <a:noFill/>
        </p:spPr>
        <p:txBody>
          <a:bodyPr wrap="none" rtlCol="0">
            <a:spAutoFit/>
          </a:bodyPr>
          <a:lstStyle/>
          <a:p>
            <a:pPr>
              <a:spcBef>
                <a:spcPts val="2400"/>
              </a:spcBef>
              <a:buClr>
                <a:srgbClr val="C00000"/>
              </a:buClr>
            </a:pPr>
            <a:r>
              <a:rPr lang="de-DE" sz="1000" dirty="0">
                <a:solidFill>
                  <a:schemeClr val="tx1">
                    <a:lumMod val="75000"/>
                    <a:lumOff val="25000"/>
                  </a:schemeClr>
                </a:solidFill>
              </a:rPr>
              <a:t>@nexusre</a:t>
            </a:r>
            <a:r>
              <a:rPr lang="ru-RU" sz="1000" dirty="0">
                <a:solidFill>
                  <a:schemeClr val="tx1">
                    <a:lumMod val="75000"/>
                    <a:lumOff val="25000"/>
                  </a:schemeClr>
                </a:solidFill>
              </a:rPr>
              <a:t>Источник</a:t>
            </a:r>
            <a:r>
              <a:rPr lang="de-DE" sz="1000" dirty="0">
                <a:solidFill>
                  <a:schemeClr val="tx1">
                    <a:lumMod val="75000"/>
                    <a:lumOff val="25000"/>
                  </a:schemeClr>
                </a:solidFill>
              </a:rPr>
              <a:t>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dirty="0">
                <a:solidFill>
                  <a:srgbClr val="004C82"/>
                </a:solidFill>
              </a:rPr>
              <a:t>VISIT US</a:t>
            </a:r>
          </a:p>
          <a:p>
            <a:pPr algn="l">
              <a:spcAft>
                <a:spcPts val="600"/>
              </a:spcAft>
            </a:pPr>
            <a:r>
              <a:rPr lang="en-GB" sz="1600" b="1" dirty="0">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dirty="0">
                <a:solidFill>
                  <a:srgbClr val="004C82"/>
                </a:solidFill>
              </a:rPr>
              <a:t>FOLLOW US</a:t>
            </a:r>
            <a:endParaRPr lang="en-GB" sz="1400" b="0" dirty="0">
              <a:solidFill>
                <a:srgbClr val="004C82"/>
              </a:solidFill>
            </a:endParaRPr>
          </a:p>
          <a:p>
            <a:pPr algn="l">
              <a:spcAft>
                <a:spcPts val="600"/>
              </a:spcAft>
            </a:pPr>
            <a:r>
              <a:rPr lang="en-GB" sz="1600" b="1" dirty="0">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907941"/>
          </a:xfrm>
          <a:prstGeom prst="rect">
            <a:avLst/>
          </a:prstGeom>
          <a:noFill/>
        </p:spPr>
        <p:txBody>
          <a:bodyPr wrap="square" rtlCol="0">
            <a:spAutoFit/>
          </a:bodyPr>
          <a:lstStyle/>
          <a:p>
            <a:pPr algn="l">
              <a:spcAft>
                <a:spcPts val="600"/>
              </a:spcAft>
            </a:pPr>
            <a:r>
              <a:rPr lang="en-GB" sz="1600" b="0" dirty="0">
                <a:solidFill>
                  <a:srgbClr val="004C82"/>
                </a:solidFill>
              </a:rPr>
              <a:t>LIKE US</a:t>
            </a:r>
          </a:p>
          <a:p>
            <a:pPr algn="l">
              <a:spcAft>
                <a:spcPts val="600"/>
              </a:spcAft>
            </a:pPr>
            <a:r>
              <a:rPr lang="en-GB" sz="1600" b="1" dirty="0">
                <a:solidFill>
                  <a:srgbClr val="004C82"/>
                </a:solidFill>
              </a:rPr>
              <a:t>@nexusre</a:t>
            </a:r>
            <a:r>
              <a:rPr lang="ru-RU" sz="1600" b="1" dirty="0">
                <a:solidFill>
                  <a:srgbClr val="004C82"/>
                </a:solidFill>
              </a:rPr>
              <a:t>Источник</a:t>
            </a:r>
            <a:r>
              <a:rPr lang="en-GB" sz="1600" b="1" dirty="0">
                <a:solidFill>
                  <a:srgbClr val="004C82"/>
                </a:solidFill>
              </a:rPr>
              <a:t>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5564845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dirty="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dirty="0">
                <a:solidFill>
                  <a:srgbClr val="004C82"/>
                </a:solidFill>
              </a:rPr>
              <a:t>Photo credits/</a:t>
            </a:r>
            <a:r>
              <a:rPr lang="ru-RU" b="1" dirty="0">
                <a:solidFill>
                  <a:srgbClr val="004C82"/>
                </a:solidFill>
              </a:rPr>
              <a:t>Источники</a:t>
            </a:r>
            <a:endParaRPr lang="en-GB" dirty="0">
              <a:solidFill>
                <a:srgbClr val="004C82"/>
              </a:solidFill>
            </a:endParaRPr>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dirty="0"/>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8201216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dirty="0"/>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dirty="0"/>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dirty="0"/>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dirty="0"/>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dirty="0"/>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dirty="0"/>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dirty="0"/>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731923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dirty="0"/>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dirty="0"/>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dirty="0"/>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dirty="0"/>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dirty="0"/>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dirty="0"/>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dirty="0"/>
          </a:p>
        </p:txBody>
      </p:sp>
    </p:spTree>
    <p:extLst>
      <p:ext uri="{BB962C8B-B14F-4D97-AF65-F5344CB8AC3E}">
        <p14:creationId xmlns:p14="http://schemas.microsoft.com/office/powerpoint/2010/main" val="646997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‹Nr.›</a:t>
            </a:fld>
            <a:endParaRPr lang="en-GB" dirty="0"/>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01 December 2022</a:t>
            </a:fld>
            <a:endParaRPr lang="en-GB" dirty="0"/>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61" r:id="rId2"/>
    <p:sldLayoutId id="2147483875" r:id="rId3"/>
    <p:sldLayoutId id="2147483862" r:id="rId4"/>
    <p:sldLayoutId id="2147483873" r:id="rId5"/>
    <p:sldLayoutId id="2147483874" r:id="rId6"/>
    <p:sldLayoutId id="2147483858" r:id="rId7"/>
    <p:sldLayoutId id="2147483824" r:id="rId8"/>
    <p:sldLayoutId id="2147483822" r:id="rId9"/>
    <p:sldLayoutId id="2147483823" r:id="rId10"/>
    <p:sldLayoutId id="2147483865" r:id="rId11"/>
    <p:sldLayoutId id="2147483867" r:id="rId12"/>
    <p:sldLayoutId id="2147483821" r:id="rId13"/>
    <p:sldLayoutId id="2147483825" r:id="rId14"/>
    <p:sldLayoutId id="2147483832" r:id="rId15"/>
    <p:sldLayoutId id="2147483838" r:id="rId16"/>
    <p:sldLayoutId id="2147483828" r:id="rId17"/>
    <p:sldLayoutId id="2147483870" r:id="rId18"/>
    <p:sldLayoutId id="2147483830" r:id="rId19"/>
    <p:sldLayoutId id="2147483831" r:id="rId20"/>
    <p:sldLayoutId id="2147483866" r:id="rId21"/>
    <p:sldLayoutId id="2147483836" r:id="rId22"/>
    <p:sldLayoutId id="2147483868" r:id="rId23"/>
    <p:sldLayoutId id="2147483837" r:id="rId24"/>
    <p:sldLayoutId id="2147483839" r:id="rId25"/>
    <p:sldLayoutId id="2147483871" r:id="rId26"/>
    <p:sldLayoutId id="2147483852" r:id="rId27"/>
    <p:sldLayoutId id="2147483872" r:id="rId28"/>
    <p:sldLayoutId id="2147483843" r:id="rId29"/>
    <p:sldLayoutId id="2147483847" r:id="rId30"/>
    <p:sldLayoutId id="2147483846" r:id="rId31"/>
    <p:sldLayoutId id="2147483863" r:id="rId32"/>
    <p:sldLayoutId id="2147483841" r:id="rId33"/>
    <p:sldLayoutId id="2147483842" r:id="rId34"/>
    <p:sldLayoutId id="2147483857" r:id="rId35"/>
    <p:sldLayoutId id="2147483856" r:id="rId36"/>
    <p:sldLayoutId id="2147483840" r:id="rId37"/>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684000" y="4124658"/>
            <a:ext cx="1618490" cy="215988"/>
          </a:xfrm>
        </p:spPr>
        <p:txBody>
          <a:bodyPr/>
          <a:lstStyle/>
          <a:p>
            <a:r>
              <a:rPr lang="ru-RU" dirty="0"/>
              <a:t>13 мая 2022 г.</a:t>
            </a:r>
            <a:endParaRPr lang="en-GB" dirty="0"/>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1818933"/>
            <a:ext cx="7971711" cy="1255728"/>
          </a:xfrm>
        </p:spPr>
        <p:txBody>
          <a:bodyPr/>
          <a:lstStyle/>
          <a:p>
            <a:r>
              <a:rPr lang="en-US" sz="2800" dirty="0"/>
              <a:t>Mo</a:t>
            </a:r>
            <a:r>
              <a:rPr lang="ru-RU" sz="2800" dirty="0"/>
              <a:t>дуль </a:t>
            </a:r>
            <a:r>
              <a:rPr lang="en-US" sz="2800" dirty="0"/>
              <a:t>I - </a:t>
            </a:r>
            <a:r>
              <a:rPr lang="ru-RU" sz="2800" dirty="0"/>
              <a:t>Введение в концепцию Нексус с точки зрения </a:t>
            </a:r>
            <a:r>
              <a:rPr lang="ru-RU" sz="2800" dirty="0">
                <a:effectLst/>
                <a:ea typeface="Calibri" panose="020F0502020204030204" pitchFamily="34" charset="0"/>
              </a:rPr>
              <a:t>водной</a:t>
            </a:r>
            <a:r>
              <a:rPr lang="ru-RU" sz="2800" dirty="0">
                <a:ea typeface="Calibri" panose="020F0502020204030204" pitchFamily="34" charset="0"/>
              </a:rPr>
              <a:t>-</a:t>
            </a:r>
            <a:r>
              <a:rPr lang="ru-RU" sz="2800" dirty="0">
                <a:effectLst/>
                <a:ea typeface="Calibri" panose="020F0502020204030204" pitchFamily="34" charset="0"/>
              </a:rPr>
              <a:t> энергетической-продовольственной безопасности</a:t>
            </a:r>
            <a:endParaRPr lang="de-DE" sz="2800" dirty="0"/>
          </a:p>
        </p:txBody>
      </p:sp>
      <p:pic>
        <p:nvPicPr>
          <p:cNvPr id="14" name="Picture Placeholder 29" descr="Icon&#10;&#10;Description automatically generated">
            <a:extLst>
              <a:ext uri="{FF2B5EF4-FFF2-40B4-BE49-F238E27FC236}">
                <a16:creationId xmlns:a16="http://schemas.microsoft.com/office/drawing/2014/main" id="{2E2668FA-19E8-4A38-B2E7-DCA44434CEA9}"/>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16" name="Picture Placeholder 35" descr="A screenshot of a video game&#10;&#10;Description automatically generated with medium confidence">
            <a:extLst>
              <a:ext uri="{FF2B5EF4-FFF2-40B4-BE49-F238E27FC236}">
                <a16:creationId xmlns:a16="http://schemas.microsoft.com/office/drawing/2014/main" id="{340BB8FE-3DBF-42A2-8A0F-EFC66A70960F}"/>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grpSp>
        <p:nvGrpSpPr>
          <p:cNvPr id="18" name="Gruppieren 17">
            <a:extLst>
              <a:ext uri="{FF2B5EF4-FFF2-40B4-BE49-F238E27FC236}">
                <a16:creationId xmlns:a16="http://schemas.microsoft.com/office/drawing/2014/main" id="{3D3E8031-BD3E-4F57-855B-CA3E4CC3B1C5}"/>
              </a:ext>
            </a:extLst>
          </p:cNvPr>
          <p:cNvGrpSpPr/>
          <p:nvPr/>
        </p:nvGrpSpPr>
        <p:grpSpPr>
          <a:xfrm>
            <a:off x="5879834" y="4137661"/>
            <a:ext cx="1163676" cy="594174"/>
            <a:chOff x="5879834" y="4120327"/>
            <a:chExt cx="1163676" cy="594174"/>
          </a:xfrm>
        </p:grpSpPr>
        <p:pic>
          <p:nvPicPr>
            <p:cNvPr id="20" name="Picture 2">
              <a:extLst>
                <a:ext uri="{FF2B5EF4-FFF2-40B4-BE49-F238E27FC236}">
                  <a16:creationId xmlns:a16="http://schemas.microsoft.com/office/drawing/2014/main" id="{385934FF-821F-426A-B686-12597644FE3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a:extLst>
                <a:ext uri="{FF2B5EF4-FFF2-40B4-BE49-F238E27FC236}">
                  <a16:creationId xmlns:a16="http://schemas.microsoft.com/office/drawing/2014/main" id="{62F6D1F6-D524-4AC4-89F9-75E4935730B1}"/>
                </a:ext>
              </a:extLst>
            </p:cNvPr>
            <p:cNvSpPr txBox="1"/>
            <p:nvPr/>
          </p:nvSpPr>
          <p:spPr>
            <a:xfrm>
              <a:off x="5879834" y="4120327"/>
              <a:ext cx="904415" cy="200055"/>
            </a:xfrm>
            <a:prstGeom prst="rect">
              <a:avLst/>
            </a:prstGeom>
            <a:noFill/>
          </p:spPr>
          <p:txBody>
            <a:bodyPr wrap="none" rtlCol="0">
              <a:spAutoFit/>
            </a:bodyPr>
            <a:lstStyle/>
            <a:p>
              <a:pPr algn="l"/>
              <a:r>
                <a:rPr lang="de-DE" sz="700">
                  <a:solidFill>
                    <a:srgbClr val="2C2B2A"/>
                  </a:solidFill>
                  <a:latin typeface="Calibri" panose="020F0502020204030204" pitchFamily="34" charset="0"/>
                  <a:cs typeface="Calibri" panose="020F0502020204030204" pitchFamily="34" charset="0"/>
                </a:rPr>
                <a:t>In cooperation with</a:t>
              </a:r>
            </a:p>
          </p:txBody>
        </p:sp>
      </p:grpSp>
    </p:spTree>
    <p:extLst>
      <p:ext uri="{BB962C8B-B14F-4D97-AF65-F5344CB8AC3E}">
        <p14:creationId xmlns:p14="http://schemas.microsoft.com/office/powerpoint/2010/main" val="233917734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F1F3BFA7-6BBA-4D73-84D4-646F1C579CA7}"/>
              </a:ext>
            </a:extLst>
          </p:cNvPr>
          <p:cNvPicPr>
            <a:picLocks noGrp="1" noChangeAspect="1"/>
          </p:cNvPicPr>
          <p:nvPr>
            <p:ph type="pic" sz="quarter" idx="18"/>
          </p:nvPr>
        </p:nvPicPr>
        <p:blipFill>
          <a:blip r:embed="rId3" cstate="screen">
            <a:extLst>
              <a:ext uri="{28A0092B-C50C-407E-A947-70E740481C1C}">
                <a14:useLocalDpi xmlns:a14="http://schemas.microsoft.com/office/drawing/2010/main" val="0"/>
              </a:ext>
            </a:extLst>
          </a:blip>
          <a:srcRect/>
          <a:stretch>
            <a:fillRect/>
          </a:stretch>
        </p:blipFill>
        <p:spPr>
          <a:xfrm>
            <a:off x="5509505" y="45831"/>
            <a:ext cx="4855775" cy="5051837"/>
          </a:xfrm>
        </p:spPr>
      </p:pic>
      <p:sp>
        <p:nvSpPr>
          <p:cNvPr id="3" name="Textplatzhalter 2">
            <a:extLst>
              <a:ext uri="{FF2B5EF4-FFF2-40B4-BE49-F238E27FC236}">
                <a16:creationId xmlns:a16="http://schemas.microsoft.com/office/drawing/2014/main" id="{7AA5F40D-2537-4606-AB67-C0153E84C8D9}"/>
              </a:ext>
            </a:extLst>
          </p:cNvPr>
          <p:cNvSpPr>
            <a:spLocks noGrp="1"/>
          </p:cNvSpPr>
          <p:nvPr>
            <p:ph type="body" sz="quarter" idx="13"/>
          </p:nvPr>
        </p:nvSpPr>
        <p:spPr>
          <a:xfrm>
            <a:off x="270117" y="999100"/>
            <a:ext cx="5141525" cy="3755825"/>
          </a:xfrm>
        </p:spPr>
        <p:txBody>
          <a:bodyPr vert="horz" lIns="91440" tIns="45720" rIns="91440" bIns="45720" rtlCol="0" anchor="t">
            <a:normAutofit fontScale="92500" lnSpcReduction="20000"/>
          </a:bodyPr>
          <a:lstStyle/>
          <a:p>
            <a:r>
              <a:rPr lang="ru-RU" b="1" dirty="0">
                <a:latin typeface="Calibri"/>
                <a:cs typeface="Calibri"/>
              </a:rPr>
              <a:t>Бассейн реки Тана в Кении</a:t>
            </a:r>
            <a:endParaRPr lang="en-US" b="1" dirty="0">
              <a:latin typeface="Calibri"/>
              <a:cs typeface="Calibri"/>
            </a:endParaRPr>
          </a:p>
          <a:p>
            <a:pPr marL="342900" indent="-342900">
              <a:spcBef>
                <a:spcPts val="300"/>
              </a:spcBef>
              <a:buFont typeface="Arial" panose="020B0604020202020204" pitchFamily="34" charset="0"/>
              <a:buChar char="•"/>
            </a:pPr>
            <a:r>
              <a:rPr lang="ru-RU" sz="1800" dirty="0">
                <a:effectLst/>
                <a:latin typeface="Calibri" panose="020F0502020204030204" pitchFamily="34" charset="0"/>
                <a:ea typeface="Calibri" panose="020F0502020204030204" pitchFamily="34" charset="0"/>
                <a:cs typeface="Times New Roman" panose="02020603050405020304" pitchFamily="18" charset="0"/>
              </a:rPr>
              <a:t>Обеспечивает 95% питьевой воды для Найроби</a:t>
            </a:r>
            <a:endParaRPr lang="en-US" sz="1800" dirty="0"/>
          </a:p>
          <a:p>
            <a:pPr marL="342900" indent="-342900">
              <a:spcBef>
                <a:spcPts val="300"/>
              </a:spcBef>
              <a:buFont typeface="Arial" panose="020B0604020202020204" pitchFamily="34" charset="0"/>
              <a:buChar char="•"/>
            </a:pPr>
            <a:r>
              <a:rPr lang="ru-RU" sz="1800" dirty="0">
                <a:ea typeface="Calibri" panose="020F0502020204030204" pitchFamily="34" charset="0"/>
                <a:cs typeface="Times New Roman" panose="02020603050405020304" pitchFamily="18" charset="0"/>
              </a:rPr>
              <a:t>Г</a:t>
            </a:r>
            <a:r>
              <a:rPr lang="ru-RU" sz="1800" dirty="0">
                <a:effectLst/>
                <a:latin typeface="Calibri" panose="020F0502020204030204" pitchFamily="34" charset="0"/>
                <a:ea typeface="Calibri" panose="020F0502020204030204" pitchFamily="34" charset="0"/>
                <a:cs typeface="Times New Roman" panose="02020603050405020304" pitchFamily="18" charset="0"/>
              </a:rPr>
              <a:t>енерирует 70% гидроэнергии страны</a:t>
            </a:r>
            <a:endParaRPr lang="en-US" sz="1800" dirty="0">
              <a:latin typeface="Calibri"/>
              <a:cs typeface="Calibri"/>
            </a:endParaRPr>
          </a:p>
          <a:p>
            <a:pPr marL="342900" indent="-342900">
              <a:spcBef>
                <a:spcPts val="300"/>
              </a:spcBef>
              <a:buFont typeface="Arial" panose="020B0604020202020204" pitchFamily="34" charset="0"/>
              <a:buChar char="•"/>
            </a:pPr>
            <a:r>
              <a:rPr lang="ru-RU" sz="1800" dirty="0">
                <a:effectLst/>
                <a:latin typeface="Calibri" panose="020F0502020204030204" pitchFamily="34" charset="0"/>
                <a:ea typeface="Calibri" panose="020F0502020204030204" pitchFamily="34" charset="0"/>
                <a:cs typeface="Times New Roman" panose="02020603050405020304" pitchFamily="18" charset="0"/>
              </a:rPr>
              <a:t>Орошает около 645 км</a:t>
            </a:r>
            <a:r>
              <a:rPr lang="ru-RU" sz="1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ru-RU" sz="1800" dirty="0">
                <a:effectLst/>
                <a:latin typeface="Calibri" panose="020F0502020204030204" pitchFamily="34" charset="0"/>
                <a:ea typeface="Calibri" panose="020F0502020204030204" pitchFamily="34" charset="0"/>
                <a:cs typeface="Times New Roman" panose="02020603050405020304" pitchFamily="18" charset="0"/>
              </a:rPr>
              <a:t> сельскохозяйственных угодий</a:t>
            </a:r>
            <a:endParaRPr lang="en-US" sz="1800" dirty="0">
              <a:latin typeface="Calibri"/>
              <a:cs typeface="Calibri"/>
            </a:endParaRPr>
          </a:p>
          <a:p>
            <a:r>
              <a:rPr lang="ru-RU" sz="1800" b="1" dirty="0">
                <a:latin typeface="Calibri"/>
                <a:cs typeface="Calibri"/>
              </a:rPr>
              <a:t>Эрозия вследствие</a:t>
            </a:r>
            <a:r>
              <a:rPr lang="en-US" sz="1800" b="1" dirty="0">
                <a:latin typeface="Calibri"/>
                <a:cs typeface="Calibri"/>
              </a:rPr>
              <a:t> </a:t>
            </a:r>
            <a:r>
              <a:rPr lang="ru-RU" sz="1800" b="1" dirty="0">
                <a:latin typeface="Calibri"/>
                <a:cs typeface="Calibri"/>
              </a:rPr>
              <a:t>с/х деятельности на крутых склонах </a:t>
            </a:r>
            <a:r>
              <a:rPr lang="ru-RU" sz="1800" dirty="0">
                <a:latin typeface="Calibri"/>
                <a:cs typeface="Calibri"/>
              </a:rPr>
              <a:t>влияет на гидроэнергию и снабжение питьевой водой из-за заиления</a:t>
            </a:r>
            <a:endParaRPr lang="en-US" sz="1800" dirty="0"/>
          </a:p>
          <a:p>
            <a:r>
              <a:rPr lang="ru-RU" sz="1800" b="1" dirty="0">
                <a:effectLst/>
                <a:latin typeface="Calibri" panose="020F0502020204030204" pitchFamily="34" charset="0"/>
                <a:ea typeface="Calibri" panose="020F0502020204030204" pitchFamily="34" charset="0"/>
                <a:cs typeface="Times New Roman" panose="02020603050405020304" pitchFamily="18" charset="0"/>
              </a:rPr>
              <a:t>Водный фонд Верхней Таны-Найроби</a:t>
            </a:r>
            <a:r>
              <a:rPr lang="en-US" sz="1800" b="1" dirty="0">
                <a:latin typeface="Calibri"/>
                <a:cs typeface="Calibri"/>
              </a:rPr>
              <a:t>:</a:t>
            </a:r>
            <a:r>
              <a:rPr lang="en-US" sz="1800" dirty="0">
                <a:latin typeface="Calibri"/>
                <a:cs typeface="Calibri"/>
              </a:rPr>
              <a:t> </a:t>
            </a:r>
            <a:r>
              <a:rPr lang="ru-RU" sz="1800" dirty="0">
                <a:latin typeface="Calibri"/>
                <a:cs typeface="Calibri"/>
              </a:rPr>
              <a:t>финансирование для устойчивого управления</a:t>
            </a:r>
            <a:r>
              <a:rPr lang="en-US" sz="1800" dirty="0">
                <a:latin typeface="Calibri"/>
                <a:cs typeface="Calibri"/>
              </a:rPr>
              <a:t> </a:t>
            </a:r>
            <a:r>
              <a:rPr lang="ru-RU" sz="1800" dirty="0">
                <a:latin typeface="Calibri"/>
                <a:cs typeface="Calibri"/>
              </a:rPr>
              <a:t>землями в бассейне</a:t>
            </a:r>
            <a:r>
              <a:rPr lang="en-US" sz="1800" dirty="0">
                <a:latin typeface="Calibri"/>
                <a:cs typeface="Calibri"/>
              </a:rPr>
              <a:t> (</a:t>
            </a:r>
            <a:r>
              <a:rPr lang="ru-RU" sz="1800" dirty="0">
                <a:effectLst/>
                <a:latin typeface="Calibri" panose="020F0502020204030204" pitchFamily="34" charset="0"/>
                <a:ea typeface="Calibri" panose="020F0502020204030204" pitchFamily="34" charset="0"/>
                <a:cs typeface="Times New Roman" panose="02020603050405020304" pitchFamily="18" charset="0"/>
              </a:rPr>
              <a:t>террасирование, лесовосстановление и улучшение управления фермами</a:t>
            </a:r>
            <a:r>
              <a:rPr lang="en-US" sz="1800" dirty="0">
                <a:latin typeface="Calibri"/>
                <a:cs typeface="Calibri"/>
              </a:rPr>
              <a:t>) </a:t>
            </a:r>
            <a:r>
              <a:rPr lang="ru-RU" sz="1800" dirty="0">
                <a:effectLst/>
                <a:latin typeface="Calibri" panose="020F0502020204030204" pitchFamily="34" charset="0"/>
                <a:ea typeface="Calibri" panose="020F0502020204030204" pitchFamily="34" charset="0"/>
                <a:cs typeface="Times New Roman" panose="02020603050405020304" pitchFamily="18" charset="0"/>
              </a:rPr>
              <a:t>с выгодами для секторов гидроэнергетики, водоснабжения и сельскохозяйственного производства</a:t>
            </a:r>
            <a:r>
              <a:rPr lang="en-US" sz="1800" dirty="0">
                <a:latin typeface="Calibri"/>
                <a:cs typeface="Calibri"/>
              </a:rPr>
              <a:t>)</a:t>
            </a:r>
          </a:p>
          <a:p>
            <a:r>
              <a:rPr lang="ru-RU" sz="1800" b="1" dirty="0">
                <a:cs typeface="Times New Roman" panose="02020603050405020304" pitchFamily="18" charset="0"/>
              </a:rPr>
              <a:t>У</a:t>
            </a:r>
            <a:r>
              <a:rPr lang="ru-RU" sz="1800" b="1" dirty="0">
                <a:effectLst/>
                <a:latin typeface="Calibri" panose="020F0502020204030204" pitchFamily="34" charset="0"/>
                <a:ea typeface="Calibri" panose="020F0502020204030204" pitchFamily="34" charset="0"/>
                <a:cs typeface="Times New Roman" panose="02020603050405020304" pitchFamily="18" charset="0"/>
              </a:rPr>
              <a:t>величение накопления углерода в почвах и повышение устойчивости к изменению климата</a:t>
            </a:r>
            <a:endParaRPr lang="en-US" sz="1800" b="1" dirty="0">
              <a:latin typeface="Calibri"/>
              <a:cs typeface="Calibri"/>
            </a:endParaRPr>
          </a:p>
          <a:p>
            <a:pPr marL="615950" lvl="1" indent="-342900">
              <a:buFont typeface="Arial" panose="020B0604020202020204" pitchFamily="34" charset="0"/>
              <a:buChar char="•"/>
            </a:pPr>
            <a:endParaRPr lang="de-DE" dirty="0"/>
          </a:p>
        </p:txBody>
      </p:sp>
      <p:sp>
        <p:nvSpPr>
          <p:cNvPr id="4" name="Titel 3">
            <a:extLst>
              <a:ext uri="{FF2B5EF4-FFF2-40B4-BE49-F238E27FC236}">
                <a16:creationId xmlns:a16="http://schemas.microsoft.com/office/drawing/2014/main" id="{2A3A0F79-1E23-4B2F-BF62-4D50DFC5FC65}"/>
              </a:ext>
            </a:extLst>
          </p:cNvPr>
          <p:cNvSpPr>
            <a:spLocks noGrp="1"/>
          </p:cNvSpPr>
          <p:nvPr>
            <p:ph type="title"/>
          </p:nvPr>
        </p:nvSpPr>
        <p:spPr>
          <a:xfrm>
            <a:off x="270117" y="366300"/>
            <a:ext cx="6010761" cy="398198"/>
          </a:xfrm>
        </p:spPr>
        <p:txBody>
          <a:bodyPr>
            <a:normAutofit fontScale="90000"/>
          </a:bodyPr>
          <a:lstStyle/>
          <a:p>
            <a:r>
              <a:rPr lang="ru-RU" dirty="0"/>
              <a:t>Пример ПОР </a:t>
            </a:r>
            <a:r>
              <a:rPr lang="en-US" dirty="0"/>
              <a:t>– </a:t>
            </a:r>
            <a:r>
              <a:rPr lang="ru-RU" dirty="0"/>
              <a:t>управление водосборными бассейнами</a:t>
            </a:r>
            <a:endParaRPr lang="en-US" dirty="0"/>
          </a:p>
        </p:txBody>
      </p:sp>
      <p:sp>
        <p:nvSpPr>
          <p:cNvPr id="5" name="Foliennummernplatzhalter 4">
            <a:extLst>
              <a:ext uri="{FF2B5EF4-FFF2-40B4-BE49-F238E27FC236}">
                <a16:creationId xmlns:a16="http://schemas.microsoft.com/office/drawing/2014/main" id="{08EE64EE-A23E-4761-A854-EBD35FC7FC57}"/>
              </a:ext>
            </a:extLst>
          </p:cNvPr>
          <p:cNvSpPr>
            <a:spLocks noGrp="1"/>
          </p:cNvSpPr>
          <p:nvPr>
            <p:ph type="sldNum" sz="quarter" idx="16"/>
          </p:nvPr>
        </p:nvSpPr>
        <p:spPr/>
        <p:txBody>
          <a:bodyPr/>
          <a:lstStyle/>
          <a:p>
            <a:fld id="{CF23C0C3-F0EC-4AF0-84C8-08554CFEDD03}" type="slidenum">
              <a:rPr lang="en-GB" smtClean="0"/>
              <a:t>10</a:t>
            </a:fld>
            <a:endParaRPr lang="en-GB" dirty="0"/>
          </a:p>
        </p:txBody>
      </p:sp>
      <p:sp>
        <p:nvSpPr>
          <p:cNvPr id="8" name="Textfeld 7">
            <a:extLst>
              <a:ext uri="{FF2B5EF4-FFF2-40B4-BE49-F238E27FC236}">
                <a16:creationId xmlns:a16="http://schemas.microsoft.com/office/drawing/2014/main" id="{9B5DCD17-AE70-4B19-9215-EDD8B53BA077}"/>
              </a:ext>
            </a:extLst>
          </p:cNvPr>
          <p:cNvSpPr txBox="1"/>
          <p:nvPr/>
        </p:nvSpPr>
        <p:spPr>
          <a:xfrm>
            <a:off x="7018020" y="4636003"/>
            <a:ext cx="1719580" cy="461665"/>
          </a:xfrm>
          <a:prstGeom prst="rect">
            <a:avLst/>
          </a:prstGeom>
          <a:noFill/>
        </p:spPr>
        <p:txBody>
          <a:bodyPr wrap="square" rtlCol="0">
            <a:spAutoFit/>
          </a:bodyPr>
          <a:lstStyle/>
          <a:p>
            <a:pPr algn="l"/>
            <a:r>
              <a:rPr lang="ru-RU" sz="1200" dirty="0">
                <a:solidFill>
                  <a:schemeClr val="bg1"/>
                </a:solidFill>
              </a:rPr>
              <a:t>Источник</a:t>
            </a:r>
            <a:r>
              <a:rPr lang="de-DE" sz="1200" dirty="0">
                <a:solidFill>
                  <a:schemeClr val="bg1"/>
                </a:solidFill>
              </a:rPr>
              <a:t>: Nick Hall in Abell et al., 2017</a:t>
            </a:r>
          </a:p>
        </p:txBody>
      </p:sp>
    </p:spTree>
    <p:extLst>
      <p:ext uri="{BB962C8B-B14F-4D97-AF65-F5344CB8AC3E}">
        <p14:creationId xmlns:p14="http://schemas.microsoft.com/office/powerpoint/2010/main" val="310305358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8E6668D-36CD-48E1-82BD-C5E388864147}"/>
              </a:ext>
            </a:extLst>
          </p:cNvPr>
          <p:cNvSpPr/>
          <p:nvPr/>
        </p:nvSpPr>
        <p:spPr>
          <a:xfrm>
            <a:off x="3122572" y="1116544"/>
            <a:ext cx="3021874" cy="3450956"/>
          </a:xfrm>
          <a:prstGeom prst="rect">
            <a:avLst/>
          </a:prstGeom>
          <a:solidFill>
            <a:srgbClr val="F4971A">
              <a:alpha val="49000"/>
            </a:srgbClr>
          </a:solidFill>
          <a:ln w="12700">
            <a:solidFill>
              <a:srgbClr val="F4971A"/>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sz="1600" b="1" dirty="0">
              <a:solidFill>
                <a:srgbClr val="000000"/>
              </a:solidFill>
              <a:cs typeface="Calibri" panose="020F0502020204030204" pitchFamily="34" charset="0"/>
            </a:endParaRPr>
          </a:p>
          <a:p>
            <a:pPr algn="ctr"/>
            <a:r>
              <a:rPr lang="ru-RU" sz="1600" b="1" dirty="0">
                <a:solidFill>
                  <a:srgbClr val="000000"/>
                </a:solidFill>
                <a:cs typeface="Calibri" panose="020F0502020204030204" pitchFamily="34" charset="0"/>
              </a:rPr>
              <a:t>Управление</a:t>
            </a:r>
            <a:endParaRPr lang="en-US" sz="1600" b="1" dirty="0">
              <a:solidFill>
                <a:srgbClr val="000000"/>
              </a:solidFill>
              <a:cs typeface="Calibri" panose="020F0502020204030204" pitchFamily="34" charset="0"/>
            </a:endParaRPr>
          </a:p>
          <a:p>
            <a:pPr algn="ctr"/>
            <a:endParaRPr lang="en-US" sz="1600" b="1" dirty="0">
              <a:solidFill>
                <a:srgbClr val="000000"/>
              </a:solidFill>
              <a:cs typeface="Calibri" panose="020F0502020204030204" pitchFamily="34" charset="0"/>
            </a:endParaRPr>
          </a:p>
          <a:p>
            <a:pPr marL="269875" indent="-179388">
              <a:lnSpc>
                <a:spcPct val="107000"/>
              </a:lnSpc>
              <a:spcAft>
                <a:spcPts val="800"/>
              </a:spcAft>
            </a:pPr>
            <a:r>
              <a:rPr lang="ru-RU" sz="1200" b="1" dirty="0">
                <a:ea typeface="Calibri" panose="020F0502020204030204" pitchFamily="34" charset="0"/>
                <a:cs typeface="Times New Roman" panose="02020603050405020304" pitchFamily="18" charset="0"/>
              </a:rPr>
              <a:t>П</a:t>
            </a:r>
            <a:r>
              <a:rPr lang="ru-RU" sz="1200" b="1" dirty="0">
                <a:effectLst/>
                <a:ea typeface="Calibri" panose="020F0502020204030204" pitchFamily="34" charset="0"/>
                <a:cs typeface="Times New Roman" panose="02020603050405020304" pitchFamily="18" charset="0"/>
              </a:rPr>
              <a:t>олитические и финансовые рамки </a:t>
            </a:r>
          </a:p>
          <a:p>
            <a:pPr marL="269875" indent="-179388">
              <a:lnSpc>
                <a:spcPct val="107000"/>
              </a:lnSpc>
              <a:spcAft>
                <a:spcPts val="800"/>
              </a:spcAft>
            </a:pPr>
            <a:r>
              <a:rPr lang="ru-RU" sz="1200" dirty="0">
                <a:effectLst/>
                <a:ea typeface="Calibri" panose="020F0502020204030204" pitchFamily="34" charset="0"/>
                <a:cs typeface="Times New Roman" panose="02020603050405020304" pitchFamily="18" charset="0"/>
              </a:rPr>
              <a:t> </a:t>
            </a:r>
            <a:r>
              <a:rPr lang="ru-RU" sz="1200" dirty="0">
                <a:solidFill>
                  <a:srgbClr val="000000"/>
                </a:solidFill>
                <a:ea typeface="Calibri" panose="020F0502020204030204" pitchFamily="34" charset="0"/>
                <a:cs typeface="Calibri"/>
              </a:rPr>
              <a:t>Нормативные инструменты</a:t>
            </a:r>
            <a:r>
              <a:rPr lang="en-US" sz="1200" dirty="0">
                <a:solidFill>
                  <a:srgbClr val="000000"/>
                </a:solidFill>
                <a:ea typeface="Calibri" panose="020F0502020204030204" pitchFamily="34" charset="0"/>
                <a:cs typeface="Calibri"/>
              </a:rPr>
              <a:t> (</a:t>
            </a:r>
            <a:r>
              <a:rPr lang="ru-RU" sz="1200" dirty="0">
                <a:solidFill>
                  <a:srgbClr val="000000"/>
                </a:solidFill>
                <a:ea typeface="Calibri" panose="020F0502020204030204" pitchFamily="34" charset="0"/>
                <a:cs typeface="Calibri"/>
              </a:rPr>
              <a:t>оценки воздействия, стандарты сточных вод</a:t>
            </a:r>
            <a:r>
              <a:rPr lang="en-US" sz="1200" dirty="0">
                <a:solidFill>
                  <a:srgbClr val="000000"/>
                </a:solidFill>
                <a:ea typeface="Calibri" panose="020F0502020204030204" pitchFamily="34" charset="0"/>
                <a:cs typeface="Calibri"/>
              </a:rPr>
              <a:t>)</a:t>
            </a:r>
          </a:p>
          <a:p>
            <a:pPr marL="269875" indent="-179388">
              <a:lnSpc>
                <a:spcPct val="107000"/>
              </a:lnSpc>
              <a:spcAft>
                <a:spcPts val="800"/>
              </a:spcAft>
              <a:buFontTx/>
              <a:buChar char="-"/>
            </a:pPr>
            <a:r>
              <a:rPr lang="ru-RU" sz="1200" dirty="0">
                <a:solidFill>
                  <a:srgbClr val="000000"/>
                </a:solidFill>
                <a:ea typeface="Calibri" panose="020F0502020204030204" pitchFamily="34" charset="0"/>
                <a:cs typeface="Calibri"/>
              </a:rPr>
              <a:t>Экономические инструменты (налоги, субсидии</a:t>
            </a:r>
            <a:r>
              <a:rPr lang="en-US" sz="1200" dirty="0">
                <a:solidFill>
                  <a:srgbClr val="000000"/>
                </a:solidFill>
                <a:ea typeface="Calibri" panose="020F0502020204030204" pitchFamily="34" charset="0"/>
                <a:cs typeface="Calibri"/>
              </a:rPr>
              <a:t>)</a:t>
            </a:r>
          </a:p>
          <a:p>
            <a:pPr marL="269875" indent="-179388">
              <a:lnSpc>
                <a:spcPct val="107000"/>
              </a:lnSpc>
              <a:spcAft>
                <a:spcPts val="800"/>
              </a:spcAft>
            </a:pPr>
            <a:r>
              <a:rPr lang="ru-RU" sz="1200" b="1" dirty="0">
                <a:ea typeface="Calibri" panose="020F0502020204030204" pitchFamily="34" charset="0"/>
                <a:cs typeface="Times New Roman" panose="02020603050405020304" pitchFamily="18" charset="0"/>
              </a:rPr>
              <a:t>П</a:t>
            </a:r>
            <a:r>
              <a:rPr lang="ru-RU" sz="1200" b="1" dirty="0">
                <a:effectLst/>
                <a:ea typeface="Calibri" panose="020F0502020204030204" pitchFamily="34" charset="0"/>
                <a:cs typeface="Times New Roman" panose="02020603050405020304" pitchFamily="18" charset="0"/>
              </a:rPr>
              <a:t>роцедуры планирования</a:t>
            </a:r>
            <a:endParaRPr lang="en-US" sz="1200" b="1" dirty="0">
              <a:solidFill>
                <a:srgbClr val="000000"/>
              </a:solidFill>
              <a:ea typeface="Calibri" panose="020F0502020204030204" pitchFamily="34" charset="0"/>
              <a:cs typeface="Calibri"/>
            </a:endParaRPr>
          </a:p>
          <a:p>
            <a:pPr marL="269875" indent="-179388">
              <a:lnSpc>
                <a:spcPct val="107000"/>
              </a:lnSpc>
              <a:spcAft>
                <a:spcPts val="800"/>
              </a:spcAft>
              <a:buFontTx/>
              <a:buChar char="-"/>
            </a:pPr>
            <a:r>
              <a:rPr lang="ru-RU" sz="1200" dirty="0">
                <a:solidFill>
                  <a:srgbClr val="000000"/>
                </a:solidFill>
                <a:ea typeface="Calibri" panose="020F0502020204030204" pitchFamily="34" charset="0"/>
                <a:cs typeface="Calibri"/>
              </a:rPr>
              <a:t>Интегрированное планирование инфраструктуры</a:t>
            </a:r>
            <a:endParaRPr lang="en-US" sz="1200" dirty="0">
              <a:solidFill>
                <a:srgbClr val="000000"/>
              </a:solidFill>
              <a:ea typeface="Calibri" panose="020F0502020204030204" pitchFamily="34" charset="0"/>
              <a:cs typeface="Calibri"/>
            </a:endParaRPr>
          </a:p>
          <a:p>
            <a:pPr marL="269875" indent="-179388">
              <a:lnSpc>
                <a:spcPct val="107000"/>
              </a:lnSpc>
              <a:spcAft>
                <a:spcPts val="800"/>
              </a:spcAft>
              <a:buFontTx/>
              <a:buChar char="-"/>
            </a:pPr>
            <a:r>
              <a:rPr lang="ru-RU" sz="1200" dirty="0">
                <a:solidFill>
                  <a:srgbClr val="000000"/>
                </a:solidFill>
                <a:ea typeface="Calibri" panose="020F0502020204030204" pitchFamily="34" charset="0"/>
                <a:cs typeface="Arial"/>
              </a:rPr>
              <a:t>Координация политики</a:t>
            </a:r>
            <a:endParaRPr lang="en-US" sz="1200" dirty="0">
              <a:solidFill>
                <a:srgbClr val="000000"/>
              </a:solidFill>
              <a:ea typeface="Calibri" panose="020F0502020204030204" pitchFamily="34" charset="0"/>
              <a:cs typeface="Calibri"/>
            </a:endParaRPr>
          </a:p>
          <a:p>
            <a:pPr marL="269875" indent="-179388">
              <a:lnSpc>
                <a:spcPct val="107000"/>
              </a:lnSpc>
              <a:spcAft>
                <a:spcPts val="800"/>
              </a:spcAft>
              <a:buFontTx/>
              <a:buChar char="-"/>
            </a:pPr>
            <a:r>
              <a:rPr lang="ru-RU" sz="1200" dirty="0">
                <a:solidFill>
                  <a:srgbClr val="000000"/>
                </a:solidFill>
                <a:ea typeface="Calibri" panose="020F0502020204030204" pitchFamily="34" charset="0"/>
                <a:cs typeface="Calibri"/>
              </a:rPr>
              <a:t>Стратегическое планирование политики</a:t>
            </a:r>
            <a:endParaRPr lang="en-US" sz="1200" dirty="0"/>
          </a:p>
          <a:p>
            <a:pPr marL="358775" indent="-179388">
              <a:lnSpc>
                <a:spcPct val="107000"/>
              </a:lnSpc>
              <a:spcAft>
                <a:spcPts val="800"/>
              </a:spcAft>
              <a:buFontTx/>
              <a:buChar char="-"/>
            </a:pPr>
            <a:endParaRPr lang="en-US" dirty="0"/>
          </a:p>
        </p:txBody>
      </p:sp>
      <p:sp>
        <p:nvSpPr>
          <p:cNvPr id="3" name="Titel 2">
            <a:extLst>
              <a:ext uri="{FF2B5EF4-FFF2-40B4-BE49-F238E27FC236}">
                <a16:creationId xmlns:a16="http://schemas.microsoft.com/office/drawing/2014/main" id="{EC520507-7147-40BD-A258-BA9F8C900499}"/>
              </a:ext>
            </a:extLst>
          </p:cNvPr>
          <p:cNvSpPr>
            <a:spLocks noGrp="1"/>
          </p:cNvSpPr>
          <p:nvPr>
            <p:ph type="title"/>
          </p:nvPr>
        </p:nvSpPr>
        <p:spPr>
          <a:xfrm>
            <a:off x="449816" y="576000"/>
            <a:ext cx="8567183" cy="540544"/>
          </a:xfrm>
        </p:spPr>
        <p:txBody>
          <a:bodyPr/>
          <a:lstStyle/>
          <a:p>
            <a:r>
              <a:rPr lang="ru-RU" dirty="0"/>
              <a:t>Категории решений ВЭП Нексус</a:t>
            </a:r>
            <a:endParaRPr lang="en-US" dirty="0"/>
          </a:p>
        </p:txBody>
      </p:sp>
      <p:sp>
        <p:nvSpPr>
          <p:cNvPr id="4" name="Foliennummernplatzhalter 3">
            <a:extLst>
              <a:ext uri="{FF2B5EF4-FFF2-40B4-BE49-F238E27FC236}">
                <a16:creationId xmlns:a16="http://schemas.microsoft.com/office/drawing/2014/main" id="{AD8CB504-67E5-4750-970F-A44D43D3C68D}"/>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11</a:t>
            </a:fld>
            <a:endParaRPr lang="en-GB" dirty="0"/>
          </a:p>
        </p:txBody>
      </p:sp>
      <p:sp>
        <p:nvSpPr>
          <p:cNvPr id="5" name="Rectangle 22">
            <a:extLst>
              <a:ext uri="{FF2B5EF4-FFF2-40B4-BE49-F238E27FC236}">
                <a16:creationId xmlns:a16="http://schemas.microsoft.com/office/drawing/2014/main" id="{E87419C2-20E8-43FC-9B14-96CA7C414169}"/>
              </a:ext>
            </a:extLst>
          </p:cNvPr>
          <p:cNvSpPr/>
          <p:nvPr/>
        </p:nvSpPr>
        <p:spPr>
          <a:xfrm>
            <a:off x="537065" y="1116544"/>
            <a:ext cx="2498259" cy="1685807"/>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1800" b="1" dirty="0">
                <a:solidFill>
                  <a:schemeClr val="bg2">
                    <a:lumMod val="75000"/>
                  </a:schemeClr>
                </a:solidFill>
                <a:effectLst/>
                <a:ea typeface="Calibri" panose="020F0502020204030204" pitchFamily="34" charset="0"/>
                <a:cs typeface="Times New Roman" panose="02020603050405020304" pitchFamily="18" charset="0"/>
              </a:rPr>
              <a:t>Технические и инженерные</a:t>
            </a:r>
            <a:endParaRPr lang="en-GB" sz="1800" b="1" kern="1200" dirty="0">
              <a:solidFill>
                <a:schemeClr val="bg2">
                  <a:lumMod val="75000"/>
                </a:schemeClr>
              </a:solidFill>
              <a:effectLst/>
              <a:ea typeface="Calibri" panose="020F0502020204030204" pitchFamily="34" charset="0"/>
              <a:cs typeface="Calibri" panose="020F0502020204030204" pitchFamily="34" charset="0"/>
            </a:endParaRPr>
          </a:p>
          <a:p>
            <a:pPr marL="171450" indent="-171450">
              <a:lnSpc>
                <a:spcPct val="107000"/>
              </a:lnSpc>
              <a:spcAft>
                <a:spcPts val="800"/>
              </a:spcAft>
              <a:buFontTx/>
              <a:buChar char="-"/>
            </a:pPr>
            <a:r>
              <a:rPr lang="ru-RU" sz="1200" dirty="0">
                <a:solidFill>
                  <a:schemeClr val="bg2">
                    <a:lumMod val="75000"/>
                  </a:schemeClr>
                </a:solidFill>
                <a:effectLst/>
                <a:ea typeface="Calibri" panose="020F0502020204030204" pitchFamily="34" charset="0"/>
                <a:cs typeface="Times New Roman" panose="02020603050405020304" pitchFamily="18" charset="0"/>
              </a:rPr>
              <a:t>Многоцелевая инфраструктура </a:t>
            </a:r>
            <a:endParaRPr lang="en-GB" sz="1200" dirty="0">
              <a:solidFill>
                <a:schemeClr val="bg2">
                  <a:lumMod val="75000"/>
                </a:schemeClr>
              </a:solidFill>
              <a:ea typeface="Calibri" panose="020F0502020204030204" pitchFamily="34" charset="0"/>
              <a:cs typeface="Calibri" panose="020F0502020204030204" pitchFamily="34" charset="0"/>
            </a:endParaRPr>
          </a:p>
          <a:p>
            <a:pPr marL="171450" indent="-171450">
              <a:lnSpc>
                <a:spcPct val="107000"/>
              </a:lnSpc>
              <a:spcAft>
                <a:spcPts val="800"/>
              </a:spcAft>
              <a:buFontTx/>
              <a:buChar char="-"/>
            </a:pPr>
            <a:r>
              <a:rPr lang="ru-RU" sz="1200" dirty="0">
                <a:solidFill>
                  <a:schemeClr val="bg2">
                    <a:lumMod val="75000"/>
                  </a:schemeClr>
                </a:solidFill>
                <a:effectLst/>
                <a:ea typeface="Calibri" panose="020F0502020204030204" pitchFamily="34" charset="0"/>
                <a:cs typeface="Times New Roman" panose="02020603050405020304" pitchFamily="18" charset="0"/>
              </a:rPr>
              <a:t>Интегрированное управление (сточными) водами</a:t>
            </a:r>
            <a:endParaRPr lang="en-GB" sz="1200" dirty="0">
              <a:solidFill>
                <a:schemeClr val="bg2">
                  <a:lumMod val="75000"/>
                </a:schemeClr>
              </a:solidFill>
              <a:effectLst/>
              <a:ea typeface="Calibri" panose="020F0502020204030204" pitchFamily="34" charset="0"/>
              <a:cs typeface="Times New Roman" panose="02020603050405020304" pitchFamily="18" charset="0"/>
            </a:endParaRPr>
          </a:p>
        </p:txBody>
      </p:sp>
      <p:sp>
        <p:nvSpPr>
          <p:cNvPr id="11" name="Rectangle 22">
            <a:extLst>
              <a:ext uri="{FF2B5EF4-FFF2-40B4-BE49-F238E27FC236}">
                <a16:creationId xmlns:a16="http://schemas.microsoft.com/office/drawing/2014/main" id="{BDC9072B-E752-43C2-857F-7C709548A172}"/>
              </a:ext>
            </a:extLst>
          </p:cNvPr>
          <p:cNvSpPr/>
          <p:nvPr/>
        </p:nvSpPr>
        <p:spPr>
          <a:xfrm>
            <a:off x="537064" y="2881693"/>
            <a:ext cx="2498259" cy="1685807"/>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b="1" dirty="0">
                <a:solidFill>
                  <a:schemeClr val="bg2">
                    <a:lumMod val="75000"/>
                  </a:schemeClr>
                </a:solidFill>
                <a:effectLst/>
                <a:ea typeface="Calibri" panose="020F0502020204030204" pitchFamily="34" charset="0"/>
                <a:cs typeface="Times New Roman" panose="02020603050405020304" pitchFamily="18" charset="0"/>
              </a:rPr>
              <a:t>Природоориентированные</a:t>
            </a:r>
            <a:endParaRPr lang="en-GB" b="1" dirty="0">
              <a:solidFill>
                <a:schemeClr val="bg2">
                  <a:lumMod val="75000"/>
                </a:schemeClr>
              </a:solidFill>
              <a:ea typeface="Calibri" panose="020F0502020204030204" pitchFamily="34" charset="0"/>
              <a:cs typeface="Calibri"/>
            </a:endParaRPr>
          </a:p>
          <a:p>
            <a:pPr marL="179388" indent="-179388">
              <a:lnSpc>
                <a:spcPct val="107000"/>
              </a:lnSpc>
              <a:spcAft>
                <a:spcPts val="800"/>
              </a:spcAft>
            </a:pPr>
            <a:r>
              <a:rPr lang="en-GB" sz="1600" dirty="0">
                <a:solidFill>
                  <a:schemeClr val="bg2">
                    <a:lumMod val="75000"/>
                  </a:schemeClr>
                </a:solidFill>
                <a:ea typeface="Calibri" panose="020F0502020204030204" pitchFamily="34" charset="0"/>
                <a:cs typeface="Calibri"/>
              </a:rPr>
              <a:t>- </a:t>
            </a:r>
            <a:r>
              <a:rPr lang="en-GB" sz="1400" dirty="0">
                <a:solidFill>
                  <a:schemeClr val="bg2">
                    <a:lumMod val="75000"/>
                  </a:schemeClr>
                </a:solidFill>
                <a:ea typeface="Calibri" panose="020F0502020204030204" pitchFamily="34" charset="0"/>
                <a:cs typeface="Calibri"/>
              </a:rPr>
              <a:t>	</a:t>
            </a:r>
            <a:r>
              <a:rPr lang="ru-RU" sz="1200" dirty="0">
                <a:solidFill>
                  <a:schemeClr val="bg2">
                    <a:lumMod val="75000"/>
                  </a:schemeClr>
                </a:solidFill>
                <a:effectLst/>
                <a:ea typeface="Calibri" panose="020F0502020204030204" pitchFamily="34" charset="0"/>
                <a:cs typeface="Times New Roman" panose="02020603050405020304" pitchFamily="18" charset="0"/>
              </a:rPr>
              <a:t>Сконструированные водно-болотные экосистемы</a:t>
            </a:r>
            <a:endParaRPr lang="en-GB" sz="1200" dirty="0">
              <a:solidFill>
                <a:schemeClr val="bg2">
                  <a:lumMod val="75000"/>
                </a:schemeClr>
              </a:solidFill>
              <a:ea typeface="Calibri" panose="020F0502020204030204" pitchFamily="34" charset="0"/>
              <a:cs typeface="Calibri"/>
            </a:endParaRPr>
          </a:p>
          <a:p>
            <a:pPr marL="171450" indent="-171450">
              <a:lnSpc>
                <a:spcPct val="107000"/>
              </a:lnSpc>
              <a:spcAft>
                <a:spcPts val="800"/>
              </a:spcAft>
              <a:buFontTx/>
              <a:buChar char="-"/>
            </a:pPr>
            <a:r>
              <a:rPr lang="ru-RU" sz="1200" dirty="0">
                <a:solidFill>
                  <a:schemeClr val="bg2">
                    <a:lumMod val="75000"/>
                  </a:schemeClr>
                </a:solidFill>
                <a:effectLst/>
                <a:ea typeface="Calibri" panose="020F0502020204030204" pitchFamily="34" charset="0"/>
                <a:cs typeface="Times New Roman" panose="02020603050405020304" pitchFamily="18" charset="0"/>
              </a:rPr>
              <a:t>Управление водосборными бассейнами</a:t>
            </a:r>
            <a:endParaRPr lang="en-GB" sz="1200" dirty="0">
              <a:solidFill>
                <a:schemeClr val="bg2">
                  <a:lumMod val="75000"/>
                </a:schemeClr>
              </a:solidFill>
              <a:cs typeface="Calibri"/>
            </a:endParaRPr>
          </a:p>
          <a:p>
            <a:pPr>
              <a:lnSpc>
                <a:spcPct val="107000"/>
              </a:lnSpc>
              <a:spcAft>
                <a:spcPts val="800"/>
              </a:spcAft>
            </a:pPr>
            <a:endParaRPr lang="en-GB" sz="1200" dirty="0">
              <a:solidFill>
                <a:srgbClr val="000000"/>
              </a:solidFill>
              <a:cs typeface="Calibri"/>
            </a:endParaRPr>
          </a:p>
        </p:txBody>
      </p:sp>
    </p:spTree>
    <p:extLst>
      <p:ext uri="{BB962C8B-B14F-4D97-AF65-F5344CB8AC3E}">
        <p14:creationId xmlns:p14="http://schemas.microsoft.com/office/powerpoint/2010/main" val="178274015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6143F75C-E88C-4AB5-83D6-595B32DA35FB}"/>
              </a:ext>
            </a:extLst>
          </p:cNvPr>
          <p:cNvSpPr>
            <a:spLocks noGrp="1"/>
          </p:cNvSpPr>
          <p:nvPr>
            <p:ph type="body" sz="quarter" idx="14"/>
          </p:nvPr>
        </p:nvSpPr>
        <p:spPr>
          <a:xfrm>
            <a:off x="447745" y="1115997"/>
            <a:ext cx="8567737" cy="270565"/>
          </a:xfrm>
        </p:spPr>
        <p:txBody>
          <a:bodyPr/>
          <a:lstStyle/>
          <a:p>
            <a:r>
              <a:rPr lang="ru-RU" sz="1800" dirty="0"/>
              <a:t>Политические и финансовые рамки</a:t>
            </a:r>
            <a:endParaRPr lang="en-US" sz="1800" dirty="0"/>
          </a:p>
        </p:txBody>
      </p:sp>
      <p:sp>
        <p:nvSpPr>
          <p:cNvPr id="3" name="Titel 2">
            <a:extLst>
              <a:ext uri="{FF2B5EF4-FFF2-40B4-BE49-F238E27FC236}">
                <a16:creationId xmlns:a16="http://schemas.microsoft.com/office/drawing/2014/main" id="{CC34AD9D-0C2C-446C-9CDF-7AB1DBC622C6}"/>
              </a:ext>
            </a:extLst>
          </p:cNvPr>
          <p:cNvSpPr>
            <a:spLocks noGrp="1"/>
          </p:cNvSpPr>
          <p:nvPr>
            <p:ph type="title"/>
          </p:nvPr>
        </p:nvSpPr>
        <p:spPr>
          <a:xfrm>
            <a:off x="447745" y="575453"/>
            <a:ext cx="8567183" cy="540544"/>
          </a:xfrm>
        </p:spPr>
        <p:txBody>
          <a:bodyPr/>
          <a:lstStyle/>
          <a:p>
            <a:r>
              <a:rPr lang="ru-RU" dirty="0"/>
              <a:t>Решения в контексте управления</a:t>
            </a:r>
            <a:endParaRPr lang="en-US" dirty="0"/>
          </a:p>
        </p:txBody>
      </p:sp>
      <p:sp>
        <p:nvSpPr>
          <p:cNvPr id="4" name="Foliennummernplatzhalter 3">
            <a:extLst>
              <a:ext uri="{FF2B5EF4-FFF2-40B4-BE49-F238E27FC236}">
                <a16:creationId xmlns:a16="http://schemas.microsoft.com/office/drawing/2014/main" id="{EF5429D5-1EDA-49B4-80C6-08F7C3F5B522}"/>
              </a:ext>
            </a:extLst>
          </p:cNvPr>
          <p:cNvSpPr>
            <a:spLocks noGrp="1"/>
          </p:cNvSpPr>
          <p:nvPr>
            <p:ph type="sldNum" sz="quarter" idx="16"/>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23C0C3-F0EC-4AF0-84C8-08554CFEDD03}" type="slidenum">
              <a:rPr kumimoji="0" lang="en-GB" sz="1000" b="1" i="0" u="none" strike="noStrike" kern="1200" cap="none" spc="0" normalizeH="0" baseline="0" noProof="0" smtClean="0">
                <a:ln>
                  <a:noFill/>
                </a:ln>
                <a:solidFill>
                  <a:srgbClr val="575756"/>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GB" sz="1000" b="1" i="0" u="none" strike="noStrike" kern="1200" cap="none" spc="0" normalizeH="0" baseline="0" noProof="0" dirty="0">
              <a:ln>
                <a:noFill/>
              </a:ln>
              <a:solidFill>
                <a:srgbClr val="575756"/>
              </a:solidFill>
              <a:effectLst/>
              <a:uLnTx/>
              <a:uFillTx/>
              <a:latin typeface="Arial"/>
              <a:ea typeface="+mn-ea"/>
              <a:cs typeface="+mn-cs"/>
            </a:endParaRPr>
          </a:p>
        </p:txBody>
      </p:sp>
      <p:graphicFrame>
        <p:nvGraphicFramePr>
          <p:cNvPr id="12" name="Tabelle 12">
            <a:extLst>
              <a:ext uri="{FF2B5EF4-FFF2-40B4-BE49-F238E27FC236}">
                <a16:creationId xmlns:a16="http://schemas.microsoft.com/office/drawing/2014/main" id="{AA3606F1-802B-43DB-9A01-E81769C06F4C}"/>
              </a:ext>
            </a:extLst>
          </p:cNvPr>
          <p:cNvGraphicFramePr>
            <a:graphicFrameLocks noGrp="1"/>
          </p:cNvGraphicFramePr>
          <p:nvPr>
            <p:extLst>
              <p:ext uri="{D42A27DB-BD31-4B8C-83A1-F6EECF244321}">
                <p14:modId xmlns:p14="http://schemas.microsoft.com/office/powerpoint/2010/main" val="191075482"/>
              </p:ext>
            </p:extLst>
          </p:nvPr>
        </p:nvGraphicFramePr>
        <p:xfrm>
          <a:off x="449262" y="1386562"/>
          <a:ext cx="8122244" cy="3570997"/>
        </p:xfrm>
        <a:graphic>
          <a:graphicData uri="http://schemas.openxmlformats.org/drawingml/2006/table">
            <a:tbl>
              <a:tblPr firstRow="1" bandRow="1">
                <a:tableStyleId>{F5AB1C69-6EDB-4FF4-983F-18BD219EF322}</a:tableStyleId>
              </a:tblPr>
              <a:tblGrid>
                <a:gridCol w="1315928">
                  <a:extLst>
                    <a:ext uri="{9D8B030D-6E8A-4147-A177-3AD203B41FA5}">
                      <a16:colId xmlns:a16="http://schemas.microsoft.com/office/drawing/2014/main" val="2320756439"/>
                    </a:ext>
                  </a:extLst>
                </a:gridCol>
                <a:gridCol w="1916264">
                  <a:extLst>
                    <a:ext uri="{9D8B030D-6E8A-4147-A177-3AD203B41FA5}">
                      <a16:colId xmlns:a16="http://schemas.microsoft.com/office/drawing/2014/main" val="2535977885"/>
                    </a:ext>
                  </a:extLst>
                </a:gridCol>
                <a:gridCol w="4890052">
                  <a:extLst>
                    <a:ext uri="{9D8B030D-6E8A-4147-A177-3AD203B41FA5}">
                      <a16:colId xmlns:a16="http://schemas.microsoft.com/office/drawing/2014/main" val="112662668"/>
                    </a:ext>
                  </a:extLst>
                </a:gridCol>
              </a:tblGrid>
              <a:tr h="391621">
                <a:tc gridSpan="2">
                  <a:txBody>
                    <a:bodyPr/>
                    <a:lstStyle/>
                    <a:p>
                      <a:pPr algn="l"/>
                      <a:r>
                        <a:rPr lang="ru-RU" noProof="0" dirty="0"/>
                        <a:t>Тип</a:t>
                      </a:r>
                      <a:r>
                        <a:rPr lang="en-US" noProof="0" dirty="0"/>
                        <a:t>/</a:t>
                      </a:r>
                      <a:r>
                        <a:rPr lang="ru-RU" noProof="0" dirty="0"/>
                        <a:t> Пример</a:t>
                      </a:r>
                      <a:endParaRPr lang="en-US" noProof="0" dirty="0"/>
                    </a:p>
                  </a:txBody>
                  <a:tcPr>
                    <a:solidFill>
                      <a:srgbClr val="F4971A"/>
                    </a:solidFill>
                  </a:tcPr>
                </a:tc>
                <a:tc hMerge="1">
                  <a:txBody>
                    <a:bodyPr/>
                    <a:lstStyle/>
                    <a:p>
                      <a:endParaRPr lang="de-DE"/>
                    </a:p>
                  </a:txBody>
                  <a:tcPr/>
                </a:tc>
                <a:tc>
                  <a:txBody>
                    <a:bodyPr/>
                    <a:lstStyle/>
                    <a:p>
                      <a:r>
                        <a:rPr lang="ru-RU" noProof="0" dirty="0"/>
                        <a:t>Описание</a:t>
                      </a:r>
                      <a:endParaRPr lang="en-US" noProof="0" dirty="0"/>
                    </a:p>
                  </a:txBody>
                  <a:tcPr>
                    <a:solidFill>
                      <a:srgbClr val="F4971A"/>
                    </a:solidFill>
                  </a:tcPr>
                </a:tc>
                <a:extLst>
                  <a:ext uri="{0D108BD9-81ED-4DB2-BD59-A6C34878D82A}">
                    <a16:rowId xmlns:a16="http://schemas.microsoft.com/office/drawing/2014/main" val="2987716105"/>
                  </a:ext>
                </a:extLst>
              </a:tr>
              <a:tr h="679697">
                <a:tc rowSpan="2">
                  <a:txBody>
                    <a:bodyPr/>
                    <a:lstStyle/>
                    <a:p>
                      <a:pPr algn="ctr"/>
                      <a:endParaRPr lang="en-US" sz="1200" noProof="0" dirty="0">
                        <a:latin typeface="+mn-lt"/>
                      </a:endParaRPr>
                    </a:p>
                    <a:p>
                      <a:pPr algn="ctr"/>
                      <a:endParaRPr lang="en-US" sz="1200" noProof="0" dirty="0">
                        <a:latin typeface="+mn-lt"/>
                      </a:endParaRPr>
                    </a:p>
                    <a:p>
                      <a:pPr algn="ctr"/>
                      <a:r>
                        <a:rPr lang="ru-RU" sz="1200" noProof="0" dirty="0">
                          <a:latin typeface="+mn-lt"/>
                        </a:rPr>
                        <a:t>Нормативные инструменты</a:t>
                      </a:r>
                      <a:endParaRPr lang="en-US" sz="1200" noProof="0" dirty="0">
                        <a:latin typeface="+mn-lt"/>
                      </a:endParaRPr>
                    </a:p>
                  </a:txBody>
                  <a:tcPr/>
                </a:tc>
                <a:tc>
                  <a:txBody>
                    <a:bodyPr/>
                    <a:lstStyle/>
                    <a:p>
                      <a:r>
                        <a:rPr lang="ru-RU" sz="1200" noProof="0" dirty="0">
                          <a:latin typeface="+mn-lt"/>
                        </a:rPr>
                        <a:t>Оценки воздействия</a:t>
                      </a:r>
                      <a:endParaRPr lang="en-US" sz="1200" noProof="0" dirty="0">
                        <a:latin typeface="+mn-lt"/>
                      </a:endParaRPr>
                    </a:p>
                  </a:txBody>
                  <a:tcPr/>
                </a:tc>
                <a:tc>
                  <a:txBody>
                    <a:bodyPr/>
                    <a:lstStyle/>
                    <a:p>
                      <a:r>
                        <a:rPr lang="ru-RU" sz="1200" noProof="0" dirty="0">
                          <a:latin typeface="+mn-lt"/>
                        </a:rPr>
                        <a:t>Систематизация оценки экологических и социальных последствий по секторам ВЭП для всей новой инфраструктуры</a:t>
                      </a:r>
                      <a:endParaRPr lang="en-US" sz="1200" noProof="0" dirty="0">
                        <a:latin typeface="+mn-lt"/>
                      </a:endParaRPr>
                    </a:p>
                  </a:txBody>
                  <a:tcPr/>
                </a:tc>
                <a:extLst>
                  <a:ext uri="{0D108BD9-81ED-4DB2-BD59-A6C34878D82A}">
                    <a16:rowId xmlns:a16="http://schemas.microsoft.com/office/drawing/2014/main" val="4230542433"/>
                  </a:ext>
                </a:extLst>
              </a:tr>
              <a:tr h="873897">
                <a:tc vMerge="1">
                  <a:txBody>
                    <a:bodyPr/>
                    <a:lstStyle/>
                    <a:p>
                      <a:endParaRPr lang="de-DE"/>
                    </a:p>
                  </a:txBody>
                  <a:tcPr/>
                </a:tc>
                <a:tc>
                  <a:txBody>
                    <a:bodyPr/>
                    <a:lstStyle/>
                    <a:p>
                      <a:r>
                        <a:rPr lang="ru-RU" sz="1200" dirty="0">
                          <a:effectLst/>
                          <a:latin typeface="+mn-lt"/>
                          <a:ea typeface="Calibri" panose="020F0502020204030204" pitchFamily="34" charset="0"/>
                          <a:cs typeface="Times New Roman" panose="02020603050405020304" pitchFamily="18" charset="0"/>
                        </a:rPr>
                        <a:t>Стандарты очистки и повторного использования сточных вод</a:t>
                      </a:r>
                      <a:endParaRPr lang="en-US" sz="1200" noProof="0" dirty="0">
                        <a:latin typeface="+mn-lt"/>
                      </a:endParaRPr>
                    </a:p>
                  </a:txBody>
                  <a:tcPr/>
                </a:tc>
                <a:tc>
                  <a:txBody>
                    <a:bodyPr/>
                    <a:lstStyle/>
                    <a:p>
                      <a:pPr lvl="0"/>
                      <a:r>
                        <a:rPr lang="ru-RU" sz="1200" noProof="0" dirty="0">
                          <a:latin typeface="+mn-lt"/>
                        </a:rPr>
                        <a:t>Уточнение правил очистки и повторного использования сточных вод (например, в сельском хозяйстве или в городах)</a:t>
                      </a:r>
                      <a:endParaRPr lang="en-US" sz="1200" noProof="0" dirty="0">
                        <a:solidFill>
                          <a:srgbClr val="000000"/>
                        </a:solidFill>
                        <a:latin typeface="+mn-lt"/>
                      </a:endParaRPr>
                    </a:p>
                  </a:txBody>
                  <a:tcPr/>
                </a:tc>
                <a:extLst>
                  <a:ext uri="{0D108BD9-81ED-4DB2-BD59-A6C34878D82A}">
                    <a16:rowId xmlns:a16="http://schemas.microsoft.com/office/drawing/2014/main" val="1852267670"/>
                  </a:ext>
                </a:extLst>
              </a:tr>
              <a:tr h="873897">
                <a:tc rowSpan="2">
                  <a:txBody>
                    <a:bodyPr/>
                    <a:lstStyle/>
                    <a:p>
                      <a:endParaRPr lang="en-US" sz="1200" noProof="0" dirty="0">
                        <a:latin typeface="+mn-lt"/>
                      </a:endParaRPr>
                    </a:p>
                    <a:p>
                      <a:pPr algn="ctr"/>
                      <a:r>
                        <a:rPr lang="ru-RU" sz="1200" noProof="0" dirty="0">
                          <a:latin typeface="+mn-lt"/>
                        </a:rPr>
                        <a:t>Экономические инструменты</a:t>
                      </a:r>
                      <a:endParaRPr lang="en-US" sz="1200" noProof="0" dirty="0">
                        <a:latin typeface="+mn-lt"/>
                      </a:endParaRPr>
                    </a:p>
                  </a:txBody>
                  <a:tcPr/>
                </a:tc>
                <a:tc>
                  <a:txBody>
                    <a:bodyPr/>
                    <a:lstStyle/>
                    <a:p>
                      <a:r>
                        <a:rPr lang="ru-RU" sz="1200" dirty="0">
                          <a:effectLst/>
                          <a:latin typeface="+mn-lt"/>
                          <a:ea typeface="Calibri" panose="020F0502020204030204" pitchFamily="34" charset="0"/>
                          <a:cs typeface="Times New Roman" panose="02020603050405020304" pitchFamily="18" charset="0"/>
                        </a:rPr>
                        <a:t>Платежи  водопользователей </a:t>
                      </a:r>
                      <a:endParaRPr lang="en-US" sz="1200" noProof="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noProof="0" dirty="0">
                          <a:latin typeface="+mn-lt"/>
                        </a:rPr>
                        <a:t>Взимаются государственными органами за услуги водоснабжения и очистки в целях стимулирования эффективного использования воды для производства продовольствия и энергии</a:t>
                      </a:r>
                      <a:endParaRPr lang="en-US" sz="1200" noProof="0" dirty="0">
                        <a:solidFill>
                          <a:srgbClr val="000000"/>
                        </a:solidFill>
                        <a:latin typeface="+mn-lt"/>
                      </a:endParaRPr>
                    </a:p>
                  </a:txBody>
                  <a:tcPr/>
                </a:tc>
                <a:extLst>
                  <a:ext uri="{0D108BD9-81ED-4DB2-BD59-A6C34878D82A}">
                    <a16:rowId xmlns:a16="http://schemas.microsoft.com/office/drawing/2014/main" val="1837897966"/>
                  </a:ext>
                </a:extLst>
              </a:tr>
              <a:tr h="751885">
                <a:tc vMerge="1">
                  <a:txBody>
                    <a:bodyPr/>
                    <a:lstStyle/>
                    <a:p>
                      <a:endParaRPr lang="de-DE"/>
                    </a:p>
                  </a:txBody>
                  <a:tcPr/>
                </a:tc>
                <a:tc>
                  <a:txBody>
                    <a:bodyPr/>
                    <a:lstStyle/>
                    <a:p>
                      <a:r>
                        <a:rPr lang="ru-RU" sz="1200" noProof="0" dirty="0">
                          <a:latin typeface="+mn-lt"/>
                        </a:rPr>
                        <a:t>Субсидии</a:t>
                      </a:r>
                      <a:endParaRPr lang="en-US" sz="1200" noProof="0" dirty="0">
                        <a:latin typeface="+mn-lt"/>
                      </a:endParaRPr>
                    </a:p>
                  </a:txBody>
                  <a:tcPr/>
                </a:tc>
                <a:tc>
                  <a:txBody>
                    <a:bodyPr/>
                    <a:lstStyle/>
                    <a:p>
                      <a:r>
                        <a:rPr lang="ru-RU" sz="1200" noProof="0" dirty="0">
                          <a:latin typeface="+mn-lt"/>
                        </a:rPr>
                        <a:t>Увязка субсидий с эффективным использованием ресурсов (например, увязка с/х субсидий с эффективным использованием водных и энергетических ресурсов, экологическим воздействием</a:t>
                      </a:r>
                      <a:r>
                        <a:rPr lang="en-US" sz="1200" noProof="0" dirty="0">
                          <a:latin typeface="+mn-lt"/>
                        </a:rPr>
                        <a:t>)</a:t>
                      </a:r>
                    </a:p>
                  </a:txBody>
                  <a:tcPr/>
                </a:tc>
                <a:extLst>
                  <a:ext uri="{0D108BD9-81ED-4DB2-BD59-A6C34878D82A}">
                    <a16:rowId xmlns:a16="http://schemas.microsoft.com/office/drawing/2014/main" val="2522431812"/>
                  </a:ext>
                </a:extLst>
              </a:tr>
            </a:tbl>
          </a:graphicData>
        </a:graphic>
      </p:graphicFrame>
    </p:spTree>
    <p:extLst>
      <p:ext uri="{BB962C8B-B14F-4D97-AF65-F5344CB8AC3E}">
        <p14:creationId xmlns:p14="http://schemas.microsoft.com/office/powerpoint/2010/main" val="139664554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FA26E892-8F0A-4E83-857E-685D589EF75B}"/>
              </a:ext>
            </a:extLst>
          </p:cNvPr>
          <p:cNvPicPr>
            <a:picLocks noChangeAspect="1"/>
          </p:cNvPicPr>
          <p:nvPr/>
        </p:nvPicPr>
        <p:blipFill>
          <a:blip r:embed="rId3"/>
          <a:stretch>
            <a:fillRect/>
          </a:stretch>
        </p:blipFill>
        <p:spPr>
          <a:xfrm>
            <a:off x="4733131" y="1222331"/>
            <a:ext cx="4451344" cy="3595500"/>
          </a:xfrm>
          <a:prstGeom prst="rect">
            <a:avLst/>
          </a:prstGeom>
        </p:spPr>
      </p:pic>
      <p:sp>
        <p:nvSpPr>
          <p:cNvPr id="2" name="Textplatzhalter 1">
            <a:extLst>
              <a:ext uri="{FF2B5EF4-FFF2-40B4-BE49-F238E27FC236}">
                <a16:creationId xmlns:a16="http://schemas.microsoft.com/office/drawing/2014/main" id="{949A718D-CF1E-4FE0-97DE-C0C1F87EF882}"/>
              </a:ext>
            </a:extLst>
          </p:cNvPr>
          <p:cNvSpPr>
            <a:spLocks noGrp="1"/>
          </p:cNvSpPr>
          <p:nvPr>
            <p:ph type="body" sz="quarter" idx="14"/>
          </p:nvPr>
        </p:nvSpPr>
        <p:spPr>
          <a:xfrm>
            <a:off x="379813" y="993532"/>
            <a:ext cx="4566620" cy="211175"/>
          </a:xfrm>
        </p:spPr>
        <p:txBody>
          <a:bodyPr/>
          <a:lstStyle/>
          <a:p>
            <a:r>
              <a:rPr lang="ru-RU" dirty="0"/>
              <a:t>Бразилия</a:t>
            </a:r>
            <a:r>
              <a:rPr lang="en-US" dirty="0"/>
              <a:t> – </a:t>
            </a:r>
            <a:r>
              <a:rPr lang="ru-RU" dirty="0"/>
              <a:t>сельскохозяйственные субсидии</a:t>
            </a:r>
            <a:endParaRPr lang="en-US" dirty="0"/>
          </a:p>
        </p:txBody>
      </p:sp>
      <p:sp>
        <p:nvSpPr>
          <p:cNvPr id="3" name="Textplatzhalter 2">
            <a:extLst>
              <a:ext uri="{FF2B5EF4-FFF2-40B4-BE49-F238E27FC236}">
                <a16:creationId xmlns:a16="http://schemas.microsoft.com/office/drawing/2014/main" id="{AF9ED01A-A21B-49AB-8538-81651D5AC706}"/>
              </a:ext>
            </a:extLst>
          </p:cNvPr>
          <p:cNvSpPr>
            <a:spLocks noGrp="1"/>
          </p:cNvSpPr>
          <p:nvPr>
            <p:ph type="body" sz="quarter" idx="13"/>
          </p:nvPr>
        </p:nvSpPr>
        <p:spPr>
          <a:xfrm>
            <a:off x="449263" y="1610906"/>
            <a:ext cx="4239749" cy="3206925"/>
          </a:xfrm>
        </p:spPr>
        <p:txBody>
          <a:bodyPr vert="horz" lIns="91440" tIns="45720" rIns="91440" bIns="45720" rtlCol="0" anchor="t">
            <a:normAutofit fontScale="92500"/>
          </a:bodyPr>
          <a:lstStyle/>
          <a:p>
            <a:pPr marL="266700" lvl="1" indent="-266700"/>
            <a:r>
              <a:rPr lang="ru-RU" sz="1800" dirty="0">
                <a:effectLst/>
                <a:latin typeface="Calibri" panose="020F0502020204030204" pitchFamily="34" charset="0"/>
                <a:ea typeface="Calibri" panose="020F0502020204030204" pitchFamily="34" charset="0"/>
                <a:cs typeface="Times New Roman" panose="02020603050405020304" pitchFamily="18" charset="0"/>
              </a:rPr>
              <a:t>С 2008 года все субсидии, предоставляемые фермерам, связаны с соблюдением экологических критериев</a:t>
            </a:r>
            <a:endParaRPr lang="en-US" sz="1800" dirty="0">
              <a:latin typeface="Calibri"/>
              <a:cs typeface="Calibri"/>
              <a:sym typeface="Wingdings" panose="05000000000000000000" pitchFamily="2" charset="2"/>
            </a:endParaRPr>
          </a:p>
          <a:p>
            <a:pPr marL="266700" lvl="1" indent="-266700"/>
            <a:r>
              <a:rPr lang="ru-RU" sz="1800" dirty="0">
                <a:effectLst/>
                <a:latin typeface="Calibri" panose="020F0502020204030204" pitchFamily="34" charset="0"/>
                <a:ea typeface="Calibri" panose="020F0502020204030204" pitchFamily="34" charset="0"/>
                <a:cs typeface="Times New Roman" panose="02020603050405020304" pitchFamily="18" charset="0"/>
              </a:rPr>
              <a:t>Сельскохозяйственный инструмент жизнедеятельности</a:t>
            </a:r>
            <a:r>
              <a:rPr lang="en-US" sz="1800" dirty="0">
                <a:latin typeface="Calibri"/>
                <a:cs typeface="Calibri"/>
                <a:sym typeface="Wingdings" panose="05000000000000000000" pitchFamily="2" charset="2"/>
              </a:rPr>
              <a:t>: </a:t>
            </a:r>
            <a:r>
              <a:rPr lang="ru-RU" sz="1800" dirty="0">
                <a:latin typeface="Calibri"/>
                <a:cs typeface="Calibri"/>
                <a:sym typeface="Wingdings" panose="05000000000000000000" pitchFamily="2" charset="2"/>
              </a:rPr>
              <a:t>в основном</a:t>
            </a:r>
            <a:r>
              <a:rPr lang="en-US" sz="1800" dirty="0">
                <a:latin typeface="Calibri"/>
                <a:cs typeface="Calibri"/>
                <a:sym typeface="Wingdings" panose="05000000000000000000" pitchFamily="2" charset="2"/>
              </a:rPr>
              <a:t> </a:t>
            </a:r>
            <a:r>
              <a:rPr lang="ru-RU" sz="1800" dirty="0">
                <a:effectLst/>
                <a:latin typeface="Calibri" panose="020F0502020204030204" pitchFamily="34" charset="0"/>
                <a:ea typeface="Calibri" panose="020F0502020204030204" pitchFamily="34" charset="0"/>
                <a:cs typeface="Times New Roman" panose="02020603050405020304" pitchFamily="18" charset="0"/>
              </a:rPr>
              <a:t>сельские кредиты, которые направлены на повышение производительности и управление рисками</a:t>
            </a:r>
            <a:r>
              <a:rPr lang="en-US" sz="1800" dirty="0">
                <a:latin typeface="Calibri"/>
                <a:cs typeface="Calibri"/>
                <a:sym typeface="Wingdings" panose="05000000000000000000" pitchFamily="2" charset="2"/>
              </a:rPr>
              <a:t> </a:t>
            </a:r>
            <a:endParaRPr lang="en-US" sz="1800" dirty="0"/>
          </a:p>
          <a:p>
            <a:pPr marL="266700" lvl="1" indent="-266700"/>
            <a:r>
              <a:rPr lang="ru-RU" sz="1800" dirty="0">
                <a:effectLst/>
                <a:latin typeface="Calibri" panose="020F0502020204030204" pitchFamily="34" charset="0"/>
                <a:ea typeface="Calibri" panose="020F0502020204030204" pitchFamily="34" charset="0"/>
                <a:cs typeface="Times New Roman" panose="02020603050405020304" pitchFamily="18" charset="0"/>
              </a:rPr>
              <a:t>Для получения субсидируемых кредитов фермеры должны выполнить требования сельского экологического реестра </a:t>
            </a:r>
            <a:r>
              <a:rPr lang="en-US" sz="1800" dirty="0">
                <a:latin typeface="Calibri"/>
                <a:cs typeface="Calibri"/>
                <a:sym typeface="Wingdings" panose="05000000000000000000" pitchFamily="2" charset="2"/>
              </a:rPr>
              <a:t>(CAR</a:t>
            </a:r>
            <a:r>
              <a:rPr lang="en-US" dirty="0">
                <a:latin typeface="Calibri"/>
                <a:cs typeface="Calibri"/>
                <a:sym typeface="Wingdings" panose="05000000000000000000" pitchFamily="2" charset="2"/>
              </a:rPr>
              <a:t>)</a:t>
            </a:r>
            <a:endParaRPr lang="en-US" dirty="0">
              <a:latin typeface="Calibri"/>
              <a:cs typeface="Calibri"/>
            </a:endParaRPr>
          </a:p>
          <a:p>
            <a:endParaRPr lang="de-DE" dirty="0"/>
          </a:p>
        </p:txBody>
      </p:sp>
      <p:sp>
        <p:nvSpPr>
          <p:cNvPr id="4" name="Titel 3">
            <a:extLst>
              <a:ext uri="{FF2B5EF4-FFF2-40B4-BE49-F238E27FC236}">
                <a16:creationId xmlns:a16="http://schemas.microsoft.com/office/drawing/2014/main" id="{870EEEA8-15FF-4F59-8D92-5C9A7191C2B4}"/>
              </a:ext>
            </a:extLst>
          </p:cNvPr>
          <p:cNvSpPr>
            <a:spLocks noGrp="1"/>
          </p:cNvSpPr>
          <p:nvPr>
            <p:ph type="title"/>
          </p:nvPr>
        </p:nvSpPr>
        <p:spPr>
          <a:xfrm>
            <a:off x="379813" y="318605"/>
            <a:ext cx="4029051" cy="540544"/>
          </a:xfrm>
        </p:spPr>
        <p:txBody>
          <a:bodyPr>
            <a:normAutofit fontScale="90000"/>
          </a:bodyPr>
          <a:lstStyle/>
          <a:p>
            <a:r>
              <a:rPr lang="ru-RU" dirty="0"/>
              <a:t>Решения в контексте управления</a:t>
            </a:r>
            <a:endParaRPr lang="en-US" dirty="0"/>
          </a:p>
        </p:txBody>
      </p:sp>
      <p:sp>
        <p:nvSpPr>
          <p:cNvPr id="5" name="Foliennummernplatzhalter 4">
            <a:extLst>
              <a:ext uri="{FF2B5EF4-FFF2-40B4-BE49-F238E27FC236}">
                <a16:creationId xmlns:a16="http://schemas.microsoft.com/office/drawing/2014/main" id="{9B37EE7E-DED4-4501-9AAD-3D3BACE0B4DE}"/>
              </a:ext>
            </a:extLst>
          </p:cNvPr>
          <p:cNvSpPr>
            <a:spLocks noGrp="1"/>
          </p:cNvSpPr>
          <p:nvPr>
            <p:ph type="sldNum" sz="quarter" idx="16"/>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23C0C3-F0EC-4AF0-84C8-08554CFEDD03}" type="slidenum">
              <a:rPr kumimoji="0" lang="en-GB" sz="1000" b="1" i="0" u="none" strike="noStrike" kern="1200" cap="none" spc="0" normalizeH="0" baseline="0" noProof="0" smtClean="0">
                <a:ln>
                  <a:noFill/>
                </a:ln>
                <a:solidFill>
                  <a:srgbClr val="575756"/>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GB" sz="1000" b="1" i="0" u="none" strike="noStrike" kern="1200" cap="none" spc="0" normalizeH="0" baseline="0" noProof="0" dirty="0">
              <a:ln>
                <a:noFill/>
              </a:ln>
              <a:solidFill>
                <a:srgbClr val="575756"/>
              </a:solidFill>
              <a:effectLst/>
              <a:uLnTx/>
              <a:uFillTx/>
              <a:latin typeface="Arial"/>
              <a:ea typeface="+mn-ea"/>
              <a:cs typeface="+mn-cs"/>
            </a:endParaRPr>
          </a:p>
        </p:txBody>
      </p:sp>
      <p:sp>
        <p:nvSpPr>
          <p:cNvPr id="10" name="Textfeld 9">
            <a:extLst>
              <a:ext uri="{FF2B5EF4-FFF2-40B4-BE49-F238E27FC236}">
                <a16:creationId xmlns:a16="http://schemas.microsoft.com/office/drawing/2014/main" id="{472D1185-AF37-46A8-BBD0-CEB3ABABB7AD}"/>
              </a:ext>
            </a:extLst>
          </p:cNvPr>
          <p:cNvSpPr txBox="1"/>
          <p:nvPr/>
        </p:nvSpPr>
        <p:spPr>
          <a:xfrm>
            <a:off x="6787981" y="4649344"/>
            <a:ext cx="1957541"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Arial"/>
                <a:ea typeface="+mn-ea"/>
                <a:cs typeface="+mn-cs"/>
              </a:rPr>
              <a:t>Источник</a:t>
            </a:r>
            <a:r>
              <a:rPr kumimoji="0" lang="de-DE" sz="1200" b="0" i="0" u="none" strike="noStrike" kern="1200" cap="none" spc="0" normalizeH="0" baseline="0" noProof="0" dirty="0">
                <a:ln>
                  <a:noFill/>
                </a:ln>
                <a:solidFill>
                  <a:prstClr val="black"/>
                </a:solidFill>
                <a:effectLst/>
                <a:uLnTx/>
                <a:uFillTx/>
                <a:latin typeface="Arial"/>
                <a:ea typeface="+mn-ea"/>
                <a:cs typeface="+mn-cs"/>
              </a:rPr>
              <a:t>: WWF, 2016</a:t>
            </a:r>
          </a:p>
        </p:txBody>
      </p:sp>
      <p:sp>
        <p:nvSpPr>
          <p:cNvPr id="8" name="Textfeld 7">
            <a:extLst>
              <a:ext uri="{FF2B5EF4-FFF2-40B4-BE49-F238E27FC236}">
                <a16:creationId xmlns:a16="http://schemas.microsoft.com/office/drawing/2014/main" id="{D53B99B9-5D7E-466D-B9F7-CF4E3C178833}"/>
              </a:ext>
            </a:extLst>
          </p:cNvPr>
          <p:cNvSpPr txBox="1"/>
          <p:nvPr/>
        </p:nvSpPr>
        <p:spPr>
          <a:xfrm>
            <a:off x="4733131" y="687434"/>
            <a:ext cx="3959602" cy="6463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dirty="0">
                <a:solidFill>
                  <a:srgbClr val="004C82"/>
                </a:solidFill>
              </a:rPr>
              <a:t>Рисунок</a:t>
            </a:r>
            <a:r>
              <a:rPr lang="en-US" sz="1200" dirty="0">
                <a:solidFill>
                  <a:srgbClr val="004C82"/>
                </a:solidFill>
              </a:rPr>
              <a:t>: </a:t>
            </a:r>
            <a:r>
              <a:rPr lang="ru-RU" sz="1200" dirty="0">
                <a:solidFill>
                  <a:srgbClr val="004C82"/>
                </a:solidFill>
              </a:rPr>
              <a:t>Природоохранные зоны и установленный законом резерв по сельскому экологическому реестру</a:t>
            </a:r>
            <a:endParaRPr kumimoji="0" lang="en-US" sz="1200" b="0" i="0" u="none" strike="noStrike" kern="1200" cap="none" spc="0" normalizeH="0" baseline="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465005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6143F75C-E88C-4AB5-83D6-595B32DA35FB}"/>
              </a:ext>
            </a:extLst>
          </p:cNvPr>
          <p:cNvSpPr>
            <a:spLocks noGrp="1"/>
          </p:cNvSpPr>
          <p:nvPr>
            <p:ph type="body" sz="quarter" idx="14"/>
          </p:nvPr>
        </p:nvSpPr>
        <p:spPr/>
        <p:txBody>
          <a:bodyPr/>
          <a:lstStyle/>
          <a:p>
            <a:r>
              <a:rPr lang="ru-RU" dirty="0">
                <a:cs typeface="Calibri"/>
              </a:rPr>
              <a:t>Подходы к планированию</a:t>
            </a:r>
            <a:endParaRPr lang="en-US" dirty="0"/>
          </a:p>
        </p:txBody>
      </p:sp>
      <p:sp>
        <p:nvSpPr>
          <p:cNvPr id="3" name="Titel 2">
            <a:extLst>
              <a:ext uri="{FF2B5EF4-FFF2-40B4-BE49-F238E27FC236}">
                <a16:creationId xmlns:a16="http://schemas.microsoft.com/office/drawing/2014/main" id="{CC34AD9D-0C2C-446C-9CDF-7AB1DBC622C6}"/>
              </a:ext>
            </a:extLst>
          </p:cNvPr>
          <p:cNvSpPr>
            <a:spLocks noGrp="1"/>
          </p:cNvSpPr>
          <p:nvPr>
            <p:ph type="title"/>
          </p:nvPr>
        </p:nvSpPr>
        <p:spPr/>
        <p:txBody>
          <a:bodyPr/>
          <a:lstStyle/>
          <a:p>
            <a:r>
              <a:rPr lang="ru-RU" dirty="0"/>
              <a:t>Решения в контексте управления</a:t>
            </a:r>
            <a:endParaRPr lang="en-US" dirty="0"/>
          </a:p>
        </p:txBody>
      </p:sp>
      <p:sp>
        <p:nvSpPr>
          <p:cNvPr id="4" name="Foliennummernplatzhalter 3">
            <a:extLst>
              <a:ext uri="{FF2B5EF4-FFF2-40B4-BE49-F238E27FC236}">
                <a16:creationId xmlns:a16="http://schemas.microsoft.com/office/drawing/2014/main" id="{EF5429D5-1EDA-49B4-80C6-08F7C3F5B522}"/>
              </a:ext>
            </a:extLst>
          </p:cNvPr>
          <p:cNvSpPr>
            <a:spLocks noGrp="1"/>
          </p:cNvSpPr>
          <p:nvPr>
            <p:ph type="sldNum" sz="quarter" idx="16"/>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23C0C3-F0EC-4AF0-84C8-08554CFEDD03}" type="slidenum">
              <a:rPr kumimoji="0" lang="en-GB" sz="1000" b="1" i="0" u="none" strike="noStrike" kern="1200" cap="none" spc="0" normalizeH="0" baseline="0" noProof="0" smtClean="0">
                <a:ln>
                  <a:noFill/>
                </a:ln>
                <a:solidFill>
                  <a:srgbClr val="575756"/>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GB" sz="1000" b="1" i="0" u="none" strike="noStrike" kern="1200" cap="none" spc="0" normalizeH="0" baseline="0" noProof="0" dirty="0">
              <a:ln>
                <a:noFill/>
              </a:ln>
              <a:solidFill>
                <a:srgbClr val="575756"/>
              </a:solidFill>
              <a:effectLst/>
              <a:uLnTx/>
              <a:uFillTx/>
              <a:latin typeface="Arial"/>
              <a:ea typeface="+mn-ea"/>
              <a:cs typeface="+mn-cs"/>
            </a:endParaRPr>
          </a:p>
        </p:txBody>
      </p:sp>
      <p:graphicFrame>
        <p:nvGraphicFramePr>
          <p:cNvPr id="12" name="Tabelle 12">
            <a:extLst>
              <a:ext uri="{FF2B5EF4-FFF2-40B4-BE49-F238E27FC236}">
                <a16:creationId xmlns:a16="http://schemas.microsoft.com/office/drawing/2014/main" id="{AA3606F1-802B-43DB-9A01-E81769C06F4C}"/>
              </a:ext>
            </a:extLst>
          </p:cNvPr>
          <p:cNvGraphicFramePr>
            <a:graphicFrameLocks noGrp="1"/>
          </p:cNvGraphicFramePr>
          <p:nvPr>
            <p:extLst>
              <p:ext uri="{D42A27DB-BD31-4B8C-83A1-F6EECF244321}">
                <p14:modId xmlns:p14="http://schemas.microsoft.com/office/powerpoint/2010/main" val="1245333374"/>
              </p:ext>
            </p:extLst>
          </p:nvPr>
        </p:nvGraphicFramePr>
        <p:xfrm>
          <a:off x="449263" y="1612061"/>
          <a:ext cx="7701960" cy="2952734"/>
        </p:xfrm>
        <a:graphic>
          <a:graphicData uri="http://schemas.openxmlformats.org/drawingml/2006/table">
            <a:tbl>
              <a:tblPr firstRow="1" bandRow="1">
                <a:tableStyleId>{F5AB1C69-6EDB-4FF4-983F-18BD219EF322}</a:tableStyleId>
              </a:tblPr>
              <a:tblGrid>
                <a:gridCol w="1499853">
                  <a:extLst>
                    <a:ext uri="{9D8B030D-6E8A-4147-A177-3AD203B41FA5}">
                      <a16:colId xmlns:a16="http://schemas.microsoft.com/office/drawing/2014/main" val="2320756439"/>
                    </a:ext>
                  </a:extLst>
                </a:gridCol>
                <a:gridCol w="2346839">
                  <a:extLst>
                    <a:ext uri="{9D8B030D-6E8A-4147-A177-3AD203B41FA5}">
                      <a16:colId xmlns:a16="http://schemas.microsoft.com/office/drawing/2014/main" val="2535977885"/>
                    </a:ext>
                  </a:extLst>
                </a:gridCol>
                <a:gridCol w="3855268">
                  <a:extLst>
                    <a:ext uri="{9D8B030D-6E8A-4147-A177-3AD203B41FA5}">
                      <a16:colId xmlns:a16="http://schemas.microsoft.com/office/drawing/2014/main" val="112662668"/>
                    </a:ext>
                  </a:extLst>
                </a:gridCol>
              </a:tblGrid>
              <a:tr h="415274">
                <a:tc gridSpan="2">
                  <a:txBody>
                    <a:bodyPr/>
                    <a:lstStyle/>
                    <a:p>
                      <a:pPr algn="l"/>
                      <a:r>
                        <a:rPr lang="ru-RU" noProof="0" dirty="0"/>
                        <a:t>Тип</a:t>
                      </a:r>
                      <a:r>
                        <a:rPr lang="en-US" noProof="0" dirty="0"/>
                        <a:t>/ </a:t>
                      </a:r>
                      <a:r>
                        <a:rPr lang="ru-RU" noProof="0" dirty="0"/>
                        <a:t>Пример</a:t>
                      </a:r>
                      <a:endParaRPr lang="en-US" noProof="0" dirty="0"/>
                    </a:p>
                  </a:txBody>
                  <a:tcPr>
                    <a:solidFill>
                      <a:srgbClr val="F4971A"/>
                    </a:solidFill>
                  </a:tcPr>
                </a:tc>
                <a:tc hMerge="1">
                  <a:txBody>
                    <a:bodyPr/>
                    <a:lstStyle/>
                    <a:p>
                      <a:pPr algn="ctr"/>
                      <a:endParaRPr lang="de-DE"/>
                    </a:p>
                  </a:txBody>
                  <a:tcPr/>
                </a:tc>
                <a:tc>
                  <a:txBody>
                    <a:bodyPr/>
                    <a:lstStyle/>
                    <a:p>
                      <a:r>
                        <a:rPr lang="ru-RU" noProof="0" dirty="0"/>
                        <a:t>Описание</a:t>
                      </a:r>
                      <a:endParaRPr lang="en-US" noProof="0" dirty="0"/>
                    </a:p>
                  </a:txBody>
                  <a:tcPr>
                    <a:solidFill>
                      <a:srgbClr val="F4971A"/>
                    </a:solidFill>
                  </a:tcPr>
                </a:tc>
                <a:extLst>
                  <a:ext uri="{0D108BD9-81ED-4DB2-BD59-A6C34878D82A}">
                    <a16:rowId xmlns:a16="http://schemas.microsoft.com/office/drawing/2014/main" val="2594427080"/>
                  </a:ext>
                </a:extLst>
              </a:tr>
              <a:tr h="871537">
                <a:tc rowSpan="2">
                  <a:txBody>
                    <a:bodyPr/>
                    <a:lstStyle/>
                    <a:p>
                      <a:pPr marL="0" marR="0" lvl="0" indent="0" algn="ctr" rtl="0">
                        <a:lnSpc>
                          <a:spcPct val="100000"/>
                        </a:lnSpc>
                        <a:spcBef>
                          <a:spcPts val="0"/>
                        </a:spcBef>
                        <a:spcAft>
                          <a:spcPts val="0"/>
                        </a:spcAft>
                        <a:buClrTx/>
                        <a:buSzTx/>
                        <a:buFontTx/>
                        <a:buNone/>
                      </a:pPr>
                      <a:endParaRPr lang="en-US" noProof="0" dirty="0"/>
                    </a:p>
                    <a:p>
                      <a:pPr marL="0" marR="0" lvl="0" indent="0" algn="ctr">
                        <a:lnSpc>
                          <a:spcPct val="100000"/>
                        </a:lnSpc>
                        <a:spcBef>
                          <a:spcPts val="0"/>
                        </a:spcBef>
                        <a:spcAft>
                          <a:spcPts val="0"/>
                        </a:spcAft>
                        <a:buClrTx/>
                        <a:buSzTx/>
                        <a:buFontTx/>
                        <a:buNone/>
                      </a:pPr>
                      <a:endParaRPr lang="en-US" noProof="0" dirty="0"/>
                    </a:p>
                    <a:p>
                      <a:pPr marL="0" marR="0" lvl="0" indent="0" algn="ctr">
                        <a:lnSpc>
                          <a:spcPct val="100000"/>
                        </a:lnSpc>
                        <a:spcBef>
                          <a:spcPts val="0"/>
                        </a:spcBef>
                        <a:spcAft>
                          <a:spcPts val="0"/>
                        </a:spcAft>
                        <a:buClrTx/>
                        <a:buSzTx/>
                        <a:buFontTx/>
                        <a:buNone/>
                      </a:pPr>
                      <a:r>
                        <a:rPr lang="ru-RU" noProof="0" dirty="0"/>
                        <a:t>Координация политики</a:t>
                      </a:r>
                      <a:endParaRPr lang="en-US" noProof="0" dirty="0"/>
                    </a:p>
                    <a:p>
                      <a:pPr lvl="0" algn="ctr">
                        <a:buNone/>
                      </a:pPr>
                      <a:endParaRPr lang="en-US" noProof="0" dirty="0"/>
                    </a:p>
                  </a:txBody>
                  <a:tcPr/>
                </a:tc>
                <a:tc>
                  <a:txBody>
                    <a:bodyPr/>
                    <a:lstStyle/>
                    <a:p>
                      <a:pPr lvl="0">
                        <a:buNone/>
                      </a:pPr>
                      <a:r>
                        <a:rPr lang="ru-RU" noProof="0" dirty="0"/>
                        <a:t>Межведомственные рабочие группы</a:t>
                      </a:r>
                      <a:endParaRPr lang="en-US" noProof="0" dirty="0"/>
                    </a:p>
                  </a:txBody>
                  <a:tcPr/>
                </a:tc>
                <a:tc>
                  <a:txBody>
                    <a:bodyPr/>
                    <a:lstStyle/>
                    <a:p>
                      <a:pPr marL="0" marR="0" lvl="0" indent="0" algn="l" rtl="0">
                        <a:lnSpc>
                          <a:spcPct val="100000"/>
                        </a:lnSpc>
                        <a:spcBef>
                          <a:spcPts val="0"/>
                        </a:spcBef>
                        <a:spcAft>
                          <a:spcPts val="0"/>
                        </a:spcAft>
                        <a:buClrTx/>
                        <a:buSzTx/>
                        <a:buFontTx/>
                        <a:buNone/>
                      </a:pPr>
                      <a:r>
                        <a:rPr lang="ru-RU" sz="1350" kern="1200" noProof="0" dirty="0"/>
                        <a:t>Постоянные или тематические группы, работающие горизонтально и вертикально (в федеральных государствах) для обсуждения различных перспектив ВЭП</a:t>
                      </a:r>
                      <a:endParaRPr lang="en-US" sz="1350" kern="1200" noProof="0" dirty="0">
                        <a:solidFill>
                          <a:schemeClr val="tx1"/>
                        </a:solidFill>
                        <a:latin typeface="+mn-lt"/>
                        <a:ea typeface="+mn-ea"/>
                        <a:cs typeface="+mn-cs"/>
                      </a:endParaRPr>
                    </a:p>
                  </a:txBody>
                  <a:tcPr/>
                </a:tc>
                <a:extLst>
                  <a:ext uri="{0D108BD9-81ED-4DB2-BD59-A6C34878D82A}">
                    <a16:rowId xmlns:a16="http://schemas.microsoft.com/office/drawing/2014/main" val="4230542433"/>
                  </a:ext>
                </a:extLst>
              </a:tr>
              <a:tr h="415274">
                <a:tc vMerge="1">
                  <a:txBody>
                    <a:bodyPr/>
                    <a:lstStyle/>
                    <a:p>
                      <a:endParaRPr lang="de-DE"/>
                    </a:p>
                  </a:txBody>
                  <a:tcPr/>
                </a:tc>
                <a:tc>
                  <a:txBody>
                    <a:bodyPr/>
                    <a:lstStyle/>
                    <a:p>
                      <a:r>
                        <a:rPr lang="ru-RU" noProof="0" dirty="0"/>
                        <a:t>Консультации с экспертами и общественностью</a:t>
                      </a:r>
                      <a:endParaRPr lang="en-US" noProof="0" dirty="0"/>
                    </a:p>
                  </a:txBody>
                  <a:tcPr/>
                </a:tc>
                <a:tc>
                  <a:txBody>
                    <a:bodyPr/>
                    <a:lstStyle/>
                    <a:p>
                      <a:r>
                        <a:rPr lang="ru-RU" noProof="0" dirty="0"/>
                        <a:t>Посредством, напр., слушаний, диалогов для обеспечения выявления всех соответствующих взаимосвязей и повышения легитимности</a:t>
                      </a:r>
                      <a:endParaRPr lang="en-US" noProof="0" dirty="0"/>
                    </a:p>
                  </a:txBody>
                  <a:tcPr/>
                </a:tc>
                <a:extLst>
                  <a:ext uri="{0D108BD9-81ED-4DB2-BD59-A6C34878D82A}">
                    <a16:rowId xmlns:a16="http://schemas.microsoft.com/office/drawing/2014/main" val="2522431812"/>
                  </a:ext>
                </a:extLst>
              </a:tr>
              <a:tr h="56276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u-RU" noProof="0" dirty="0"/>
                        <a:t>Стратегическое планирование политики</a:t>
                      </a:r>
                      <a:endParaRPr lang="en-US" noProof="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noProof="0" dirty="0"/>
                        <a:t>Межотраслевые стратегии</a:t>
                      </a:r>
                      <a:endParaRPr lang="en-US" noProof="0" dirty="0"/>
                    </a:p>
                  </a:txBody>
                  <a:tcPr/>
                </a:tc>
                <a:tc>
                  <a:txBody>
                    <a:bodyPr/>
                    <a:lstStyle/>
                    <a:p>
                      <a:r>
                        <a:rPr lang="ru-RU" noProof="0" dirty="0"/>
                        <a:t>Координация политики на стратегическом, более высоком уровне (напр., стратегия устойчивого развития</a:t>
                      </a:r>
                      <a:r>
                        <a:rPr lang="en-US" noProof="0" dirty="0"/>
                        <a:t>)</a:t>
                      </a:r>
                    </a:p>
                  </a:txBody>
                  <a:tcPr/>
                </a:tc>
                <a:extLst>
                  <a:ext uri="{0D108BD9-81ED-4DB2-BD59-A6C34878D82A}">
                    <a16:rowId xmlns:a16="http://schemas.microsoft.com/office/drawing/2014/main" val="4054329343"/>
                  </a:ext>
                </a:extLst>
              </a:tr>
            </a:tbl>
          </a:graphicData>
        </a:graphic>
      </p:graphicFrame>
    </p:spTree>
    <p:extLst>
      <p:ext uri="{BB962C8B-B14F-4D97-AF65-F5344CB8AC3E}">
        <p14:creationId xmlns:p14="http://schemas.microsoft.com/office/powerpoint/2010/main" val="101245734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899A8C9-9DE6-452A-B0BF-E80616D38621}"/>
              </a:ext>
            </a:extLst>
          </p:cNvPr>
          <p:cNvSpPr>
            <a:spLocks noGrp="1"/>
          </p:cNvSpPr>
          <p:nvPr>
            <p:ph type="body" sz="quarter" idx="14"/>
          </p:nvPr>
        </p:nvSpPr>
        <p:spPr>
          <a:xfrm>
            <a:off x="447191" y="1052717"/>
            <a:ext cx="8567737" cy="270565"/>
          </a:xfrm>
        </p:spPr>
        <p:txBody>
          <a:bodyPr/>
          <a:lstStyle/>
          <a:p>
            <a:r>
              <a:rPr lang="ru-RU" sz="2000" dirty="0">
                <a:effectLst/>
                <a:latin typeface="Calibri" panose="020F0502020204030204" pitchFamily="34" charset="0"/>
                <a:ea typeface="Calibri" panose="020F0502020204030204" pitchFamily="34" charset="0"/>
                <a:cs typeface="Times New Roman" panose="02020603050405020304" pitchFamily="18" charset="0"/>
              </a:rPr>
              <a:t>Южноафриканская национальная стратегия управления отходами до 2020 года</a:t>
            </a:r>
            <a:endParaRPr lang="en-US" dirty="0"/>
          </a:p>
        </p:txBody>
      </p:sp>
      <p:sp>
        <p:nvSpPr>
          <p:cNvPr id="3" name="Textplatzhalter 2">
            <a:extLst>
              <a:ext uri="{FF2B5EF4-FFF2-40B4-BE49-F238E27FC236}">
                <a16:creationId xmlns:a16="http://schemas.microsoft.com/office/drawing/2014/main" id="{B3EFFDE2-3024-49B0-941F-DC485E7B0706}"/>
              </a:ext>
            </a:extLst>
          </p:cNvPr>
          <p:cNvSpPr>
            <a:spLocks noGrp="1"/>
          </p:cNvSpPr>
          <p:nvPr>
            <p:ph type="body" sz="quarter" idx="13"/>
          </p:nvPr>
        </p:nvSpPr>
        <p:spPr>
          <a:xfrm>
            <a:off x="264882" y="1663829"/>
            <a:ext cx="5437275" cy="3365733"/>
          </a:xfrm>
        </p:spPr>
        <p:txBody>
          <a:bodyPr/>
          <a:lstStyle/>
          <a:p>
            <a:pPr marL="615950" lvl="1" indent="-342900"/>
            <a:r>
              <a:rPr lang="ru-RU" sz="1800" dirty="0">
                <a:effectLst/>
                <a:latin typeface="Calibri" panose="020F0502020204030204" pitchFamily="34" charset="0"/>
                <a:ea typeface="Calibri" panose="020F0502020204030204" pitchFamily="34" charset="0"/>
                <a:cs typeface="Times New Roman" panose="02020603050405020304" pitchFamily="18" charset="0"/>
              </a:rPr>
              <a:t>Разработана под руководством Департамента лесного и рыбного хозяйства и окружающей среды (DFFE) в широком сотрудничестве с другими секторами, включая энергетику и земельные ресурсы/продовольствие</a:t>
            </a:r>
            <a:endParaRPr lang="en-US" sz="1800" dirty="0"/>
          </a:p>
          <a:p>
            <a:pPr marL="615950" lvl="1" indent="-342900"/>
            <a:r>
              <a:rPr lang="ru-RU" sz="1800" dirty="0">
                <a:effectLst/>
                <a:latin typeface="Calibri" panose="020F0502020204030204" pitchFamily="34" charset="0"/>
                <a:ea typeface="Calibri" panose="020F0502020204030204" pitchFamily="34" charset="0"/>
                <a:cs typeface="Times New Roman" panose="02020603050405020304" pitchFamily="18" charset="0"/>
              </a:rPr>
              <a:t>Рассматриваются ключевые взаимосвязи между секторами ВЭП</a:t>
            </a:r>
            <a:r>
              <a:rPr lang="en-US" sz="1800" dirty="0">
                <a:sym typeface="Wingdings" panose="05000000000000000000" pitchFamily="2" charset="2"/>
              </a:rPr>
              <a:t>: </a:t>
            </a:r>
          </a:p>
          <a:p>
            <a:pPr marL="879475" lvl="2" indent="-342900"/>
            <a:r>
              <a:rPr lang="ru-RU" sz="1800" dirty="0">
                <a:effectLst/>
                <a:latin typeface="Calibri" panose="020F0502020204030204" pitchFamily="34" charset="0"/>
                <a:ea typeface="Calibri" panose="020F0502020204030204" pitchFamily="34" charset="0"/>
                <a:cs typeface="Times New Roman" panose="02020603050405020304" pitchFamily="18" charset="0"/>
              </a:rPr>
              <a:t>содействие получению энергии из сточных вод и органических отходов</a:t>
            </a:r>
            <a:endParaRPr lang="en-US" dirty="0">
              <a:sym typeface="Wingdings" panose="05000000000000000000" pitchFamily="2" charset="2"/>
            </a:endParaRPr>
          </a:p>
          <a:p>
            <a:pPr marL="879475" lvl="2" indent="-342900"/>
            <a:r>
              <a:rPr lang="ru-RU" sz="1800" dirty="0">
                <a:effectLst/>
                <a:latin typeface="Calibri" panose="020F0502020204030204" pitchFamily="34" charset="0"/>
                <a:ea typeface="Calibri" panose="020F0502020204030204" pitchFamily="34" charset="0"/>
                <a:cs typeface="Times New Roman" panose="02020603050405020304" pitchFamily="18" charset="0"/>
              </a:rPr>
              <a:t>предотвращение пищевых отходов, что является ключевым элементом стратегии минимизации отходов</a:t>
            </a:r>
            <a:endParaRPr lang="en-US" dirty="0">
              <a:sym typeface="Wingdings" panose="05000000000000000000" pitchFamily="2" charset="2"/>
            </a:endParaRPr>
          </a:p>
        </p:txBody>
      </p:sp>
      <p:sp>
        <p:nvSpPr>
          <p:cNvPr id="4" name="Titel 3">
            <a:extLst>
              <a:ext uri="{FF2B5EF4-FFF2-40B4-BE49-F238E27FC236}">
                <a16:creationId xmlns:a16="http://schemas.microsoft.com/office/drawing/2014/main" id="{17A3C740-55FB-4C88-B4F4-0C8E85C79CEF}"/>
              </a:ext>
            </a:extLst>
          </p:cNvPr>
          <p:cNvSpPr>
            <a:spLocks noGrp="1"/>
          </p:cNvSpPr>
          <p:nvPr>
            <p:ph type="title"/>
          </p:nvPr>
        </p:nvSpPr>
        <p:spPr>
          <a:xfrm>
            <a:off x="288408" y="442192"/>
            <a:ext cx="8567183" cy="540544"/>
          </a:xfrm>
        </p:spPr>
        <p:txBody>
          <a:bodyPr/>
          <a:lstStyle/>
          <a:p>
            <a:r>
              <a:rPr lang="ru-RU" dirty="0"/>
              <a:t>Решения в контексте управления</a:t>
            </a:r>
            <a:endParaRPr lang="en-US" dirty="0"/>
          </a:p>
        </p:txBody>
      </p:sp>
      <p:sp>
        <p:nvSpPr>
          <p:cNvPr id="5" name="Foliennummernplatzhalter 4">
            <a:extLst>
              <a:ext uri="{FF2B5EF4-FFF2-40B4-BE49-F238E27FC236}">
                <a16:creationId xmlns:a16="http://schemas.microsoft.com/office/drawing/2014/main" id="{DC886998-4EC0-4CAD-AE9B-DC862B27DEE4}"/>
              </a:ext>
            </a:extLst>
          </p:cNvPr>
          <p:cNvSpPr>
            <a:spLocks noGrp="1"/>
          </p:cNvSpPr>
          <p:nvPr>
            <p:ph type="sldNum" sz="quarter" idx="16"/>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23C0C3-F0EC-4AF0-84C8-08554CFEDD03}" type="slidenum">
              <a:rPr kumimoji="0" lang="en-GB" sz="1000" b="1" i="0" u="none" strike="noStrike" kern="1200" cap="none" spc="0" normalizeH="0" baseline="0" noProof="0" smtClean="0">
                <a:ln>
                  <a:noFill/>
                </a:ln>
                <a:solidFill>
                  <a:srgbClr val="575756"/>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GB" sz="1000" b="1" i="0" u="none" strike="noStrike" kern="1200" cap="none" spc="0" normalizeH="0" baseline="0" noProof="0" dirty="0">
              <a:ln>
                <a:noFill/>
              </a:ln>
              <a:solidFill>
                <a:srgbClr val="575756"/>
              </a:solidFill>
              <a:effectLst/>
              <a:uLnTx/>
              <a:uFillTx/>
              <a:latin typeface="Arial"/>
              <a:ea typeface="+mn-ea"/>
              <a:cs typeface="+mn-cs"/>
            </a:endParaRPr>
          </a:p>
        </p:txBody>
      </p:sp>
      <p:pic>
        <p:nvPicPr>
          <p:cNvPr id="7" name="Grafik 6">
            <a:extLst>
              <a:ext uri="{FF2B5EF4-FFF2-40B4-BE49-F238E27FC236}">
                <a16:creationId xmlns:a16="http://schemas.microsoft.com/office/drawing/2014/main" id="{7B390C27-4EAA-4882-9446-0C5FF640EF8A}"/>
              </a:ext>
            </a:extLst>
          </p:cNvPr>
          <p:cNvPicPr>
            <a:picLocks noChangeAspect="1"/>
          </p:cNvPicPr>
          <p:nvPr/>
        </p:nvPicPr>
        <p:blipFill>
          <a:blip r:embed="rId3"/>
          <a:stretch>
            <a:fillRect/>
          </a:stretch>
        </p:blipFill>
        <p:spPr>
          <a:xfrm>
            <a:off x="6080101" y="1494688"/>
            <a:ext cx="2409132" cy="3472355"/>
          </a:xfrm>
          <a:prstGeom prst="rect">
            <a:avLst/>
          </a:prstGeom>
        </p:spPr>
      </p:pic>
    </p:spTree>
    <p:extLst>
      <p:ext uri="{BB962C8B-B14F-4D97-AF65-F5344CB8AC3E}">
        <p14:creationId xmlns:p14="http://schemas.microsoft.com/office/powerpoint/2010/main" val="200766229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5ADD1C-6E51-4CDD-862D-4F0239596E11}"/>
              </a:ext>
            </a:extLst>
          </p:cNvPr>
          <p:cNvSpPr>
            <a:spLocks noGrp="1"/>
          </p:cNvSpPr>
          <p:nvPr>
            <p:ph type="body" sz="quarter" idx="10"/>
          </p:nvPr>
        </p:nvSpPr>
        <p:spPr>
          <a:xfrm>
            <a:off x="581130" y="4489385"/>
            <a:ext cx="7524484" cy="677108"/>
          </a:xfrm>
        </p:spPr>
        <p:txBody>
          <a:bodyPr/>
          <a:lstStyle/>
          <a:p>
            <a:r>
              <a:rPr lang="ru-RU" dirty="0"/>
              <a:t>Глава</a:t>
            </a:r>
            <a:r>
              <a:rPr lang="en-GB" dirty="0"/>
              <a:t> 1.3: </a:t>
            </a:r>
            <a:r>
              <a:rPr lang="ru-RU" dirty="0"/>
              <a:t>Решения с использованием подхода ВЭП Нексус</a:t>
            </a:r>
            <a:endParaRPr lang="en-GB" dirty="0"/>
          </a:p>
        </p:txBody>
      </p:sp>
      <p:sp>
        <p:nvSpPr>
          <p:cNvPr id="3" name="Title 2">
            <a:extLst>
              <a:ext uri="{FF2B5EF4-FFF2-40B4-BE49-F238E27FC236}">
                <a16:creationId xmlns:a16="http://schemas.microsoft.com/office/drawing/2014/main" id="{BBD7D9A1-A5EE-443B-9337-2379369E59E9}"/>
              </a:ext>
            </a:extLst>
          </p:cNvPr>
          <p:cNvSpPr>
            <a:spLocks noGrp="1"/>
          </p:cNvSpPr>
          <p:nvPr>
            <p:ph type="title"/>
          </p:nvPr>
        </p:nvSpPr>
        <p:spPr>
          <a:xfrm>
            <a:off x="581130" y="3520154"/>
            <a:ext cx="7237765" cy="812530"/>
          </a:xfrm>
        </p:spPr>
        <p:txBody>
          <a:bodyPr/>
          <a:lstStyle/>
          <a:p>
            <a:r>
              <a:rPr lang="ru-RU" dirty="0"/>
              <a:t>Интерактивные упражнения</a:t>
            </a:r>
            <a:r>
              <a:rPr lang="en-US" dirty="0"/>
              <a:t>: </a:t>
            </a:r>
            <a:r>
              <a:rPr lang="ru-RU" dirty="0"/>
              <a:t>Размышления о решениях Нексус</a:t>
            </a:r>
            <a:endParaRPr lang="en-US" dirty="0"/>
          </a:p>
        </p:txBody>
      </p:sp>
    </p:spTree>
    <p:extLst>
      <p:ext uri="{BB962C8B-B14F-4D97-AF65-F5344CB8AC3E}">
        <p14:creationId xmlns:p14="http://schemas.microsoft.com/office/powerpoint/2010/main" val="51300363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51F2CB0-C06C-46A7-AEDB-F3B301F46550}"/>
              </a:ext>
            </a:extLst>
          </p:cNvPr>
          <p:cNvSpPr>
            <a:spLocks noGrp="1"/>
          </p:cNvSpPr>
          <p:nvPr>
            <p:ph type="body" sz="quarter" idx="13"/>
          </p:nvPr>
        </p:nvSpPr>
        <p:spPr/>
        <p:txBody>
          <a:bodyPr/>
          <a:lstStyle/>
          <a:p>
            <a:pPr lvl="1"/>
            <a:r>
              <a:rPr lang="ru-RU" u="sng" dirty="0"/>
              <a:t>Задача</a:t>
            </a:r>
            <a:r>
              <a:rPr lang="en-US" u="sng" dirty="0"/>
              <a:t>:</a:t>
            </a:r>
            <a:r>
              <a:rPr lang="en-US" dirty="0"/>
              <a:t> </a:t>
            </a:r>
            <a:r>
              <a:rPr lang="ru-RU" dirty="0"/>
              <a:t>Определить решения Нексус, а также ключевые переменные</a:t>
            </a:r>
            <a:endParaRPr lang="en-US" dirty="0"/>
          </a:p>
          <a:p>
            <a:pPr marL="0" lvl="1" indent="0">
              <a:buNone/>
            </a:pPr>
            <a:endParaRPr lang="en-US" dirty="0"/>
          </a:p>
          <a:p>
            <a:pPr lvl="1"/>
            <a:r>
              <a:rPr lang="ru-RU" u="sng" dirty="0"/>
              <a:t>Что делать</a:t>
            </a:r>
            <a:r>
              <a:rPr lang="en-US" u="sng" dirty="0"/>
              <a:t>:</a:t>
            </a:r>
            <a:r>
              <a:rPr lang="en-US" dirty="0"/>
              <a:t> </a:t>
            </a:r>
            <a:r>
              <a:rPr lang="ru-RU" dirty="0"/>
              <a:t>Разделиться на группы по </a:t>
            </a:r>
            <a:r>
              <a:rPr lang="en-US" dirty="0"/>
              <a:t>3-5 </a:t>
            </a:r>
            <a:r>
              <a:rPr lang="ru-RU" dirty="0"/>
              <a:t>человек и прочитать инструкции в раздаточном материале</a:t>
            </a:r>
            <a:endParaRPr lang="en-US" dirty="0"/>
          </a:p>
          <a:p>
            <a:pPr lvl="1"/>
            <a:endParaRPr lang="en-US" dirty="0"/>
          </a:p>
          <a:p>
            <a:pPr lvl="1"/>
            <a:r>
              <a:rPr lang="ru-RU" u="sng" dirty="0"/>
              <a:t>Время</a:t>
            </a:r>
            <a:r>
              <a:rPr lang="en-US" u="sng" dirty="0"/>
              <a:t>:</a:t>
            </a:r>
            <a:r>
              <a:rPr lang="en-US" dirty="0"/>
              <a:t> 20 </a:t>
            </a:r>
            <a:r>
              <a:rPr lang="ru-RU" dirty="0"/>
              <a:t>минут на обсуждение внутри группы</a:t>
            </a:r>
            <a:endParaRPr lang="en-US" dirty="0"/>
          </a:p>
          <a:p>
            <a:pPr lvl="1" indent="0">
              <a:buNone/>
            </a:pPr>
            <a:endParaRPr lang="de-DE" dirty="0"/>
          </a:p>
        </p:txBody>
      </p:sp>
      <p:sp>
        <p:nvSpPr>
          <p:cNvPr id="3" name="Titel 2">
            <a:extLst>
              <a:ext uri="{FF2B5EF4-FFF2-40B4-BE49-F238E27FC236}">
                <a16:creationId xmlns:a16="http://schemas.microsoft.com/office/drawing/2014/main" id="{2AB2EBFF-4320-494A-897C-B74D6C73B063}"/>
              </a:ext>
            </a:extLst>
          </p:cNvPr>
          <p:cNvSpPr>
            <a:spLocks noGrp="1"/>
          </p:cNvSpPr>
          <p:nvPr>
            <p:ph type="title"/>
          </p:nvPr>
        </p:nvSpPr>
        <p:spPr/>
        <p:txBody>
          <a:bodyPr/>
          <a:lstStyle/>
          <a:p>
            <a:r>
              <a:rPr lang="ru-RU" dirty="0"/>
              <a:t>Размышления о решениях Нексус</a:t>
            </a:r>
            <a:endParaRPr lang="de-DE" dirty="0"/>
          </a:p>
        </p:txBody>
      </p:sp>
      <p:sp>
        <p:nvSpPr>
          <p:cNvPr id="4" name="Foliennummernplatzhalter 3">
            <a:extLst>
              <a:ext uri="{FF2B5EF4-FFF2-40B4-BE49-F238E27FC236}">
                <a16:creationId xmlns:a16="http://schemas.microsoft.com/office/drawing/2014/main" id="{078D7BF7-5064-4FEE-9C0A-A641B109D238}"/>
              </a:ext>
            </a:extLst>
          </p:cNvPr>
          <p:cNvSpPr>
            <a:spLocks noGrp="1"/>
          </p:cNvSpPr>
          <p:nvPr>
            <p:ph type="sldNum" sz="quarter" idx="16"/>
          </p:nvPr>
        </p:nvSpPr>
        <p:spPr/>
        <p:txBody>
          <a:bodyPr/>
          <a:lstStyle/>
          <a:p>
            <a:fld id="{CF23C0C3-F0EC-4AF0-84C8-08554CFEDD03}" type="slidenum">
              <a:rPr lang="en-GB" smtClean="0"/>
              <a:t>17</a:t>
            </a:fld>
            <a:endParaRPr lang="en-GB" dirty="0"/>
          </a:p>
        </p:txBody>
      </p:sp>
    </p:spTree>
    <p:extLst>
      <p:ext uri="{BB962C8B-B14F-4D97-AF65-F5344CB8AC3E}">
        <p14:creationId xmlns:p14="http://schemas.microsoft.com/office/powerpoint/2010/main" val="275013547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713438F-690A-4BFB-BC74-2E10E9435F0F}"/>
              </a:ext>
            </a:extLst>
          </p:cNvPr>
          <p:cNvSpPr>
            <a:spLocks noGrp="1"/>
          </p:cNvSpPr>
          <p:nvPr>
            <p:ph type="title"/>
          </p:nvPr>
        </p:nvSpPr>
        <p:spPr/>
        <p:txBody>
          <a:bodyPr/>
          <a:lstStyle/>
          <a:p>
            <a:r>
              <a:rPr lang="ru-RU" dirty="0"/>
              <a:t>Обсуждение решений</a:t>
            </a:r>
            <a:endParaRPr lang="en-US" dirty="0"/>
          </a:p>
        </p:txBody>
      </p:sp>
      <p:sp>
        <p:nvSpPr>
          <p:cNvPr id="4" name="Foliennummernplatzhalter 3">
            <a:extLst>
              <a:ext uri="{FF2B5EF4-FFF2-40B4-BE49-F238E27FC236}">
                <a16:creationId xmlns:a16="http://schemas.microsoft.com/office/drawing/2014/main" id="{C504BD49-FAAD-4072-BA0A-103660361D6B}"/>
              </a:ext>
            </a:extLst>
          </p:cNvPr>
          <p:cNvSpPr>
            <a:spLocks noGrp="1"/>
          </p:cNvSpPr>
          <p:nvPr>
            <p:ph type="sldNum" sz="quarter" idx="16"/>
          </p:nvPr>
        </p:nvSpPr>
        <p:spPr/>
        <p:txBody>
          <a:bodyPr/>
          <a:lstStyle/>
          <a:p>
            <a:fld id="{CF23C0C3-F0EC-4AF0-84C8-08554CFEDD03}" type="slidenum">
              <a:rPr lang="en-GB" smtClean="0"/>
              <a:t>18</a:t>
            </a:fld>
            <a:endParaRPr lang="en-GB" dirty="0"/>
          </a:p>
        </p:txBody>
      </p:sp>
      <p:sp>
        <p:nvSpPr>
          <p:cNvPr id="6" name="Speech Bubble: Oval 5">
            <a:extLst>
              <a:ext uri="{FF2B5EF4-FFF2-40B4-BE49-F238E27FC236}">
                <a16:creationId xmlns:a16="http://schemas.microsoft.com/office/drawing/2014/main" id="{872FA9A8-DD67-4B8C-B2E4-013D89492EE5}"/>
              </a:ext>
            </a:extLst>
          </p:cNvPr>
          <p:cNvSpPr/>
          <p:nvPr/>
        </p:nvSpPr>
        <p:spPr>
          <a:xfrm>
            <a:off x="2920305" y="2709981"/>
            <a:ext cx="2478403" cy="2153909"/>
          </a:xfrm>
          <a:prstGeom prst="wedgeEllipseCallout">
            <a:avLst>
              <a:gd name="adj1" fmla="val 53719"/>
              <a:gd name="adj2" fmla="val 42139"/>
            </a:avLst>
          </a:prstGeom>
          <a:solidFill>
            <a:srgbClr val="004C82">
              <a:alpha val="69804"/>
            </a:srgbClr>
          </a:solidFill>
          <a:ln w="19050">
            <a:solidFill>
              <a:srgbClr val="004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a:effectLst/>
                <a:ea typeface="Calibri" panose="020F0502020204030204" pitchFamily="34" charset="0"/>
                <a:cs typeface="Times New Roman" panose="02020603050405020304" pitchFamily="18" charset="0"/>
              </a:rPr>
              <a:t>Что вас удивило</a:t>
            </a:r>
            <a:r>
              <a:rPr lang="en-GB" sz="1500" dirty="0"/>
              <a:t>? </a:t>
            </a:r>
            <a:endParaRPr lang="en-US" sz="1500" dirty="0"/>
          </a:p>
        </p:txBody>
      </p:sp>
      <p:sp>
        <p:nvSpPr>
          <p:cNvPr id="8" name="Speech Bubble: Rectangle with Corners Rounded 7">
            <a:extLst>
              <a:ext uri="{FF2B5EF4-FFF2-40B4-BE49-F238E27FC236}">
                <a16:creationId xmlns:a16="http://schemas.microsoft.com/office/drawing/2014/main" id="{A9468AD2-9172-4934-ADA3-FB73FD0DA875}"/>
              </a:ext>
            </a:extLst>
          </p:cNvPr>
          <p:cNvSpPr/>
          <p:nvPr/>
        </p:nvSpPr>
        <p:spPr>
          <a:xfrm>
            <a:off x="4984494" y="1188000"/>
            <a:ext cx="2987979" cy="1578646"/>
          </a:xfrm>
          <a:prstGeom prst="wedgeRoundRectCallout">
            <a:avLst>
              <a:gd name="adj1" fmla="val -33536"/>
              <a:gd name="adj2" fmla="val 77675"/>
              <a:gd name="adj3" fmla="val 16667"/>
            </a:avLst>
          </a:prstGeom>
          <a:solidFill>
            <a:srgbClr val="79A12C">
              <a:alpha val="69804"/>
            </a:srgbClr>
          </a:solidFill>
          <a:ln w="19050">
            <a:solidFill>
              <a:srgbClr val="79A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a:effectLst/>
                <a:ea typeface="Calibri" panose="020F0502020204030204" pitchFamily="34" charset="0"/>
                <a:cs typeface="Times New Roman" panose="02020603050405020304" pitchFamily="18" charset="0"/>
              </a:rPr>
              <a:t>Где вы можете наблюдать сходства или различия</a:t>
            </a:r>
            <a:r>
              <a:rPr lang="en-GB" sz="1500" dirty="0"/>
              <a:t>? </a:t>
            </a:r>
            <a:endParaRPr lang="en-US" sz="1500" dirty="0"/>
          </a:p>
        </p:txBody>
      </p:sp>
      <p:sp>
        <p:nvSpPr>
          <p:cNvPr id="9" name="Speech Bubble: Rectangle 8">
            <a:extLst>
              <a:ext uri="{FF2B5EF4-FFF2-40B4-BE49-F238E27FC236}">
                <a16:creationId xmlns:a16="http://schemas.microsoft.com/office/drawing/2014/main" id="{385DE51C-C406-4EF9-8B09-0A020E71F03B}"/>
              </a:ext>
            </a:extLst>
          </p:cNvPr>
          <p:cNvSpPr/>
          <p:nvPr/>
        </p:nvSpPr>
        <p:spPr>
          <a:xfrm>
            <a:off x="449816" y="1188000"/>
            <a:ext cx="2201543" cy="2379192"/>
          </a:xfrm>
          <a:prstGeom prst="wedgeRectCallout">
            <a:avLst>
              <a:gd name="adj1" fmla="val 83181"/>
              <a:gd name="adj2" fmla="val 3700"/>
            </a:avLst>
          </a:prstGeom>
          <a:solidFill>
            <a:srgbClr val="F4971A">
              <a:alpha val="69804"/>
            </a:srgbClr>
          </a:solidFill>
          <a:ln w="19050">
            <a:solidFill>
              <a:srgbClr val="F497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a:effectLst/>
                <a:ea typeface="Calibri" panose="020F0502020204030204" pitchFamily="34" charset="0"/>
                <a:cs typeface="Times New Roman" panose="02020603050405020304" pitchFamily="18" charset="0"/>
              </a:rPr>
              <a:t>Сравните свои результаты с результатами других групп в пленарном обсуждении</a:t>
            </a:r>
            <a:r>
              <a:rPr lang="en-GB" sz="1500" dirty="0"/>
              <a:t>.</a:t>
            </a:r>
            <a:endParaRPr lang="en-US" sz="1500" dirty="0"/>
          </a:p>
        </p:txBody>
      </p:sp>
    </p:spTree>
    <p:extLst>
      <p:ext uri="{BB962C8B-B14F-4D97-AF65-F5344CB8AC3E}">
        <p14:creationId xmlns:p14="http://schemas.microsoft.com/office/powerpoint/2010/main" val="106226637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51A9590-9AE1-4EED-942C-EDA3D64575AF}"/>
              </a:ext>
            </a:extLst>
          </p:cNvPr>
          <p:cNvSpPr>
            <a:spLocks noGrp="1"/>
          </p:cNvSpPr>
          <p:nvPr>
            <p:ph type="body" sz="quarter" idx="13"/>
          </p:nvPr>
        </p:nvSpPr>
        <p:spPr>
          <a:xfrm>
            <a:off x="449818" y="904568"/>
            <a:ext cx="8694182" cy="3985637"/>
          </a:xfrm>
        </p:spPr>
        <p:txBody>
          <a:bodyPr vert="horz" lIns="91440" tIns="45720" rIns="91440" bIns="45720" rtlCol="0" anchor="t">
            <a:normAutofit/>
          </a:bodyPr>
          <a:lstStyle/>
          <a:p>
            <a:pPr marL="342900" indent="-342900">
              <a:buClr>
                <a:srgbClr val="F4971A"/>
              </a:buClr>
              <a:buFont typeface="Wingdings" panose="05000000000000000000" pitchFamily="2" charset="2"/>
              <a:buChar char="§"/>
            </a:pPr>
            <a:endParaRPr lang="en-US" dirty="0"/>
          </a:p>
          <a:p>
            <a:pPr>
              <a:buClr>
                <a:srgbClr val="F4971A"/>
              </a:buClr>
            </a:pPr>
            <a:r>
              <a:rPr lang="ru-RU" sz="2000" dirty="0">
                <a:effectLst/>
                <a:latin typeface="Calibri" panose="020F0502020204030204" pitchFamily="34" charset="0"/>
                <a:ea typeface="Calibri" panose="020F0502020204030204" pitchFamily="34" charset="0"/>
                <a:cs typeface="Times New Roman" panose="02020603050405020304" pitchFamily="18" charset="0"/>
              </a:rPr>
              <a:t>Существуют различные типы решений ВЭП Нексус для обеспечения доступности ресурсов</a:t>
            </a:r>
            <a:r>
              <a:rPr lang="en-US" dirty="0">
                <a:latin typeface="Calibri"/>
                <a:cs typeface="Calibri"/>
              </a:rPr>
              <a:t>: </a:t>
            </a:r>
          </a:p>
          <a:p>
            <a:pPr marL="365125" lvl="2" indent="0" algn="ctr">
              <a:buNone/>
            </a:pPr>
            <a:r>
              <a:rPr lang="en-US" dirty="0">
                <a:latin typeface="Calibri"/>
                <a:cs typeface="Calibri"/>
              </a:rPr>
              <a:t>	</a:t>
            </a:r>
            <a:r>
              <a:rPr lang="ru-RU" sz="1800" dirty="0">
                <a:effectLst/>
                <a:latin typeface="Calibri" panose="020F0502020204030204" pitchFamily="34" charset="0"/>
                <a:ea typeface="Calibri" panose="020F0502020204030204" pitchFamily="34" charset="0"/>
                <a:cs typeface="Times New Roman" panose="02020603050405020304" pitchFamily="18" charset="0"/>
              </a:rPr>
              <a:t> Технические и инженерные: избегать компромиссов и оптимизировать использование ресурсов</a:t>
            </a:r>
            <a:endParaRPr lang="en-US" dirty="0">
              <a:latin typeface="Calibri"/>
              <a:cs typeface="Calibri"/>
            </a:endParaRPr>
          </a:p>
          <a:p>
            <a:pPr marL="365125" lvl="2" indent="0" algn="ctr">
              <a:buNone/>
            </a:pPr>
            <a:endParaRPr lang="en-US" dirty="0">
              <a:latin typeface="Calibri"/>
              <a:cs typeface="Calibri"/>
            </a:endParaRPr>
          </a:p>
          <a:p>
            <a:pPr marL="365125" lvl="2" indent="0" algn="ctr">
              <a:buNone/>
            </a:pPr>
            <a:r>
              <a:rPr lang="en-US" dirty="0">
                <a:latin typeface="Calibri"/>
                <a:cs typeface="Calibri"/>
              </a:rPr>
              <a:t>	</a:t>
            </a:r>
            <a:r>
              <a:rPr lang="ru-RU" sz="1800" dirty="0">
                <a:effectLst/>
                <a:latin typeface="Calibri" panose="020F0502020204030204" pitchFamily="34" charset="0"/>
                <a:ea typeface="Calibri" panose="020F0502020204030204" pitchFamily="34" charset="0"/>
                <a:cs typeface="Times New Roman" panose="02020603050405020304" pitchFamily="18" charset="0"/>
              </a:rPr>
              <a:t> Природоориентированные: действия по защите, устойчивому управлению и восстановлению экосистем</a:t>
            </a:r>
            <a:endParaRPr lang="en-US" dirty="0">
              <a:latin typeface="Calibri"/>
              <a:cs typeface="Calibri"/>
            </a:endParaRPr>
          </a:p>
          <a:p>
            <a:pPr marL="365125" lvl="2" indent="0" algn="ctr">
              <a:buNone/>
            </a:pPr>
            <a:endParaRPr lang="en-US" dirty="0">
              <a:latin typeface="Calibri"/>
              <a:cs typeface="Calibri"/>
            </a:endParaRPr>
          </a:p>
          <a:p>
            <a:pPr marL="365125" lvl="2" indent="0" algn="ctr">
              <a:buNone/>
            </a:pPr>
            <a:r>
              <a:rPr lang="en-US" dirty="0">
                <a:latin typeface="Calibri"/>
                <a:cs typeface="Calibri"/>
              </a:rPr>
              <a:t>	</a:t>
            </a:r>
            <a:r>
              <a:rPr lang="ru-RU" sz="1800" dirty="0">
                <a:effectLst/>
                <a:latin typeface="Calibri" panose="020F0502020204030204" pitchFamily="34" charset="0"/>
                <a:ea typeface="Calibri" panose="020F0502020204030204" pitchFamily="34" charset="0"/>
                <a:cs typeface="Times New Roman" panose="02020603050405020304" pitchFamily="18" charset="0"/>
              </a:rPr>
              <a:t> Управление: включать политики, рамки и подходы к планированию</a:t>
            </a:r>
            <a:endParaRPr lang="ru-KZ" sz="1800">
              <a:effectLst/>
              <a:latin typeface="Calibri" panose="020F0502020204030204" pitchFamily="34" charset="0"/>
              <a:ea typeface="Calibri" panose="020F0502020204030204" pitchFamily="34" charset="0"/>
              <a:cs typeface="Times New Roman" panose="02020603050405020304" pitchFamily="18" charset="0"/>
            </a:endParaRPr>
          </a:p>
          <a:p>
            <a:pPr marL="365125" lvl="2" indent="0">
              <a:buNone/>
            </a:pPr>
            <a:endParaRPr lang="en-US" dirty="0">
              <a:latin typeface="Calibri"/>
              <a:cs typeface="Calibri"/>
            </a:endParaRPr>
          </a:p>
        </p:txBody>
      </p:sp>
      <p:sp>
        <p:nvSpPr>
          <p:cNvPr id="3" name="Titel 2">
            <a:extLst>
              <a:ext uri="{FF2B5EF4-FFF2-40B4-BE49-F238E27FC236}">
                <a16:creationId xmlns:a16="http://schemas.microsoft.com/office/drawing/2014/main" id="{0A1DC67F-B917-4CA7-AD04-99A9ED825704}"/>
              </a:ext>
            </a:extLst>
          </p:cNvPr>
          <p:cNvSpPr>
            <a:spLocks noGrp="1"/>
          </p:cNvSpPr>
          <p:nvPr>
            <p:ph type="title"/>
          </p:nvPr>
        </p:nvSpPr>
        <p:spPr>
          <a:xfrm>
            <a:off x="449816" y="576000"/>
            <a:ext cx="8567183" cy="711262"/>
          </a:xfrm>
        </p:spPr>
        <p:txBody>
          <a:bodyPr>
            <a:normAutofit fontScale="90000"/>
          </a:bodyPr>
          <a:lstStyle/>
          <a:p>
            <a:r>
              <a:rPr lang="ru-RU" dirty="0"/>
              <a:t>Обзор Главы</a:t>
            </a:r>
            <a:r>
              <a:rPr lang="en-US" dirty="0"/>
              <a:t> 1.3: </a:t>
            </a:r>
            <a:r>
              <a:rPr lang="ru-RU" dirty="0"/>
              <a:t>Решения с использованием подхода ВЭП Нексус</a:t>
            </a:r>
            <a:endParaRPr lang="en-US" dirty="0"/>
          </a:p>
        </p:txBody>
      </p:sp>
      <p:sp>
        <p:nvSpPr>
          <p:cNvPr id="4" name="Foliennummernplatzhalter 3">
            <a:extLst>
              <a:ext uri="{FF2B5EF4-FFF2-40B4-BE49-F238E27FC236}">
                <a16:creationId xmlns:a16="http://schemas.microsoft.com/office/drawing/2014/main" id="{C4508C24-486E-443C-9E30-B288760472A0}"/>
              </a:ext>
            </a:extLst>
          </p:cNvPr>
          <p:cNvSpPr>
            <a:spLocks noGrp="1"/>
          </p:cNvSpPr>
          <p:nvPr>
            <p:ph type="sldNum" sz="quarter" idx="16"/>
          </p:nvPr>
        </p:nvSpPr>
        <p:spPr/>
        <p:txBody>
          <a:bodyPr/>
          <a:lstStyle/>
          <a:p>
            <a:fld id="{CF23C0C3-F0EC-4AF0-84C8-08554CFEDD03}" type="slidenum">
              <a:rPr lang="en-GB" smtClean="0"/>
              <a:t>19</a:t>
            </a:fld>
            <a:endParaRPr lang="en-GB" dirty="0"/>
          </a:p>
        </p:txBody>
      </p:sp>
      <p:pic>
        <p:nvPicPr>
          <p:cNvPr id="6" name="Grafik 5" descr="Blatt">
            <a:extLst>
              <a:ext uri="{FF2B5EF4-FFF2-40B4-BE49-F238E27FC236}">
                <a16:creationId xmlns:a16="http://schemas.microsoft.com/office/drawing/2014/main" id="{B72B46CD-912A-40E1-BC04-AF00603F90C1}"/>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169042">
            <a:off x="703270" y="2719367"/>
            <a:ext cx="413109" cy="408668"/>
          </a:xfrm>
          <a:prstGeom prst="rect">
            <a:avLst/>
          </a:prstGeom>
        </p:spPr>
      </p:pic>
      <p:pic>
        <p:nvPicPr>
          <p:cNvPr id="7" name="Grafik 6" descr="Besprechung">
            <a:extLst>
              <a:ext uri="{FF2B5EF4-FFF2-40B4-BE49-F238E27FC236}">
                <a16:creationId xmlns:a16="http://schemas.microsoft.com/office/drawing/2014/main" id="{8C37AE73-B445-4CC9-8280-4BB16C21407D}"/>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2983" y="3536600"/>
            <a:ext cx="538698" cy="544552"/>
          </a:xfrm>
          <a:prstGeom prst="rect">
            <a:avLst/>
          </a:prstGeom>
        </p:spPr>
      </p:pic>
      <p:pic>
        <p:nvPicPr>
          <p:cNvPr id="8" name="Grafik 7" descr="Werkzeuge">
            <a:extLst>
              <a:ext uri="{FF2B5EF4-FFF2-40B4-BE49-F238E27FC236}">
                <a16:creationId xmlns:a16="http://schemas.microsoft.com/office/drawing/2014/main" id="{286CB0EF-C476-4A15-BFB9-E0ECBE3AE923}"/>
              </a:ext>
            </a:extLst>
          </p:cNvPr>
          <p:cNvPicPr>
            <a:picLocks noChangeAspect="1"/>
          </p:cNvPicPr>
          <p:nvPr/>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7972" y="1925969"/>
            <a:ext cx="443709" cy="448531"/>
          </a:xfrm>
          <a:prstGeom prst="rect">
            <a:avLst/>
          </a:prstGeom>
        </p:spPr>
      </p:pic>
    </p:spTree>
    <p:extLst>
      <p:ext uri="{BB962C8B-B14F-4D97-AF65-F5344CB8AC3E}">
        <p14:creationId xmlns:p14="http://schemas.microsoft.com/office/powerpoint/2010/main" val="123277305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B017ACF1-0EAE-47FB-B94B-AE88B0028521}"/>
              </a:ext>
            </a:extLst>
          </p:cNvPr>
          <p:cNvGraphicFramePr>
            <a:graphicFrameLocks noGrp="1"/>
          </p:cNvGraphicFramePr>
          <p:nvPr>
            <p:extLst>
              <p:ext uri="{D42A27DB-BD31-4B8C-83A1-F6EECF244321}">
                <p14:modId xmlns:p14="http://schemas.microsoft.com/office/powerpoint/2010/main" val="436726045"/>
              </p:ext>
            </p:extLst>
          </p:nvPr>
        </p:nvGraphicFramePr>
        <p:xfrm>
          <a:off x="529390" y="1496245"/>
          <a:ext cx="8085219" cy="3340137"/>
        </p:xfrm>
        <a:graphic>
          <a:graphicData uri="http://schemas.openxmlformats.org/drawingml/2006/table">
            <a:tbl>
              <a:tblPr firstRow="1" bandRow="1">
                <a:tableStyleId>{5C22544A-7EE6-4342-B048-85BDC9FD1C3A}</a:tableStyleId>
              </a:tblPr>
              <a:tblGrid>
                <a:gridCol w="1956770">
                  <a:extLst>
                    <a:ext uri="{9D8B030D-6E8A-4147-A177-3AD203B41FA5}">
                      <a16:colId xmlns:a16="http://schemas.microsoft.com/office/drawing/2014/main" val="1827523324"/>
                    </a:ext>
                  </a:extLst>
                </a:gridCol>
                <a:gridCol w="6128449">
                  <a:extLst>
                    <a:ext uri="{9D8B030D-6E8A-4147-A177-3AD203B41FA5}">
                      <a16:colId xmlns:a16="http://schemas.microsoft.com/office/drawing/2014/main" val="2519275813"/>
                    </a:ext>
                  </a:extLst>
                </a:gridCol>
              </a:tblGrid>
              <a:tr h="1032338">
                <a:tc>
                  <a:txBody>
                    <a:bodyPr/>
                    <a:lstStyle/>
                    <a:p>
                      <a:pPr algn="ctr">
                        <a:spcBef>
                          <a:spcPts val="600"/>
                        </a:spcBef>
                      </a:pPr>
                      <a:r>
                        <a:rPr lang="ru-RU" sz="1800" b="0" dirty="0">
                          <a:solidFill>
                            <a:srgbClr val="004C82"/>
                          </a:solidFill>
                          <a:latin typeface="Calibri" panose="020F0502020204030204" pitchFamily="34" charset="0"/>
                          <a:cs typeface="Calibri" panose="020F0502020204030204" pitchFamily="34" charset="0"/>
                        </a:rPr>
                        <a:t>Глава</a:t>
                      </a:r>
                      <a:r>
                        <a:rPr lang="en-GB" sz="1800" b="0" dirty="0">
                          <a:solidFill>
                            <a:srgbClr val="004C82"/>
                          </a:solidFill>
                          <a:latin typeface="Calibri" panose="020F0502020204030204" pitchFamily="34" charset="0"/>
                          <a:cs typeface="Calibri" panose="020F0502020204030204" pitchFamily="34" charset="0"/>
                        </a:rPr>
                        <a:t> 1.1:</a:t>
                      </a:r>
                    </a:p>
                  </a:txBody>
                  <a:tcPr marT="324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buFont typeface="Wingdings" panose="05000000000000000000" pitchFamily="2" charset="2"/>
                        <a:buNone/>
                      </a:pPr>
                      <a:r>
                        <a:rPr lang="ru-RU" sz="1600" b="1" kern="1200" dirty="0">
                          <a:solidFill>
                            <a:srgbClr val="004C82"/>
                          </a:solidFill>
                          <a:latin typeface="+mn-lt"/>
                          <a:ea typeface="+mn-ea"/>
                          <a:cs typeface="+mn-cs"/>
                        </a:rPr>
                        <a:t>Краткая информация о</a:t>
                      </a:r>
                      <a:r>
                        <a:rPr lang="en-US" sz="1600" b="1" kern="1200" dirty="0">
                          <a:solidFill>
                            <a:srgbClr val="004C82"/>
                          </a:solidFill>
                          <a:latin typeface="+mn-lt"/>
                          <a:ea typeface="+mn-ea"/>
                          <a:cs typeface="+mn-cs"/>
                        </a:rPr>
                        <a:t> </a:t>
                      </a:r>
                      <a:r>
                        <a:rPr lang="ru-RU" sz="1600" b="1" kern="1200" dirty="0">
                          <a:solidFill>
                            <a:srgbClr val="004C82"/>
                          </a:solidFill>
                          <a:latin typeface="+mn-lt"/>
                          <a:ea typeface="+mn-ea"/>
                          <a:cs typeface="+mn-cs"/>
                        </a:rPr>
                        <a:t>подходе ВЭП Нексус</a:t>
                      </a:r>
                      <a:endParaRPr lang="en-US" sz="1600" b="1" kern="1200" dirty="0">
                        <a:solidFill>
                          <a:srgbClr val="004C82"/>
                        </a:solidFill>
                        <a:latin typeface="+mn-lt"/>
                        <a:ea typeface="+mn-ea"/>
                        <a:cs typeface="+mn-cs"/>
                      </a:endParaRPr>
                    </a:p>
                    <a:p>
                      <a:pPr marL="171450" indent="-171450" algn="l" defTabSz="685800" rtl="0" eaLnBrk="1" latinLnBrk="0" hangingPunct="1">
                        <a:buFont typeface="Wingdings" panose="05000000000000000000" pitchFamily="2" charset="2"/>
                        <a:buChar char="§"/>
                      </a:pPr>
                      <a:r>
                        <a:rPr lang="ru-RU" sz="1600" b="0" kern="1200" dirty="0">
                          <a:solidFill>
                            <a:srgbClr val="004C82"/>
                          </a:solidFill>
                          <a:latin typeface="+mn-lt"/>
                          <a:ea typeface="+mn-ea"/>
                          <a:cs typeface="+mn-cs"/>
                        </a:rPr>
                        <a:t>Введение в ВЭП Нексус</a:t>
                      </a:r>
                      <a:endParaRPr lang="en-US" sz="1600" b="0" kern="1200" dirty="0">
                        <a:solidFill>
                          <a:srgbClr val="004C82"/>
                        </a:solidFill>
                        <a:latin typeface="+mn-lt"/>
                        <a:ea typeface="+mn-ea"/>
                        <a:cs typeface="+mn-cs"/>
                      </a:endParaRPr>
                    </a:p>
                    <a:p>
                      <a:pPr marL="171450" indent="-171450" algn="l" defTabSz="685800" rtl="0" eaLnBrk="1" latinLnBrk="0" hangingPunct="1">
                        <a:buFont typeface="Wingdings" panose="05000000000000000000" pitchFamily="2" charset="2"/>
                        <a:buChar char="§"/>
                      </a:pPr>
                      <a:r>
                        <a:rPr lang="ru-RU" sz="1600" b="0" kern="1200" dirty="0">
                          <a:solidFill>
                            <a:srgbClr val="004C82"/>
                          </a:solidFill>
                          <a:latin typeface="+mn-lt"/>
                          <a:ea typeface="+mn-ea"/>
                          <a:cs typeface="+mn-cs"/>
                        </a:rPr>
                        <a:t>Интерактивное упражнение</a:t>
                      </a:r>
                      <a:r>
                        <a:rPr lang="en-US" sz="1600" b="0" kern="1200" dirty="0">
                          <a:solidFill>
                            <a:srgbClr val="004C82"/>
                          </a:solidFill>
                          <a:latin typeface="+mn-lt"/>
                          <a:ea typeface="+mn-ea"/>
                          <a:cs typeface="+mn-cs"/>
                        </a:rPr>
                        <a:t>: </a:t>
                      </a:r>
                      <a:r>
                        <a:rPr lang="ru-RU" sz="1600" b="0" kern="1200" dirty="0">
                          <a:solidFill>
                            <a:srgbClr val="004C82"/>
                          </a:solidFill>
                          <a:latin typeface="+mn-lt"/>
                          <a:ea typeface="+mn-ea"/>
                          <a:cs typeface="+mn-cs"/>
                        </a:rPr>
                        <a:t>ваш опыт использования отраслевых взаимосвязей</a:t>
                      </a:r>
                      <a:endParaRPr lang="en-GB" sz="1200" b="1" kern="1200" dirty="0">
                        <a:solidFill>
                          <a:srgbClr val="004C82"/>
                        </a:solidFill>
                        <a:latin typeface="+mn-lt"/>
                        <a:ea typeface="+mn-ea"/>
                        <a:cs typeface="+mn-cs"/>
                      </a:endParaRPr>
                    </a:p>
                  </a:txBody>
                  <a:tcPr marT="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864853"/>
                  </a:ext>
                </a:extLst>
              </a:tr>
              <a:tr h="1026467">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ru-RU" sz="1800" b="0" kern="1200" dirty="0">
                          <a:solidFill>
                            <a:srgbClr val="004C82"/>
                          </a:solidFill>
                          <a:latin typeface="Calibri" panose="020F0502020204030204" pitchFamily="34" charset="0"/>
                          <a:ea typeface="+mn-ea"/>
                          <a:cs typeface="Calibri" panose="020F0502020204030204" pitchFamily="34" charset="0"/>
                        </a:rPr>
                        <a:t>Глава</a:t>
                      </a:r>
                      <a:r>
                        <a:rPr lang="en-US" sz="1800" b="0" kern="1200" dirty="0">
                          <a:solidFill>
                            <a:srgbClr val="004C82"/>
                          </a:solidFill>
                          <a:latin typeface="Calibri" panose="020F0502020204030204" pitchFamily="34" charset="0"/>
                          <a:ea typeface="+mn-ea"/>
                          <a:cs typeface="Calibri" panose="020F0502020204030204" pitchFamily="34" charset="0"/>
                        </a:rPr>
                        <a:t> 1.2:</a:t>
                      </a:r>
                      <a:endParaRPr lang="en-GB" sz="1800" dirty="0">
                        <a:solidFill>
                          <a:srgbClr val="004C82"/>
                        </a:solidFill>
                        <a:latin typeface="Calibri" panose="020F0502020204030204" pitchFamily="34" charset="0"/>
                        <a:cs typeface="Calibri" panose="020F0502020204030204" pitchFamily="34" charset="0"/>
                      </a:endParaRPr>
                    </a:p>
                  </a:txBody>
                  <a:tcPr marT="324000">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ru-RU" sz="1600" b="1" kern="1200" dirty="0">
                          <a:solidFill>
                            <a:srgbClr val="004C82"/>
                          </a:solidFill>
                          <a:latin typeface="+mn-lt"/>
                          <a:ea typeface="+mn-ea"/>
                          <a:cs typeface="+mn-cs"/>
                        </a:rPr>
                        <a:t>Взаимодействие между водным, энергетическим и продовольственным секторами</a:t>
                      </a:r>
                      <a:endParaRPr lang="en-US" sz="1600" b="1" kern="1200" dirty="0">
                        <a:solidFill>
                          <a:srgbClr val="004C82"/>
                        </a:solidFill>
                        <a:latin typeface="+mn-lt"/>
                        <a:ea typeface="+mn-ea"/>
                        <a:cs typeface="+mn-cs"/>
                      </a:endParaRPr>
                    </a:p>
                    <a:p>
                      <a:pPr marL="171450" indent="-171450">
                        <a:buFont typeface="Wingdings" panose="05000000000000000000" pitchFamily="2" charset="2"/>
                        <a:buChar char="§"/>
                      </a:pPr>
                      <a:r>
                        <a:rPr lang="ru-RU" sz="1600" b="0" dirty="0">
                          <a:solidFill>
                            <a:srgbClr val="004C82"/>
                          </a:solidFill>
                        </a:rPr>
                        <a:t>Водная, энергетическая и продовольственная безопасность и компромиссы</a:t>
                      </a:r>
                      <a:endParaRPr lang="en-US" sz="1600" b="0" dirty="0">
                        <a:solidFill>
                          <a:srgbClr val="004C82"/>
                        </a:solidFill>
                      </a:endParaRP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656393008"/>
                  </a:ext>
                </a:extLst>
              </a:tr>
              <a:tr h="1144257">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ru-RU" sz="1800" dirty="0">
                          <a:solidFill>
                            <a:srgbClr val="004C82"/>
                          </a:solidFill>
                          <a:latin typeface="Calibri" panose="020F0502020204030204" pitchFamily="34" charset="0"/>
                          <a:cs typeface="Calibri" panose="020F0502020204030204" pitchFamily="34" charset="0"/>
                        </a:rPr>
                        <a:t>Глава</a:t>
                      </a:r>
                      <a:r>
                        <a:rPr lang="en-GB" sz="1800" dirty="0">
                          <a:solidFill>
                            <a:srgbClr val="004C82"/>
                          </a:solidFill>
                          <a:latin typeface="Calibri" panose="020F0502020204030204" pitchFamily="34" charset="0"/>
                          <a:cs typeface="Calibri" panose="020F0502020204030204" pitchFamily="34" charset="0"/>
                        </a:rPr>
                        <a:t> 1.3:</a:t>
                      </a:r>
                    </a:p>
                  </a:txBody>
                  <a:tcPr marT="324000">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ru-RU" sz="1600" b="1" dirty="0">
                          <a:solidFill>
                            <a:srgbClr val="004C82"/>
                          </a:solidFill>
                        </a:rPr>
                        <a:t>Решения с использованием подхода ВЭП Нексус</a:t>
                      </a:r>
                      <a:endParaRPr lang="en-US" sz="1600" b="1" dirty="0">
                        <a:solidFill>
                          <a:srgbClr val="004C82"/>
                        </a:solidFill>
                      </a:endParaRPr>
                    </a:p>
                    <a:p>
                      <a:pPr marL="171450" indent="-171450">
                        <a:buFont typeface="Wingdings" panose="05000000000000000000" pitchFamily="2" charset="2"/>
                        <a:buChar char="§"/>
                      </a:pPr>
                      <a:r>
                        <a:rPr lang="ru-RU" sz="1600" b="0" dirty="0">
                          <a:solidFill>
                            <a:srgbClr val="004C82"/>
                          </a:solidFill>
                        </a:rPr>
                        <a:t>Синергии и решения ВЭП Нексус</a:t>
                      </a:r>
                      <a:endParaRPr lang="en-US" sz="1600" b="0" dirty="0">
                        <a:solidFill>
                          <a:srgbClr val="004C82"/>
                        </a:solidFill>
                      </a:endParaRPr>
                    </a:p>
                    <a:p>
                      <a:pPr marL="171450" indent="-171450">
                        <a:buFont typeface="Wingdings" panose="05000000000000000000" pitchFamily="2" charset="2"/>
                        <a:buChar char="§"/>
                      </a:pPr>
                      <a:r>
                        <a:rPr lang="ru-RU" sz="1600" b="0" kern="1200" dirty="0">
                          <a:solidFill>
                            <a:srgbClr val="004C82"/>
                          </a:solidFill>
                          <a:latin typeface="+mn-lt"/>
                          <a:ea typeface="+mn-ea"/>
                          <a:cs typeface="+mn-cs"/>
                        </a:rPr>
                        <a:t>Интерактивное упражнение</a:t>
                      </a:r>
                      <a:r>
                        <a:rPr lang="en-US" sz="1600" b="0" dirty="0">
                          <a:solidFill>
                            <a:srgbClr val="004C82"/>
                          </a:solidFill>
                        </a:rPr>
                        <a:t>: </a:t>
                      </a:r>
                      <a:r>
                        <a:rPr lang="ru-RU" sz="1600" b="0" dirty="0">
                          <a:solidFill>
                            <a:srgbClr val="004C82"/>
                          </a:solidFill>
                        </a:rPr>
                        <a:t>поиск решений для компромиссов и использования синергий</a:t>
                      </a:r>
                      <a:endParaRPr lang="en-US" sz="1600" b="0" dirty="0">
                        <a:solidFill>
                          <a:srgbClr val="004C82"/>
                        </a:solidFill>
                      </a:endParaRP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335337963"/>
                  </a:ext>
                </a:extLst>
              </a:tr>
            </a:tbl>
          </a:graphicData>
        </a:graphic>
      </p:graphicFrame>
      <p:sp>
        <p:nvSpPr>
          <p:cNvPr id="2" name="Title 1">
            <a:extLst>
              <a:ext uri="{FF2B5EF4-FFF2-40B4-BE49-F238E27FC236}">
                <a16:creationId xmlns:a16="http://schemas.microsoft.com/office/drawing/2014/main" id="{2CB73F55-20DA-4540-9640-A3901E32F3F4}"/>
              </a:ext>
            </a:extLst>
          </p:cNvPr>
          <p:cNvSpPr>
            <a:spLocks noGrp="1"/>
          </p:cNvSpPr>
          <p:nvPr>
            <p:ph type="title"/>
          </p:nvPr>
        </p:nvSpPr>
        <p:spPr>
          <a:xfrm>
            <a:off x="450000" y="576000"/>
            <a:ext cx="8567183" cy="540544"/>
          </a:xfrm>
        </p:spPr>
        <p:txBody>
          <a:bodyPr>
            <a:normAutofit/>
          </a:bodyPr>
          <a:lstStyle/>
          <a:p>
            <a:r>
              <a:rPr lang="ru-RU" sz="2800" dirty="0">
                <a:solidFill>
                  <a:srgbClr val="004C82"/>
                </a:solidFill>
              </a:rPr>
              <a:t>Содержание</a:t>
            </a:r>
            <a:endParaRPr lang="en-GB" sz="2800" dirty="0">
              <a:solidFill>
                <a:srgbClr val="004C82"/>
              </a:solidFill>
            </a:endParaRPr>
          </a:p>
        </p:txBody>
      </p:sp>
    </p:spTree>
    <p:extLst>
      <p:ext uri="{BB962C8B-B14F-4D97-AF65-F5344CB8AC3E}">
        <p14:creationId xmlns:p14="http://schemas.microsoft.com/office/powerpoint/2010/main" val="231971662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684000" y="4124658"/>
            <a:ext cx="1618490" cy="215988"/>
          </a:xfrm>
        </p:spPr>
        <p:txBody>
          <a:bodyPr/>
          <a:lstStyle/>
          <a:p>
            <a:r>
              <a:rPr lang="ru-RU" dirty="0"/>
              <a:t>13 мая 2022 г.</a:t>
            </a:r>
            <a:endParaRPr lang="en-GB" dirty="0"/>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220580"/>
            <a:ext cx="7971711" cy="452432"/>
          </a:xfrm>
        </p:spPr>
        <p:txBody>
          <a:bodyPr/>
          <a:lstStyle/>
          <a:p>
            <a:r>
              <a:rPr lang="ru-RU" dirty="0"/>
              <a:t>Спасибо за ваше время</a:t>
            </a:r>
            <a:r>
              <a:rPr lang="en-US" dirty="0"/>
              <a:t>!</a:t>
            </a:r>
            <a:endParaRPr lang="de-DE" dirty="0"/>
          </a:p>
        </p:txBody>
      </p:sp>
      <p:pic>
        <p:nvPicPr>
          <p:cNvPr id="14" name="Picture Placeholder 29" descr="Icon&#10;&#10;Description automatically generated">
            <a:extLst>
              <a:ext uri="{FF2B5EF4-FFF2-40B4-BE49-F238E27FC236}">
                <a16:creationId xmlns:a16="http://schemas.microsoft.com/office/drawing/2014/main" id="{49694910-7AD8-4972-8119-194C8676CFB0}"/>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16" name="Picture Placeholder 35" descr="A screenshot of a video game&#10;&#10;Description automatically generated with medium confidence">
            <a:extLst>
              <a:ext uri="{FF2B5EF4-FFF2-40B4-BE49-F238E27FC236}">
                <a16:creationId xmlns:a16="http://schemas.microsoft.com/office/drawing/2014/main" id="{5A05CBF0-860D-4A7B-848C-4ACD3D7DB068}"/>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grpSp>
        <p:nvGrpSpPr>
          <p:cNvPr id="18" name="Gruppieren 17">
            <a:extLst>
              <a:ext uri="{FF2B5EF4-FFF2-40B4-BE49-F238E27FC236}">
                <a16:creationId xmlns:a16="http://schemas.microsoft.com/office/drawing/2014/main" id="{317EA47F-BA03-44F2-A844-F7CAB650258C}"/>
              </a:ext>
            </a:extLst>
          </p:cNvPr>
          <p:cNvGrpSpPr/>
          <p:nvPr/>
        </p:nvGrpSpPr>
        <p:grpSpPr>
          <a:xfrm>
            <a:off x="5879834" y="4137661"/>
            <a:ext cx="1163676" cy="594174"/>
            <a:chOff x="5879834" y="4120327"/>
            <a:chExt cx="1163676" cy="594174"/>
          </a:xfrm>
        </p:grpSpPr>
        <p:pic>
          <p:nvPicPr>
            <p:cNvPr id="20" name="Picture 2">
              <a:extLst>
                <a:ext uri="{FF2B5EF4-FFF2-40B4-BE49-F238E27FC236}">
                  <a16:creationId xmlns:a16="http://schemas.microsoft.com/office/drawing/2014/main" id="{6F2A48C3-8687-43F5-B3E0-EB50F8013F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a:extLst>
                <a:ext uri="{FF2B5EF4-FFF2-40B4-BE49-F238E27FC236}">
                  <a16:creationId xmlns:a16="http://schemas.microsoft.com/office/drawing/2014/main" id="{C5D98E07-3BEE-484F-9E0F-1AD68EBE63C4}"/>
                </a:ext>
              </a:extLst>
            </p:cNvPr>
            <p:cNvSpPr txBox="1"/>
            <p:nvPr/>
          </p:nvSpPr>
          <p:spPr>
            <a:xfrm>
              <a:off x="5879834" y="4120327"/>
              <a:ext cx="904415" cy="200055"/>
            </a:xfrm>
            <a:prstGeom prst="rect">
              <a:avLst/>
            </a:prstGeom>
            <a:noFill/>
          </p:spPr>
          <p:txBody>
            <a:bodyPr wrap="none" rtlCol="0">
              <a:spAutoFit/>
            </a:bodyPr>
            <a:lstStyle/>
            <a:p>
              <a:pPr algn="l"/>
              <a:r>
                <a:rPr lang="de-DE" sz="700">
                  <a:solidFill>
                    <a:srgbClr val="2C2B2A"/>
                  </a:solidFill>
                  <a:latin typeface="Calibri" panose="020F0502020204030204" pitchFamily="34" charset="0"/>
                  <a:cs typeface="Calibri" panose="020F0502020204030204" pitchFamily="34" charset="0"/>
                </a:rPr>
                <a:t>In cooperation with</a:t>
              </a:r>
            </a:p>
          </p:txBody>
        </p:sp>
      </p:grpSp>
    </p:spTree>
    <p:extLst>
      <p:ext uri="{BB962C8B-B14F-4D97-AF65-F5344CB8AC3E}">
        <p14:creationId xmlns:p14="http://schemas.microsoft.com/office/powerpoint/2010/main" val="160338693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B017ACF1-0EAE-47FB-B94B-AE88B0028521}"/>
              </a:ext>
            </a:extLst>
          </p:cNvPr>
          <p:cNvGraphicFramePr>
            <a:graphicFrameLocks noGrp="1"/>
          </p:cNvGraphicFramePr>
          <p:nvPr>
            <p:extLst>
              <p:ext uri="{D42A27DB-BD31-4B8C-83A1-F6EECF244321}">
                <p14:modId xmlns:p14="http://schemas.microsoft.com/office/powerpoint/2010/main" val="603513490"/>
              </p:ext>
            </p:extLst>
          </p:nvPr>
        </p:nvGraphicFramePr>
        <p:xfrm>
          <a:off x="529390" y="1496245"/>
          <a:ext cx="8085219" cy="3340137"/>
        </p:xfrm>
        <a:graphic>
          <a:graphicData uri="http://schemas.openxmlformats.org/drawingml/2006/table">
            <a:tbl>
              <a:tblPr firstRow="1" bandRow="1">
                <a:tableStyleId>{5C22544A-7EE6-4342-B048-85BDC9FD1C3A}</a:tableStyleId>
              </a:tblPr>
              <a:tblGrid>
                <a:gridCol w="1956770">
                  <a:extLst>
                    <a:ext uri="{9D8B030D-6E8A-4147-A177-3AD203B41FA5}">
                      <a16:colId xmlns:a16="http://schemas.microsoft.com/office/drawing/2014/main" val="1827523324"/>
                    </a:ext>
                  </a:extLst>
                </a:gridCol>
                <a:gridCol w="6128449">
                  <a:extLst>
                    <a:ext uri="{9D8B030D-6E8A-4147-A177-3AD203B41FA5}">
                      <a16:colId xmlns:a16="http://schemas.microsoft.com/office/drawing/2014/main" val="2519275813"/>
                    </a:ext>
                  </a:extLst>
                </a:gridCol>
              </a:tblGrid>
              <a:tr h="1032338">
                <a:tc>
                  <a:txBody>
                    <a:bodyPr/>
                    <a:lstStyle/>
                    <a:p>
                      <a:pPr algn="ctr">
                        <a:spcBef>
                          <a:spcPts val="600"/>
                        </a:spcBef>
                      </a:pPr>
                      <a:r>
                        <a:rPr lang="ru-RU" sz="1800" b="0" dirty="0">
                          <a:solidFill>
                            <a:srgbClr val="9BD7FF"/>
                          </a:solidFill>
                          <a:latin typeface="Calibri" panose="020F0502020204030204" pitchFamily="34" charset="0"/>
                          <a:cs typeface="Calibri" panose="020F0502020204030204" pitchFamily="34" charset="0"/>
                        </a:rPr>
                        <a:t>Глава</a:t>
                      </a:r>
                      <a:r>
                        <a:rPr lang="en-GB" sz="1800" b="0" dirty="0">
                          <a:solidFill>
                            <a:srgbClr val="9BD7FF"/>
                          </a:solidFill>
                          <a:latin typeface="Calibri" panose="020F0502020204030204" pitchFamily="34" charset="0"/>
                          <a:cs typeface="Calibri" panose="020F0502020204030204" pitchFamily="34" charset="0"/>
                        </a:rPr>
                        <a:t> 1.1:</a:t>
                      </a:r>
                    </a:p>
                  </a:txBody>
                  <a:tcPr marT="324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buFont typeface="Wingdings" panose="05000000000000000000" pitchFamily="2" charset="2"/>
                        <a:buNone/>
                      </a:pPr>
                      <a:r>
                        <a:rPr lang="ru-RU" sz="1600" b="1" kern="1200" dirty="0">
                          <a:solidFill>
                            <a:srgbClr val="9BD7FF"/>
                          </a:solidFill>
                          <a:latin typeface="+mn-lt"/>
                          <a:ea typeface="+mn-ea"/>
                          <a:cs typeface="+mn-cs"/>
                        </a:rPr>
                        <a:t>Краткая информация о</a:t>
                      </a:r>
                      <a:r>
                        <a:rPr lang="en-US" sz="1600" b="1" kern="1200" dirty="0">
                          <a:solidFill>
                            <a:srgbClr val="9BD7FF"/>
                          </a:solidFill>
                          <a:latin typeface="+mn-lt"/>
                          <a:ea typeface="+mn-ea"/>
                          <a:cs typeface="+mn-cs"/>
                        </a:rPr>
                        <a:t> </a:t>
                      </a:r>
                      <a:r>
                        <a:rPr lang="ru-RU" sz="1600" b="1" kern="1200" dirty="0">
                          <a:solidFill>
                            <a:srgbClr val="9BD7FF"/>
                          </a:solidFill>
                          <a:latin typeface="+mn-lt"/>
                          <a:ea typeface="+mn-ea"/>
                          <a:cs typeface="+mn-cs"/>
                        </a:rPr>
                        <a:t>подходе ВЭП Нексус</a:t>
                      </a:r>
                      <a:endParaRPr lang="en-US" sz="1600" b="1" kern="1200" dirty="0">
                        <a:solidFill>
                          <a:srgbClr val="9BD7FF"/>
                        </a:solidFill>
                        <a:latin typeface="+mn-lt"/>
                        <a:ea typeface="+mn-ea"/>
                        <a:cs typeface="+mn-cs"/>
                      </a:endParaRPr>
                    </a:p>
                    <a:p>
                      <a:pPr marL="171450" indent="-171450" algn="l" defTabSz="685800" rtl="0" eaLnBrk="1" latinLnBrk="0" hangingPunct="1">
                        <a:buFont typeface="Wingdings" panose="05000000000000000000" pitchFamily="2" charset="2"/>
                        <a:buChar char="§"/>
                      </a:pPr>
                      <a:r>
                        <a:rPr lang="ru-RU" sz="1600" b="0" kern="1200" dirty="0">
                          <a:solidFill>
                            <a:srgbClr val="9BD7FF"/>
                          </a:solidFill>
                          <a:latin typeface="+mn-lt"/>
                          <a:ea typeface="+mn-ea"/>
                          <a:cs typeface="+mn-cs"/>
                        </a:rPr>
                        <a:t>Введение в ВЭП Нексус</a:t>
                      </a:r>
                      <a:endParaRPr lang="en-US" sz="1600" b="0" kern="1200" dirty="0">
                        <a:solidFill>
                          <a:srgbClr val="9BD7FF"/>
                        </a:solidFill>
                        <a:latin typeface="+mn-lt"/>
                        <a:ea typeface="+mn-ea"/>
                        <a:cs typeface="+mn-cs"/>
                      </a:endParaRPr>
                    </a:p>
                    <a:p>
                      <a:pPr marL="171450" indent="-171450" algn="l" defTabSz="685800" rtl="0" eaLnBrk="1" latinLnBrk="0" hangingPunct="1">
                        <a:buFont typeface="Wingdings" panose="05000000000000000000" pitchFamily="2" charset="2"/>
                        <a:buChar char="§"/>
                      </a:pPr>
                      <a:r>
                        <a:rPr lang="ru-RU" sz="1600" b="0" kern="1200" dirty="0">
                          <a:solidFill>
                            <a:srgbClr val="9BD7FF"/>
                          </a:solidFill>
                          <a:latin typeface="+mn-lt"/>
                          <a:ea typeface="+mn-ea"/>
                          <a:cs typeface="+mn-cs"/>
                        </a:rPr>
                        <a:t>Интерактивное упражнение</a:t>
                      </a:r>
                      <a:r>
                        <a:rPr lang="en-US" sz="1600" b="0" kern="1200" dirty="0">
                          <a:solidFill>
                            <a:srgbClr val="9BD7FF"/>
                          </a:solidFill>
                          <a:latin typeface="+mn-lt"/>
                          <a:ea typeface="+mn-ea"/>
                          <a:cs typeface="+mn-cs"/>
                        </a:rPr>
                        <a:t>: </a:t>
                      </a:r>
                      <a:r>
                        <a:rPr lang="ru-RU" sz="1600" b="0" kern="1200">
                          <a:solidFill>
                            <a:srgbClr val="9BD7FF"/>
                          </a:solidFill>
                          <a:latin typeface="+mn-lt"/>
                          <a:ea typeface="+mn-ea"/>
                          <a:cs typeface="+mn-cs"/>
                        </a:rPr>
                        <a:t>ваш </a:t>
                      </a:r>
                      <a:r>
                        <a:rPr lang="ru-RU" sz="1600" b="0" kern="1200" dirty="0">
                          <a:solidFill>
                            <a:srgbClr val="9BD7FF"/>
                          </a:solidFill>
                          <a:latin typeface="+mn-lt"/>
                          <a:ea typeface="+mn-ea"/>
                          <a:cs typeface="+mn-cs"/>
                        </a:rPr>
                        <a:t>опыт работы с межотраслевыми взаимосвязями</a:t>
                      </a:r>
                      <a:endParaRPr lang="en-GB" sz="1200" b="1" kern="1200" dirty="0">
                        <a:solidFill>
                          <a:srgbClr val="9BD7FF"/>
                        </a:solidFill>
                        <a:latin typeface="+mn-lt"/>
                        <a:ea typeface="+mn-ea"/>
                        <a:cs typeface="+mn-cs"/>
                      </a:endParaRPr>
                    </a:p>
                  </a:txBody>
                  <a:tcPr marT="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864853"/>
                  </a:ext>
                </a:extLst>
              </a:tr>
              <a:tr h="1026467">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ru-RU" sz="1800" b="0" kern="1200" dirty="0">
                          <a:solidFill>
                            <a:srgbClr val="9BD7FF"/>
                          </a:solidFill>
                          <a:latin typeface="Calibri" panose="020F0502020204030204" pitchFamily="34" charset="0"/>
                          <a:ea typeface="+mn-ea"/>
                          <a:cs typeface="Calibri" panose="020F0502020204030204" pitchFamily="34" charset="0"/>
                        </a:rPr>
                        <a:t>Глава</a:t>
                      </a:r>
                      <a:r>
                        <a:rPr lang="en-US" sz="1800" b="0" kern="1200" dirty="0">
                          <a:solidFill>
                            <a:srgbClr val="9BD7FF"/>
                          </a:solidFill>
                          <a:latin typeface="Calibri" panose="020F0502020204030204" pitchFamily="34" charset="0"/>
                          <a:ea typeface="+mn-ea"/>
                          <a:cs typeface="Calibri" panose="020F0502020204030204" pitchFamily="34" charset="0"/>
                        </a:rPr>
                        <a:t> 1.2:</a:t>
                      </a:r>
                      <a:endParaRPr lang="en-GB" sz="1800" dirty="0">
                        <a:solidFill>
                          <a:srgbClr val="9BD7FF"/>
                        </a:solidFill>
                        <a:latin typeface="Calibri" panose="020F0502020204030204" pitchFamily="34" charset="0"/>
                        <a:cs typeface="Calibri" panose="020F0502020204030204" pitchFamily="34" charset="0"/>
                      </a:endParaRPr>
                    </a:p>
                  </a:txBody>
                  <a:tcPr marT="324000">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ru-RU" sz="1600" b="1" kern="1200" dirty="0">
                          <a:solidFill>
                            <a:srgbClr val="9BD7FF"/>
                          </a:solidFill>
                          <a:latin typeface="+mn-lt"/>
                          <a:ea typeface="+mn-ea"/>
                          <a:cs typeface="+mn-cs"/>
                        </a:rPr>
                        <a:t>Взаимодействие между водным, энергетическим и продовольственным секторами</a:t>
                      </a:r>
                      <a:endParaRPr lang="en-US" sz="1600" b="1" kern="1200" dirty="0">
                        <a:solidFill>
                          <a:srgbClr val="9BD7FF"/>
                        </a:solidFill>
                        <a:latin typeface="+mn-lt"/>
                        <a:ea typeface="+mn-ea"/>
                        <a:cs typeface="+mn-cs"/>
                      </a:endParaRPr>
                    </a:p>
                    <a:p>
                      <a:pPr marL="171450" indent="-171450">
                        <a:buFont typeface="Wingdings" panose="05000000000000000000" pitchFamily="2" charset="2"/>
                        <a:buChar char="§"/>
                      </a:pPr>
                      <a:r>
                        <a:rPr lang="ru-RU" sz="1600" b="0" dirty="0">
                          <a:solidFill>
                            <a:srgbClr val="9BD7FF"/>
                          </a:solidFill>
                        </a:rPr>
                        <a:t>Водная, энергетическая и продовольственная безопасность и компромиссы</a:t>
                      </a:r>
                      <a:endParaRPr lang="en-US" sz="1600" b="0" dirty="0">
                        <a:solidFill>
                          <a:srgbClr val="9BD7FF"/>
                        </a:solidFill>
                      </a:endParaRP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656393008"/>
                  </a:ext>
                </a:extLst>
              </a:tr>
              <a:tr h="1144257">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ru-RU" sz="1800" dirty="0">
                          <a:solidFill>
                            <a:srgbClr val="004C82"/>
                          </a:solidFill>
                          <a:latin typeface="Calibri" panose="020F0502020204030204" pitchFamily="34" charset="0"/>
                          <a:cs typeface="Calibri" panose="020F0502020204030204" pitchFamily="34" charset="0"/>
                        </a:rPr>
                        <a:t>Глава</a:t>
                      </a:r>
                      <a:r>
                        <a:rPr lang="en-GB" sz="1800" dirty="0">
                          <a:solidFill>
                            <a:srgbClr val="004C82"/>
                          </a:solidFill>
                          <a:latin typeface="Calibri" panose="020F0502020204030204" pitchFamily="34" charset="0"/>
                          <a:cs typeface="Calibri" panose="020F0502020204030204" pitchFamily="34" charset="0"/>
                        </a:rPr>
                        <a:t> 1.3:</a:t>
                      </a:r>
                    </a:p>
                  </a:txBody>
                  <a:tcPr marT="324000">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ru-RU" sz="1600" b="1" dirty="0">
                          <a:solidFill>
                            <a:srgbClr val="004C82"/>
                          </a:solidFill>
                        </a:rPr>
                        <a:t>Решения с использованием подхода ВЭП Нексус</a:t>
                      </a:r>
                      <a:endParaRPr lang="en-US" sz="1600" b="1" dirty="0">
                        <a:solidFill>
                          <a:srgbClr val="004C82"/>
                        </a:solidFill>
                      </a:endParaRPr>
                    </a:p>
                    <a:p>
                      <a:pPr marL="171450" indent="-171450">
                        <a:buFont typeface="Wingdings" panose="05000000000000000000" pitchFamily="2" charset="2"/>
                        <a:buChar char="§"/>
                      </a:pPr>
                      <a:r>
                        <a:rPr lang="ru-RU" sz="1600" b="0" dirty="0">
                          <a:solidFill>
                            <a:srgbClr val="004C82"/>
                          </a:solidFill>
                        </a:rPr>
                        <a:t>Синергии и решения ВЭП Нексус</a:t>
                      </a:r>
                      <a:endParaRPr lang="en-US" sz="1600" b="0" dirty="0">
                        <a:solidFill>
                          <a:srgbClr val="004C82"/>
                        </a:solidFill>
                      </a:endParaRPr>
                    </a:p>
                    <a:p>
                      <a:pPr marL="171450" indent="-171450">
                        <a:buFont typeface="Wingdings" panose="05000000000000000000" pitchFamily="2" charset="2"/>
                        <a:buChar char="§"/>
                      </a:pPr>
                      <a:r>
                        <a:rPr lang="ru-RU" sz="1600" b="0" kern="1200" dirty="0">
                          <a:solidFill>
                            <a:srgbClr val="004C82"/>
                          </a:solidFill>
                          <a:latin typeface="+mn-lt"/>
                          <a:ea typeface="+mn-ea"/>
                          <a:cs typeface="+mn-cs"/>
                        </a:rPr>
                        <a:t>Интерактивное упражнение</a:t>
                      </a:r>
                      <a:r>
                        <a:rPr lang="en-US" sz="1600" b="0" dirty="0">
                          <a:solidFill>
                            <a:srgbClr val="004C82"/>
                          </a:solidFill>
                        </a:rPr>
                        <a:t>: </a:t>
                      </a:r>
                      <a:r>
                        <a:rPr lang="ru-RU" sz="1600" b="0" dirty="0">
                          <a:solidFill>
                            <a:srgbClr val="004C82"/>
                          </a:solidFill>
                        </a:rPr>
                        <a:t>поиск решений для компромиссов и использования синергий</a:t>
                      </a:r>
                      <a:endParaRPr lang="en-US" sz="1600" b="0" dirty="0">
                        <a:solidFill>
                          <a:srgbClr val="004C82"/>
                        </a:solidFill>
                      </a:endParaRP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335337963"/>
                  </a:ext>
                </a:extLst>
              </a:tr>
            </a:tbl>
          </a:graphicData>
        </a:graphic>
      </p:graphicFrame>
      <p:sp>
        <p:nvSpPr>
          <p:cNvPr id="2" name="Title 1">
            <a:extLst>
              <a:ext uri="{FF2B5EF4-FFF2-40B4-BE49-F238E27FC236}">
                <a16:creationId xmlns:a16="http://schemas.microsoft.com/office/drawing/2014/main" id="{2CB73F55-20DA-4540-9640-A3901E32F3F4}"/>
              </a:ext>
            </a:extLst>
          </p:cNvPr>
          <p:cNvSpPr>
            <a:spLocks noGrp="1"/>
          </p:cNvSpPr>
          <p:nvPr>
            <p:ph type="title"/>
          </p:nvPr>
        </p:nvSpPr>
        <p:spPr>
          <a:xfrm>
            <a:off x="450000" y="576000"/>
            <a:ext cx="8567183" cy="540544"/>
          </a:xfrm>
        </p:spPr>
        <p:txBody>
          <a:bodyPr>
            <a:normAutofit/>
          </a:bodyPr>
          <a:lstStyle/>
          <a:p>
            <a:r>
              <a:rPr lang="ru-RU" sz="2800" dirty="0">
                <a:solidFill>
                  <a:srgbClr val="004C82"/>
                </a:solidFill>
              </a:rPr>
              <a:t>Содержание</a:t>
            </a:r>
            <a:endParaRPr lang="en-GB" sz="2800" dirty="0">
              <a:solidFill>
                <a:srgbClr val="004C82"/>
              </a:solidFill>
            </a:endParaRPr>
          </a:p>
        </p:txBody>
      </p:sp>
    </p:spTree>
    <p:extLst>
      <p:ext uri="{BB962C8B-B14F-4D97-AF65-F5344CB8AC3E}">
        <p14:creationId xmlns:p14="http://schemas.microsoft.com/office/powerpoint/2010/main" val="278568681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5ADD1C-6E51-4CDD-862D-4F0239596E11}"/>
              </a:ext>
            </a:extLst>
          </p:cNvPr>
          <p:cNvSpPr>
            <a:spLocks noGrp="1"/>
          </p:cNvSpPr>
          <p:nvPr>
            <p:ph type="body" sz="quarter" idx="10"/>
          </p:nvPr>
        </p:nvSpPr>
        <p:spPr>
          <a:xfrm>
            <a:off x="581130" y="4332684"/>
            <a:ext cx="7450350" cy="677108"/>
          </a:xfrm>
        </p:spPr>
        <p:txBody>
          <a:bodyPr/>
          <a:lstStyle/>
          <a:p>
            <a:r>
              <a:rPr lang="ru-RU" dirty="0"/>
              <a:t>Глава</a:t>
            </a:r>
            <a:r>
              <a:rPr lang="en-GB" dirty="0"/>
              <a:t> 1.3: </a:t>
            </a:r>
            <a:r>
              <a:rPr lang="ru-RU" dirty="0"/>
              <a:t>Решения с использованием подхода ВЭП Нексус</a:t>
            </a:r>
            <a:endParaRPr lang="en-GB" dirty="0"/>
          </a:p>
        </p:txBody>
      </p:sp>
      <p:sp>
        <p:nvSpPr>
          <p:cNvPr id="3" name="Title 2">
            <a:extLst>
              <a:ext uri="{FF2B5EF4-FFF2-40B4-BE49-F238E27FC236}">
                <a16:creationId xmlns:a16="http://schemas.microsoft.com/office/drawing/2014/main" id="{BBD7D9A1-A5EE-443B-9337-2379369E59E9}"/>
              </a:ext>
            </a:extLst>
          </p:cNvPr>
          <p:cNvSpPr>
            <a:spLocks noGrp="1"/>
          </p:cNvSpPr>
          <p:nvPr>
            <p:ph type="title"/>
          </p:nvPr>
        </p:nvSpPr>
        <p:spPr>
          <a:xfrm>
            <a:off x="581130" y="3520154"/>
            <a:ext cx="6515961" cy="812530"/>
          </a:xfrm>
        </p:spPr>
        <p:txBody>
          <a:bodyPr/>
          <a:lstStyle/>
          <a:p>
            <a:r>
              <a:rPr lang="ru-RU" dirty="0"/>
              <a:t>Синергии и решения ВЭП Нексус</a:t>
            </a:r>
            <a:br>
              <a:rPr lang="en-US" dirty="0"/>
            </a:br>
            <a:endParaRPr lang="en-GB" dirty="0"/>
          </a:p>
        </p:txBody>
      </p:sp>
    </p:spTree>
    <p:extLst>
      <p:ext uri="{BB962C8B-B14F-4D97-AF65-F5344CB8AC3E}">
        <p14:creationId xmlns:p14="http://schemas.microsoft.com/office/powerpoint/2010/main" val="43436264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8E6668D-36CD-48E1-82BD-C5E388864147}"/>
              </a:ext>
            </a:extLst>
          </p:cNvPr>
          <p:cNvSpPr/>
          <p:nvPr/>
        </p:nvSpPr>
        <p:spPr>
          <a:xfrm>
            <a:off x="3122572" y="1116544"/>
            <a:ext cx="3021874" cy="3450956"/>
          </a:xfrm>
          <a:prstGeom prst="rect">
            <a:avLst/>
          </a:prstGeom>
          <a:solidFill>
            <a:srgbClr val="F4971A">
              <a:alpha val="20000"/>
            </a:srgbClr>
          </a:solidFill>
          <a:ln w="12700">
            <a:solidFill>
              <a:srgbClr val="F4971A"/>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a:solidFill>
                  <a:srgbClr val="000000"/>
                </a:solidFill>
                <a:cs typeface="Calibri" panose="020F0502020204030204" pitchFamily="34" charset="0"/>
              </a:rPr>
              <a:t>Управление</a:t>
            </a:r>
            <a:endParaRPr lang="en-US" sz="1400" b="1" dirty="0">
              <a:solidFill>
                <a:srgbClr val="000000"/>
              </a:solidFill>
              <a:cs typeface="Calibri" panose="020F0502020204030204" pitchFamily="34" charset="0"/>
            </a:endParaRPr>
          </a:p>
          <a:p>
            <a:pPr algn="ctr"/>
            <a:endParaRPr lang="en-US" sz="1400" b="1" dirty="0">
              <a:solidFill>
                <a:srgbClr val="000000"/>
              </a:solidFill>
              <a:cs typeface="Calibri" panose="020F0502020204030204" pitchFamily="34" charset="0"/>
            </a:endParaRPr>
          </a:p>
          <a:p>
            <a:pPr marL="269875" indent="-179388">
              <a:lnSpc>
                <a:spcPct val="107000"/>
              </a:lnSpc>
              <a:spcAft>
                <a:spcPts val="800"/>
              </a:spcAft>
            </a:pPr>
            <a:r>
              <a:rPr lang="ru-RU" sz="1200" b="1" dirty="0">
                <a:ea typeface="Calibri" panose="020F0502020204030204" pitchFamily="34" charset="0"/>
                <a:cs typeface="Times New Roman" panose="02020603050405020304" pitchFamily="18" charset="0"/>
              </a:rPr>
              <a:t>П</a:t>
            </a:r>
            <a:r>
              <a:rPr lang="ru-RU" sz="1200" b="1" dirty="0">
                <a:effectLst/>
                <a:ea typeface="Calibri" panose="020F0502020204030204" pitchFamily="34" charset="0"/>
                <a:cs typeface="Times New Roman" panose="02020603050405020304" pitchFamily="18" charset="0"/>
              </a:rPr>
              <a:t>олитические и финансовые рамки </a:t>
            </a:r>
          </a:p>
          <a:p>
            <a:pPr marL="269875" indent="-179388">
              <a:lnSpc>
                <a:spcPct val="107000"/>
              </a:lnSpc>
              <a:spcAft>
                <a:spcPts val="800"/>
              </a:spcAft>
            </a:pPr>
            <a:r>
              <a:rPr lang="ru-RU" sz="1200" dirty="0">
                <a:effectLst/>
                <a:ea typeface="Calibri" panose="020F0502020204030204" pitchFamily="34" charset="0"/>
                <a:cs typeface="Times New Roman" panose="02020603050405020304" pitchFamily="18" charset="0"/>
              </a:rPr>
              <a:t> </a:t>
            </a:r>
            <a:r>
              <a:rPr lang="ru-RU" sz="1200" dirty="0">
                <a:solidFill>
                  <a:srgbClr val="000000"/>
                </a:solidFill>
                <a:ea typeface="Calibri" panose="020F0502020204030204" pitchFamily="34" charset="0"/>
                <a:cs typeface="Calibri"/>
              </a:rPr>
              <a:t>Нормативные инструменты</a:t>
            </a:r>
            <a:r>
              <a:rPr lang="en-US" sz="1200" dirty="0">
                <a:solidFill>
                  <a:srgbClr val="000000"/>
                </a:solidFill>
                <a:ea typeface="Calibri" panose="020F0502020204030204" pitchFamily="34" charset="0"/>
                <a:cs typeface="Calibri"/>
              </a:rPr>
              <a:t> (</a:t>
            </a:r>
            <a:r>
              <a:rPr lang="ru-RU" sz="1200" dirty="0">
                <a:solidFill>
                  <a:srgbClr val="000000"/>
                </a:solidFill>
                <a:ea typeface="Calibri" panose="020F0502020204030204" pitchFamily="34" charset="0"/>
                <a:cs typeface="Calibri"/>
              </a:rPr>
              <a:t>оценки воздействия, стандарты сточных вод</a:t>
            </a:r>
            <a:r>
              <a:rPr lang="en-US" sz="1200" dirty="0">
                <a:solidFill>
                  <a:srgbClr val="000000"/>
                </a:solidFill>
                <a:ea typeface="Calibri" panose="020F0502020204030204" pitchFamily="34" charset="0"/>
                <a:cs typeface="Calibri"/>
              </a:rPr>
              <a:t>)</a:t>
            </a:r>
          </a:p>
          <a:p>
            <a:pPr marL="269875" indent="-179388">
              <a:lnSpc>
                <a:spcPct val="107000"/>
              </a:lnSpc>
              <a:spcAft>
                <a:spcPts val="800"/>
              </a:spcAft>
              <a:buFontTx/>
              <a:buChar char="-"/>
            </a:pPr>
            <a:r>
              <a:rPr lang="ru-RU" sz="1200" dirty="0">
                <a:solidFill>
                  <a:srgbClr val="000000"/>
                </a:solidFill>
                <a:ea typeface="Calibri" panose="020F0502020204030204" pitchFamily="34" charset="0"/>
                <a:cs typeface="Calibri"/>
              </a:rPr>
              <a:t>Экономические инструменты (налоги, субсидии</a:t>
            </a:r>
            <a:r>
              <a:rPr lang="en-US" sz="1200" dirty="0">
                <a:solidFill>
                  <a:srgbClr val="000000"/>
                </a:solidFill>
                <a:ea typeface="Calibri" panose="020F0502020204030204" pitchFamily="34" charset="0"/>
                <a:cs typeface="Calibri"/>
              </a:rPr>
              <a:t>)</a:t>
            </a:r>
          </a:p>
          <a:p>
            <a:pPr marL="269875" indent="-179388">
              <a:lnSpc>
                <a:spcPct val="107000"/>
              </a:lnSpc>
              <a:spcAft>
                <a:spcPts val="800"/>
              </a:spcAft>
            </a:pPr>
            <a:r>
              <a:rPr lang="ru-RU" sz="1200" b="1" dirty="0">
                <a:ea typeface="Calibri" panose="020F0502020204030204" pitchFamily="34" charset="0"/>
                <a:cs typeface="Times New Roman" panose="02020603050405020304" pitchFamily="18" charset="0"/>
              </a:rPr>
              <a:t>П</a:t>
            </a:r>
            <a:r>
              <a:rPr lang="ru-RU" sz="1200" b="1" dirty="0">
                <a:effectLst/>
                <a:ea typeface="Calibri" panose="020F0502020204030204" pitchFamily="34" charset="0"/>
                <a:cs typeface="Times New Roman" panose="02020603050405020304" pitchFamily="18" charset="0"/>
              </a:rPr>
              <a:t>роцедуры планирования</a:t>
            </a:r>
            <a:endParaRPr lang="en-US" sz="1200" b="1" dirty="0">
              <a:solidFill>
                <a:srgbClr val="000000"/>
              </a:solidFill>
              <a:ea typeface="Calibri" panose="020F0502020204030204" pitchFamily="34" charset="0"/>
              <a:cs typeface="Calibri"/>
            </a:endParaRPr>
          </a:p>
          <a:p>
            <a:pPr marL="269875" indent="-179388">
              <a:lnSpc>
                <a:spcPct val="107000"/>
              </a:lnSpc>
              <a:spcAft>
                <a:spcPts val="800"/>
              </a:spcAft>
              <a:buFontTx/>
              <a:buChar char="-"/>
            </a:pPr>
            <a:r>
              <a:rPr lang="ru-RU" sz="1200" dirty="0">
                <a:solidFill>
                  <a:srgbClr val="000000"/>
                </a:solidFill>
                <a:ea typeface="Calibri" panose="020F0502020204030204" pitchFamily="34" charset="0"/>
                <a:cs typeface="Calibri"/>
              </a:rPr>
              <a:t>Интегрированное планирование инфраструктуры</a:t>
            </a:r>
            <a:endParaRPr lang="en-US" sz="1200" dirty="0">
              <a:solidFill>
                <a:srgbClr val="000000"/>
              </a:solidFill>
              <a:ea typeface="Calibri" panose="020F0502020204030204" pitchFamily="34" charset="0"/>
              <a:cs typeface="Calibri"/>
            </a:endParaRPr>
          </a:p>
          <a:p>
            <a:pPr marL="269875" indent="-179388">
              <a:lnSpc>
                <a:spcPct val="107000"/>
              </a:lnSpc>
              <a:spcAft>
                <a:spcPts val="800"/>
              </a:spcAft>
              <a:buFontTx/>
              <a:buChar char="-"/>
            </a:pPr>
            <a:r>
              <a:rPr lang="ru-RU" sz="1200" dirty="0">
                <a:solidFill>
                  <a:srgbClr val="000000"/>
                </a:solidFill>
                <a:ea typeface="Calibri" panose="020F0502020204030204" pitchFamily="34" charset="0"/>
                <a:cs typeface="Arial"/>
              </a:rPr>
              <a:t>Координация политики</a:t>
            </a:r>
            <a:endParaRPr lang="en-US" sz="1200" dirty="0">
              <a:solidFill>
                <a:srgbClr val="000000"/>
              </a:solidFill>
              <a:ea typeface="Calibri" panose="020F0502020204030204" pitchFamily="34" charset="0"/>
              <a:cs typeface="Calibri"/>
            </a:endParaRPr>
          </a:p>
          <a:p>
            <a:pPr marL="269875" indent="-179388">
              <a:lnSpc>
                <a:spcPct val="107000"/>
              </a:lnSpc>
              <a:spcAft>
                <a:spcPts val="800"/>
              </a:spcAft>
              <a:buFontTx/>
              <a:buChar char="-"/>
            </a:pPr>
            <a:r>
              <a:rPr lang="ru-RU" sz="1200" dirty="0">
                <a:solidFill>
                  <a:srgbClr val="000000"/>
                </a:solidFill>
                <a:ea typeface="Calibri" panose="020F0502020204030204" pitchFamily="34" charset="0"/>
                <a:cs typeface="Calibri"/>
              </a:rPr>
              <a:t>Стратегическое планирование политики</a:t>
            </a:r>
            <a:endParaRPr lang="en-US" dirty="0"/>
          </a:p>
        </p:txBody>
      </p:sp>
      <p:sp>
        <p:nvSpPr>
          <p:cNvPr id="3" name="Titel 2">
            <a:extLst>
              <a:ext uri="{FF2B5EF4-FFF2-40B4-BE49-F238E27FC236}">
                <a16:creationId xmlns:a16="http://schemas.microsoft.com/office/drawing/2014/main" id="{EC520507-7147-40BD-A258-BA9F8C900499}"/>
              </a:ext>
            </a:extLst>
          </p:cNvPr>
          <p:cNvSpPr>
            <a:spLocks noGrp="1"/>
          </p:cNvSpPr>
          <p:nvPr>
            <p:ph type="title"/>
          </p:nvPr>
        </p:nvSpPr>
        <p:spPr>
          <a:xfrm>
            <a:off x="449816" y="576000"/>
            <a:ext cx="8567183" cy="540544"/>
          </a:xfrm>
        </p:spPr>
        <p:txBody>
          <a:bodyPr/>
          <a:lstStyle/>
          <a:p>
            <a:r>
              <a:rPr lang="ru-RU" dirty="0"/>
              <a:t>Категории решений ВЭП Нексус</a:t>
            </a:r>
            <a:endParaRPr lang="en-US" dirty="0"/>
          </a:p>
        </p:txBody>
      </p:sp>
      <p:sp>
        <p:nvSpPr>
          <p:cNvPr id="4" name="Foliennummernplatzhalter 3">
            <a:extLst>
              <a:ext uri="{FF2B5EF4-FFF2-40B4-BE49-F238E27FC236}">
                <a16:creationId xmlns:a16="http://schemas.microsoft.com/office/drawing/2014/main" id="{AD8CB504-67E5-4750-970F-A44D43D3C68D}"/>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5</a:t>
            </a:fld>
            <a:endParaRPr lang="en-GB" dirty="0"/>
          </a:p>
        </p:txBody>
      </p:sp>
      <p:sp>
        <p:nvSpPr>
          <p:cNvPr id="5" name="Rectangle 22">
            <a:extLst>
              <a:ext uri="{FF2B5EF4-FFF2-40B4-BE49-F238E27FC236}">
                <a16:creationId xmlns:a16="http://schemas.microsoft.com/office/drawing/2014/main" id="{E87419C2-20E8-43FC-9B14-96CA7C414169}"/>
              </a:ext>
            </a:extLst>
          </p:cNvPr>
          <p:cNvSpPr/>
          <p:nvPr/>
        </p:nvSpPr>
        <p:spPr>
          <a:xfrm>
            <a:off x="537065" y="1116544"/>
            <a:ext cx="2498259" cy="1685807"/>
          </a:xfrm>
          <a:prstGeom prst="rect">
            <a:avLst/>
          </a:prstGeom>
          <a:solidFill>
            <a:srgbClr val="004C82">
              <a:alpha val="20000"/>
            </a:srgbClr>
          </a:solidFill>
          <a:ln>
            <a:solidFill>
              <a:srgbClr val="004C8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1400" b="1" dirty="0">
                <a:solidFill>
                  <a:schemeClr val="tx1"/>
                </a:solidFill>
                <a:effectLst/>
                <a:ea typeface="Calibri" panose="020F0502020204030204" pitchFamily="34" charset="0"/>
                <a:cs typeface="Times New Roman" panose="02020603050405020304" pitchFamily="18" charset="0"/>
              </a:rPr>
              <a:t>Технические и инженерные</a:t>
            </a:r>
            <a:endParaRPr lang="en-GB" sz="1400" b="1" kern="1200" dirty="0">
              <a:solidFill>
                <a:schemeClr val="tx1"/>
              </a:solidFill>
              <a:effectLst/>
              <a:ea typeface="Calibri" panose="020F0502020204030204" pitchFamily="34" charset="0"/>
              <a:cs typeface="Calibri" panose="020F0502020204030204" pitchFamily="34" charset="0"/>
            </a:endParaRPr>
          </a:p>
          <a:p>
            <a:pPr marL="171450" indent="-171450">
              <a:lnSpc>
                <a:spcPct val="107000"/>
              </a:lnSpc>
              <a:spcAft>
                <a:spcPts val="800"/>
              </a:spcAft>
              <a:buFontTx/>
              <a:buChar char="-"/>
            </a:pPr>
            <a:r>
              <a:rPr lang="ru-RU" sz="1200" dirty="0">
                <a:solidFill>
                  <a:schemeClr val="tx1"/>
                </a:solidFill>
                <a:effectLst/>
                <a:ea typeface="Calibri" panose="020F0502020204030204" pitchFamily="34" charset="0"/>
                <a:cs typeface="Times New Roman" panose="02020603050405020304" pitchFamily="18" charset="0"/>
              </a:rPr>
              <a:t>Многоцелевая инфраструктура </a:t>
            </a:r>
            <a:endParaRPr lang="en-GB" sz="1200" dirty="0">
              <a:solidFill>
                <a:schemeClr val="tx1"/>
              </a:solidFill>
              <a:ea typeface="Calibri" panose="020F0502020204030204" pitchFamily="34" charset="0"/>
              <a:cs typeface="Calibri" panose="020F0502020204030204" pitchFamily="34" charset="0"/>
            </a:endParaRPr>
          </a:p>
          <a:p>
            <a:pPr marL="171450" indent="-171450">
              <a:lnSpc>
                <a:spcPct val="107000"/>
              </a:lnSpc>
              <a:spcAft>
                <a:spcPts val="800"/>
              </a:spcAft>
              <a:buFontTx/>
              <a:buChar char="-"/>
            </a:pPr>
            <a:r>
              <a:rPr lang="ru-RU" sz="1200" dirty="0">
                <a:solidFill>
                  <a:schemeClr val="tx1"/>
                </a:solidFill>
                <a:effectLst/>
                <a:ea typeface="Calibri" panose="020F0502020204030204" pitchFamily="34" charset="0"/>
                <a:cs typeface="Times New Roman" panose="02020603050405020304" pitchFamily="18" charset="0"/>
              </a:rPr>
              <a:t>Интегрированное управление (сточными) водами</a:t>
            </a:r>
            <a:endParaRPr lang="en-GB" sz="1100" dirty="0">
              <a:solidFill>
                <a:schemeClr val="tx1"/>
              </a:solidFill>
              <a:effectLst/>
              <a:ea typeface="Calibri" panose="020F0502020204030204" pitchFamily="34" charset="0"/>
              <a:cs typeface="Times New Roman" panose="02020603050405020304" pitchFamily="18" charset="0"/>
            </a:endParaRPr>
          </a:p>
        </p:txBody>
      </p:sp>
      <p:sp>
        <p:nvSpPr>
          <p:cNvPr id="11" name="Rectangle 22">
            <a:extLst>
              <a:ext uri="{FF2B5EF4-FFF2-40B4-BE49-F238E27FC236}">
                <a16:creationId xmlns:a16="http://schemas.microsoft.com/office/drawing/2014/main" id="{BDC9072B-E752-43C2-857F-7C709548A172}"/>
              </a:ext>
            </a:extLst>
          </p:cNvPr>
          <p:cNvSpPr/>
          <p:nvPr/>
        </p:nvSpPr>
        <p:spPr>
          <a:xfrm>
            <a:off x="537064" y="2881693"/>
            <a:ext cx="2498259" cy="1685807"/>
          </a:xfrm>
          <a:prstGeom prst="rect">
            <a:avLst/>
          </a:prstGeom>
          <a:solidFill>
            <a:srgbClr val="79A12C">
              <a:alpha val="20000"/>
            </a:srgbClr>
          </a:solidFill>
          <a:ln>
            <a:solidFill>
              <a:srgbClr val="79A12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b="1" dirty="0">
                <a:solidFill>
                  <a:schemeClr val="tx1"/>
                </a:solidFill>
                <a:effectLst/>
                <a:ea typeface="Calibri" panose="020F0502020204030204" pitchFamily="34" charset="0"/>
                <a:cs typeface="Times New Roman" panose="02020603050405020304" pitchFamily="18" charset="0"/>
              </a:rPr>
              <a:t>Природоориентированные</a:t>
            </a:r>
            <a:endParaRPr lang="en-GB" b="1" dirty="0">
              <a:solidFill>
                <a:schemeClr val="tx1"/>
              </a:solidFill>
              <a:ea typeface="Calibri" panose="020F0502020204030204" pitchFamily="34" charset="0"/>
              <a:cs typeface="Calibri"/>
            </a:endParaRPr>
          </a:p>
          <a:p>
            <a:pPr marL="179388" indent="-179388">
              <a:lnSpc>
                <a:spcPct val="107000"/>
              </a:lnSpc>
              <a:spcAft>
                <a:spcPts val="800"/>
              </a:spcAft>
            </a:pPr>
            <a:r>
              <a:rPr lang="en-GB" sz="1200" dirty="0">
                <a:solidFill>
                  <a:schemeClr val="tx1"/>
                </a:solidFill>
                <a:ea typeface="Calibri" panose="020F0502020204030204" pitchFamily="34" charset="0"/>
                <a:cs typeface="Calibri"/>
              </a:rPr>
              <a:t>- 	</a:t>
            </a:r>
            <a:r>
              <a:rPr lang="ru-RU" sz="1200" dirty="0">
                <a:solidFill>
                  <a:schemeClr val="tx1"/>
                </a:solidFill>
                <a:effectLst/>
                <a:ea typeface="Calibri" panose="020F0502020204030204" pitchFamily="34" charset="0"/>
                <a:cs typeface="Times New Roman" panose="02020603050405020304" pitchFamily="18" charset="0"/>
              </a:rPr>
              <a:t>Сконструированные водно-болотные экосистемы</a:t>
            </a:r>
            <a:endParaRPr lang="en-GB" sz="1200" dirty="0">
              <a:solidFill>
                <a:schemeClr val="tx1"/>
              </a:solidFill>
              <a:ea typeface="Calibri" panose="020F0502020204030204" pitchFamily="34" charset="0"/>
              <a:cs typeface="Calibri"/>
            </a:endParaRPr>
          </a:p>
          <a:p>
            <a:pPr marL="171450" indent="-171450">
              <a:lnSpc>
                <a:spcPct val="107000"/>
              </a:lnSpc>
              <a:spcAft>
                <a:spcPts val="800"/>
              </a:spcAft>
              <a:buFontTx/>
              <a:buChar char="-"/>
            </a:pPr>
            <a:r>
              <a:rPr lang="ru-RU" sz="1200" dirty="0">
                <a:solidFill>
                  <a:schemeClr val="tx1"/>
                </a:solidFill>
                <a:effectLst/>
                <a:ea typeface="Calibri" panose="020F0502020204030204" pitchFamily="34" charset="0"/>
                <a:cs typeface="Times New Roman" panose="02020603050405020304" pitchFamily="18" charset="0"/>
              </a:rPr>
              <a:t>Управление водосборными бассейнами</a:t>
            </a:r>
            <a:endParaRPr lang="en-GB" sz="1200" dirty="0">
              <a:solidFill>
                <a:schemeClr val="tx1"/>
              </a:solidFill>
              <a:cs typeface="Calibri"/>
            </a:endParaRPr>
          </a:p>
        </p:txBody>
      </p:sp>
    </p:spTree>
    <p:extLst>
      <p:ext uri="{BB962C8B-B14F-4D97-AF65-F5344CB8AC3E}">
        <p14:creationId xmlns:p14="http://schemas.microsoft.com/office/powerpoint/2010/main" val="60604107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8E6668D-36CD-48E1-82BD-C5E388864147}"/>
              </a:ext>
            </a:extLst>
          </p:cNvPr>
          <p:cNvSpPr/>
          <p:nvPr/>
        </p:nvSpPr>
        <p:spPr>
          <a:xfrm>
            <a:off x="3122572" y="1116544"/>
            <a:ext cx="3021874" cy="3450956"/>
          </a:xfrm>
          <a:prstGeom prst="rect">
            <a:avLst/>
          </a:prstGeom>
          <a:solidFill>
            <a:schemeClr val="accent6">
              <a:lumMod val="20000"/>
              <a:lumOff val="80000"/>
            </a:schemeClr>
          </a:solidFill>
          <a:ln w="12700">
            <a:solidFill>
              <a:schemeClr val="accent6">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sz="1600" b="1" dirty="0">
              <a:solidFill>
                <a:srgbClr val="000000"/>
              </a:solidFill>
              <a:cs typeface="Calibri" panose="020F0502020204030204" pitchFamily="34" charset="0"/>
            </a:endParaRPr>
          </a:p>
          <a:p>
            <a:pPr algn="ctr"/>
            <a:r>
              <a:rPr lang="ru-RU" sz="1600" b="1" dirty="0">
                <a:solidFill>
                  <a:schemeClr val="bg2">
                    <a:lumMod val="75000"/>
                  </a:schemeClr>
                </a:solidFill>
                <a:cs typeface="Calibri" panose="020F0502020204030204" pitchFamily="34" charset="0"/>
              </a:rPr>
              <a:t>Управление</a:t>
            </a:r>
            <a:endParaRPr lang="en-US" sz="1600" b="1" dirty="0">
              <a:solidFill>
                <a:schemeClr val="bg2">
                  <a:lumMod val="75000"/>
                </a:schemeClr>
              </a:solidFill>
              <a:cs typeface="Calibri" panose="020F0502020204030204" pitchFamily="34" charset="0"/>
            </a:endParaRPr>
          </a:p>
          <a:p>
            <a:pPr algn="ctr"/>
            <a:endParaRPr lang="en-US" sz="1600" b="1" dirty="0">
              <a:solidFill>
                <a:schemeClr val="bg2">
                  <a:lumMod val="75000"/>
                </a:schemeClr>
              </a:solidFill>
              <a:cs typeface="Calibri" panose="020F0502020204030204" pitchFamily="34" charset="0"/>
            </a:endParaRPr>
          </a:p>
          <a:p>
            <a:pPr marL="269875" indent="-179388">
              <a:lnSpc>
                <a:spcPct val="107000"/>
              </a:lnSpc>
              <a:spcAft>
                <a:spcPts val="800"/>
              </a:spcAft>
            </a:pPr>
            <a:r>
              <a:rPr lang="ru-RU" sz="1200" b="1" dirty="0">
                <a:solidFill>
                  <a:schemeClr val="bg2">
                    <a:lumMod val="75000"/>
                  </a:schemeClr>
                </a:solidFill>
                <a:ea typeface="Calibri" panose="020F0502020204030204" pitchFamily="34" charset="0"/>
                <a:cs typeface="Times New Roman" panose="02020603050405020304" pitchFamily="18" charset="0"/>
              </a:rPr>
              <a:t>П</a:t>
            </a:r>
            <a:r>
              <a:rPr lang="ru-RU" sz="1200" b="1" dirty="0">
                <a:solidFill>
                  <a:schemeClr val="bg2">
                    <a:lumMod val="75000"/>
                  </a:schemeClr>
                </a:solidFill>
                <a:effectLst/>
                <a:ea typeface="Calibri" panose="020F0502020204030204" pitchFamily="34" charset="0"/>
                <a:cs typeface="Times New Roman" panose="02020603050405020304" pitchFamily="18" charset="0"/>
              </a:rPr>
              <a:t>олитические и финансовые рамки </a:t>
            </a:r>
          </a:p>
          <a:p>
            <a:pPr marL="269875" indent="-179388">
              <a:lnSpc>
                <a:spcPct val="107000"/>
              </a:lnSpc>
              <a:spcAft>
                <a:spcPts val="800"/>
              </a:spcAft>
            </a:pPr>
            <a:r>
              <a:rPr lang="ru-RU" sz="1200" dirty="0">
                <a:solidFill>
                  <a:schemeClr val="bg2">
                    <a:lumMod val="75000"/>
                  </a:schemeClr>
                </a:solidFill>
                <a:effectLst/>
                <a:ea typeface="Calibri" panose="020F0502020204030204" pitchFamily="34" charset="0"/>
                <a:cs typeface="Times New Roman" panose="02020603050405020304" pitchFamily="18" charset="0"/>
              </a:rPr>
              <a:t> </a:t>
            </a:r>
            <a:r>
              <a:rPr lang="ru-RU" sz="1200" dirty="0">
                <a:solidFill>
                  <a:schemeClr val="bg2">
                    <a:lumMod val="75000"/>
                  </a:schemeClr>
                </a:solidFill>
                <a:ea typeface="Calibri" panose="020F0502020204030204" pitchFamily="34" charset="0"/>
                <a:cs typeface="Calibri"/>
              </a:rPr>
              <a:t>Нормативные инструменты</a:t>
            </a:r>
            <a:r>
              <a:rPr lang="en-US" sz="1200" dirty="0">
                <a:solidFill>
                  <a:schemeClr val="bg2">
                    <a:lumMod val="75000"/>
                  </a:schemeClr>
                </a:solidFill>
                <a:ea typeface="Calibri" panose="020F0502020204030204" pitchFamily="34" charset="0"/>
                <a:cs typeface="Calibri"/>
              </a:rPr>
              <a:t> (</a:t>
            </a:r>
            <a:r>
              <a:rPr lang="ru-RU" sz="1200" dirty="0">
                <a:solidFill>
                  <a:schemeClr val="bg2">
                    <a:lumMod val="75000"/>
                  </a:schemeClr>
                </a:solidFill>
                <a:ea typeface="Calibri" panose="020F0502020204030204" pitchFamily="34" charset="0"/>
                <a:cs typeface="Calibri"/>
              </a:rPr>
              <a:t>оценки воздействия, стандарты сточных вод</a:t>
            </a:r>
            <a:r>
              <a:rPr lang="en-US" sz="1200" dirty="0">
                <a:solidFill>
                  <a:schemeClr val="bg2">
                    <a:lumMod val="75000"/>
                  </a:schemeClr>
                </a:solidFill>
                <a:ea typeface="Calibri" panose="020F0502020204030204" pitchFamily="34" charset="0"/>
                <a:cs typeface="Calibri"/>
              </a:rPr>
              <a:t>)</a:t>
            </a:r>
          </a:p>
          <a:p>
            <a:pPr marL="269875" indent="-179388">
              <a:lnSpc>
                <a:spcPct val="107000"/>
              </a:lnSpc>
              <a:spcAft>
                <a:spcPts val="800"/>
              </a:spcAft>
              <a:buFontTx/>
              <a:buChar char="-"/>
            </a:pPr>
            <a:r>
              <a:rPr lang="ru-RU" sz="1200" dirty="0">
                <a:solidFill>
                  <a:schemeClr val="bg2">
                    <a:lumMod val="75000"/>
                  </a:schemeClr>
                </a:solidFill>
                <a:ea typeface="Calibri" panose="020F0502020204030204" pitchFamily="34" charset="0"/>
                <a:cs typeface="Calibri"/>
              </a:rPr>
              <a:t>Экономические инструменты (налоги, субсидии</a:t>
            </a:r>
            <a:r>
              <a:rPr lang="en-US" sz="1200" dirty="0">
                <a:solidFill>
                  <a:schemeClr val="bg2">
                    <a:lumMod val="75000"/>
                  </a:schemeClr>
                </a:solidFill>
                <a:ea typeface="Calibri" panose="020F0502020204030204" pitchFamily="34" charset="0"/>
                <a:cs typeface="Calibri"/>
              </a:rPr>
              <a:t>)</a:t>
            </a:r>
          </a:p>
          <a:p>
            <a:pPr marL="269875" indent="-179388">
              <a:lnSpc>
                <a:spcPct val="107000"/>
              </a:lnSpc>
              <a:spcAft>
                <a:spcPts val="800"/>
              </a:spcAft>
            </a:pPr>
            <a:r>
              <a:rPr lang="ru-RU" sz="1200" b="1" dirty="0">
                <a:solidFill>
                  <a:schemeClr val="bg2">
                    <a:lumMod val="75000"/>
                  </a:schemeClr>
                </a:solidFill>
                <a:ea typeface="Calibri" panose="020F0502020204030204" pitchFamily="34" charset="0"/>
                <a:cs typeface="Times New Roman" panose="02020603050405020304" pitchFamily="18" charset="0"/>
              </a:rPr>
              <a:t>П</a:t>
            </a:r>
            <a:r>
              <a:rPr lang="ru-RU" sz="1200" b="1" dirty="0">
                <a:solidFill>
                  <a:schemeClr val="bg2">
                    <a:lumMod val="75000"/>
                  </a:schemeClr>
                </a:solidFill>
                <a:effectLst/>
                <a:ea typeface="Calibri" panose="020F0502020204030204" pitchFamily="34" charset="0"/>
                <a:cs typeface="Times New Roman" panose="02020603050405020304" pitchFamily="18" charset="0"/>
              </a:rPr>
              <a:t>роцедуры планирования</a:t>
            </a:r>
            <a:endParaRPr lang="en-US" sz="1200" b="1" dirty="0">
              <a:solidFill>
                <a:schemeClr val="bg2">
                  <a:lumMod val="75000"/>
                </a:schemeClr>
              </a:solidFill>
              <a:ea typeface="Calibri" panose="020F0502020204030204" pitchFamily="34" charset="0"/>
              <a:cs typeface="Calibri"/>
            </a:endParaRPr>
          </a:p>
          <a:p>
            <a:pPr marL="269875" indent="-179388">
              <a:lnSpc>
                <a:spcPct val="107000"/>
              </a:lnSpc>
              <a:spcAft>
                <a:spcPts val="800"/>
              </a:spcAft>
              <a:buFontTx/>
              <a:buChar char="-"/>
            </a:pPr>
            <a:r>
              <a:rPr lang="ru-RU" sz="1200" dirty="0">
                <a:solidFill>
                  <a:schemeClr val="bg2">
                    <a:lumMod val="75000"/>
                  </a:schemeClr>
                </a:solidFill>
                <a:ea typeface="Calibri" panose="020F0502020204030204" pitchFamily="34" charset="0"/>
                <a:cs typeface="Calibri"/>
              </a:rPr>
              <a:t>Интегрированное планирование инфраструктуры</a:t>
            </a:r>
            <a:endParaRPr lang="en-US" sz="1200" dirty="0">
              <a:solidFill>
                <a:schemeClr val="bg2">
                  <a:lumMod val="75000"/>
                </a:schemeClr>
              </a:solidFill>
              <a:ea typeface="Calibri" panose="020F0502020204030204" pitchFamily="34" charset="0"/>
              <a:cs typeface="Calibri"/>
            </a:endParaRPr>
          </a:p>
          <a:p>
            <a:pPr marL="269875" indent="-179388">
              <a:lnSpc>
                <a:spcPct val="107000"/>
              </a:lnSpc>
              <a:spcAft>
                <a:spcPts val="800"/>
              </a:spcAft>
              <a:buFontTx/>
              <a:buChar char="-"/>
            </a:pPr>
            <a:r>
              <a:rPr lang="ru-RU" sz="1200" dirty="0">
                <a:solidFill>
                  <a:schemeClr val="bg2">
                    <a:lumMod val="75000"/>
                  </a:schemeClr>
                </a:solidFill>
                <a:ea typeface="Calibri" panose="020F0502020204030204" pitchFamily="34" charset="0"/>
                <a:cs typeface="Arial"/>
              </a:rPr>
              <a:t>Координация политики</a:t>
            </a:r>
            <a:endParaRPr lang="en-US" sz="1200" dirty="0">
              <a:solidFill>
                <a:schemeClr val="bg2">
                  <a:lumMod val="75000"/>
                </a:schemeClr>
              </a:solidFill>
              <a:ea typeface="Calibri" panose="020F0502020204030204" pitchFamily="34" charset="0"/>
              <a:cs typeface="Calibri"/>
            </a:endParaRPr>
          </a:p>
          <a:p>
            <a:pPr marL="269875" indent="-179388">
              <a:lnSpc>
                <a:spcPct val="107000"/>
              </a:lnSpc>
              <a:spcAft>
                <a:spcPts val="800"/>
              </a:spcAft>
              <a:buFontTx/>
              <a:buChar char="-"/>
            </a:pPr>
            <a:r>
              <a:rPr lang="ru-RU" sz="1200" dirty="0">
                <a:solidFill>
                  <a:schemeClr val="bg2">
                    <a:lumMod val="75000"/>
                  </a:schemeClr>
                </a:solidFill>
                <a:ea typeface="Calibri" panose="020F0502020204030204" pitchFamily="34" charset="0"/>
                <a:cs typeface="Calibri"/>
              </a:rPr>
              <a:t>Стратегическое планирование политики</a:t>
            </a:r>
            <a:endParaRPr lang="en-US" sz="1200" dirty="0">
              <a:solidFill>
                <a:schemeClr val="bg2">
                  <a:lumMod val="75000"/>
                </a:schemeClr>
              </a:solidFill>
            </a:endParaRPr>
          </a:p>
          <a:p>
            <a:pPr marL="171450" indent="-171450">
              <a:lnSpc>
                <a:spcPct val="107000"/>
              </a:lnSpc>
              <a:spcAft>
                <a:spcPts val="800"/>
              </a:spcAft>
              <a:buFontTx/>
              <a:buChar char="-"/>
            </a:pPr>
            <a:endParaRPr lang="en-US" dirty="0">
              <a:solidFill>
                <a:schemeClr val="bg2">
                  <a:lumMod val="75000"/>
                </a:schemeClr>
              </a:solidFill>
            </a:endParaRPr>
          </a:p>
        </p:txBody>
      </p:sp>
      <p:sp>
        <p:nvSpPr>
          <p:cNvPr id="3" name="Titel 2">
            <a:extLst>
              <a:ext uri="{FF2B5EF4-FFF2-40B4-BE49-F238E27FC236}">
                <a16:creationId xmlns:a16="http://schemas.microsoft.com/office/drawing/2014/main" id="{EC520507-7147-40BD-A258-BA9F8C900499}"/>
              </a:ext>
            </a:extLst>
          </p:cNvPr>
          <p:cNvSpPr>
            <a:spLocks noGrp="1"/>
          </p:cNvSpPr>
          <p:nvPr>
            <p:ph type="title"/>
          </p:nvPr>
        </p:nvSpPr>
        <p:spPr>
          <a:xfrm>
            <a:off x="447745" y="576000"/>
            <a:ext cx="8567183" cy="540544"/>
          </a:xfrm>
        </p:spPr>
        <p:txBody>
          <a:bodyPr/>
          <a:lstStyle/>
          <a:p>
            <a:r>
              <a:rPr lang="ru-RU" dirty="0"/>
              <a:t>Категории решений ВЭП Нексус</a:t>
            </a:r>
            <a:endParaRPr lang="en-US" dirty="0"/>
          </a:p>
        </p:txBody>
      </p:sp>
      <p:sp>
        <p:nvSpPr>
          <p:cNvPr id="4" name="Foliennummernplatzhalter 3">
            <a:extLst>
              <a:ext uri="{FF2B5EF4-FFF2-40B4-BE49-F238E27FC236}">
                <a16:creationId xmlns:a16="http://schemas.microsoft.com/office/drawing/2014/main" id="{AD8CB504-67E5-4750-970F-A44D43D3C68D}"/>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6</a:t>
            </a:fld>
            <a:endParaRPr lang="en-GB" dirty="0"/>
          </a:p>
        </p:txBody>
      </p:sp>
      <p:sp>
        <p:nvSpPr>
          <p:cNvPr id="5" name="Rectangle 22">
            <a:extLst>
              <a:ext uri="{FF2B5EF4-FFF2-40B4-BE49-F238E27FC236}">
                <a16:creationId xmlns:a16="http://schemas.microsoft.com/office/drawing/2014/main" id="{E87419C2-20E8-43FC-9B14-96CA7C414169}"/>
              </a:ext>
            </a:extLst>
          </p:cNvPr>
          <p:cNvSpPr/>
          <p:nvPr/>
        </p:nvSpPr>
        <p:spPr>
          <a:xfrm>
            <a:off x="537065" y="1116544"/>
            <a:ext cx="2498259" cy="1685807"/>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1600" b="1" dirty="0">
                <a:solidFill>
                  <a:schemeClr val="bg2">
                    <a:lumMod val="75000"/>
                  </a:schemeClr>
                </a:solidFill>
                <a:effectLst/>
                <a:ea typeface="Calibri" panose="020F0502020204030204" pitchFamily="34" charset="0"/>
                <a:cs typeface="Times New Roman" panose="02020603050405020304" pitchFamily="18" charset="0"/>
              </a:rPr>
              <a:t>Технические и инженерные</a:t>
            </a:r>
            <a:endParaRPr lang="en-GB" sz="1600" b="1" kern="1200" dirty="0">
              <a:solidFill>
                <a:schemeClr val="bg2">
                  <a:lumMod val="75000"/>
                </a:schemeClr>
              </a:solidFill>
              <a:effectLst/>
              <a:ea typeface="Calibri" panose="020F0502020204030204" pitchFamily="34" charset="0"/>
              <a:cs typeface="Calibri" panose="020F0502020204030204" pitchFamily="34" charset="0"/>
            </a:endParaRPr>
          </a:p>
          <a:p>
            <a:pPr marL="171450" indent="-171450">
              <a:lnSpc>
                <a:spcPct val="107000"/>
              </a:lnSpc>
              <a:spcAft>
                <a:spcPts val="800"/>
              </a:spcAft>
              <a:buFontTx/>
              <a:buChar char="-"/>
            </a:pPr>
            <a:r>
              <a:rPr lang="ru-RU" sz="1200" dirty="0">
                <a:solidFill>
                  <a:schemeClr val="bg2">
                    <a:lumMod val="75000"/>
                  </a:schemeClr>
                </a:solidFill>
                <a:effectLst/>
                <a:ea typeface="Calibri" panose="020F0502020204030204" pitchFamily="34" charset="0"/>
                <a:cs typeface="Times New Roman" panose="02020603050405020304" pitchFamily="18" charset="0"/>
              </a:rPr>
              <a:t>Многоцелевая инфраструктура </a:t>
            </a:r>
            <a:endParaRPr lang="en-GB" sz="1200" dirty="0">
              <a:solidFill>
                <a:schemeClr val="bg2">
                  <a:lumMod val="75000"/>
                </a:schemeClr>
              </a:solidFill>
              <a:ea typeface="Calibri" panose="020F0502020204030204" pitchFamily="34" charset="0"/>
              <a:cs typeface="Calibri" panose="020F0502020204030204" pitchFamily="34" charset="0"/>
            </a:endParaRPr>
          </a:p>
          <a:p>
            <a:pPr marL="171450" indent="-171450">
              <a:lnSpc>
                <a:spcPct val="107000"/>
              </a:lnSpc>
              <a:spcAft>
                <a:spcPts val="800"/>
              </a:spcAft>
              <a:buFontTx/>
              <a:buChar char="-"/>
            </a:pPr>
            <a:r>
              <a:rPr lang="ru-RU" sz="1200" dirty="0">
                <a:solidFill>
                  <a:schemeClr val="bg2">
                    <a:lumMod val="75000"/>
                  </a:schemeClr>
                </a:solidFill>
                <a:effectLst/>
                <a:ea typeface="Calibri" panose="020F0502020204030204" pitchFamily="34" charset="0"/>
                <a:cs typeface="Times New Roman" panose="02020603050405020304" pitchFamily="18" charset="0"/>
              </a:rPr>
              <a:t>Интегрированное управление (сточными) водами</a:t>
            </a:r>
            <a:endParaRPr lang="en-GB" sz="1200" dirty="0">
              <a:solidFill>
                <a:schemeClr val="bg2">
                  <a:lumMod val="75000"/>
                </a:schemeClr>
              </a:solidFill>
              <a:effectLst/>
              <a:ea typeface="Calibri" panose="020F0502020204030204" pitchFamily="34" charset="0"/>
              <a:cs typeface="Times New Roman" panose="02020603050405020304" pitchFamily="18" charset="0"/>
            </a:endParaRPr>
          </a:p>
        </p:txBody>
      </p:sp>
      <p:sp>
        <p:nvSpPr>
          <p:cNvPr id="11" name="Rectangle 22">
            <a:extLst>
              <a:ext uri="{FF2B5EF4-FFF2-40B4-BE49-F238E27FC236}">
                <a16:creationId xmlns:a16="http://schemas.microsoft.com/office/drawing/2014/main" id="{BDC9072B-E752-43C2-857F-7C709548A172}"/>
              </a:ext>
            </a:extLst>
          </p:cNvPr>
          <p:cNvSpPr/>
          <p:nvPr/>
        </p:nvSpPr>
        <p:spPr>
          <a:xfrm>
            <a:off x="537065" y="2881693"/>
            <a:ext cx="2498259" cy="1685807"/>
          </a:xfrm>
          <a:prstGeom prst="rect">
            <a:avLst/>
          </a:prstGeom>
          <a:solidFill>
            <a:srgbClr val="79A12C">
              <a:alpha val="48000"/>
            </a:srgbClr>
          </a:solidFill>
          <a:ln>
            <a:solidFill>
              <a:srgbClr val="79A12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b="1" dirty="0">
                <a:solidFill>
                  <a:schemeClr val="tx1"/>
                </a:solidFill>
                <a:effectLst/>
                <a:ea typeface="Calibri" panose="020F0502020204030204" pitchFamily="34" charset="0"/>
                <a:cs typeface="Times New Roman" panose="02020603050405020304" pitchFamily="18" charset="0"/>
              </a:rPr>
              <a:t>Природоориентированные</a:t>
            </a:r>
            <a:endParaRPr lang="en-GB" b="1" dirty="0">
              <a:solidFill>
                <a:schemeClr val="tx1"/>
              </a:solidFill>
              <a:ea typeface="Calibri" panose="020F0502020204030204" pitchFamily="34" charset="0"/>
              <a:cs typeface="Calibri"/>
            </a:endParaRPr>
          </a:p>
          <a:p>
            <a:pPr marL="179388" indent="-179388">
              <a:lnSpc>
                <a:spcPct val="107000"/>
              </a:lnSpc>
              <a:spcAft>
                <a:spcPts val="800"/>
              </a:spcAft>
            </a:pPr>
            <a:r>
              <a:rPr lang="en-GB" sz="1400" dirty="0">
                <a:solidFill>
                  <a:schemeClr val="tx1"/>
                </a:solidFill>
                <a:ea typeface="Calibri" panose="020F0502020204030204" pitchFamily="34" charset="0"/>
                <a:cs typeface="Calibri"/>
              </a:rPr>
              <a:t>- </a:t>
            </a:r>
            <a:r>
              <a:rPr lang="en-GB" sz="1200" dirty="0">
                <a:solidFill>
                  <a:schemeClr val="tx1"/>
                </a:solidFill>
                <a:ea typeface="Calibri" panose="020F0502020204030204" pitchFamily="34" charset="0"/>
                <a:cs typeface="Calibri"/>
              </a:rPr>
              <a:t>	</a:t>
            </a:r>
            <a:r>
              <a:rPr lang="ru-RU" sz="1200" dirty="0">
                <a:solidFill>
                  <a:schemeClr val="tx1"/>
                </a:solidFill>
                <a:effectLst/>
                <a:ea typeface="Calibri" panose="020F0502020204030204" pitchFamily="34" charset="0"/>
                <a:cs typeface="Times New Roman" panose="02020603050405020304" pitchFamily="18" charset="0"/>
              </a:rPr>
              <a:t>Сконструированные водно-болотные экосистемы</a:t>
            </a:r>
            <a:endParaRPr lang="en-GB" sz="1200" dirty="0">
              <a:solidFill>
                <a:schemeClr val="tx1"/>
              </a:solidFill>
              <a:ea typeface="Calibri" panose="020F0502020204030204" pitchFamily="34" charset="0"/>
              <a:cs typeface="Calibri"/>
            </a:endParaRPr>
          </a:p>
          <a:p>
            <a:pPr marL="171450" indent="-171450">
              <a:lnSpc>
                <a:spcPct val="107000"/>
              </a:lnSpc>
              <a:spcAft>
                <a:spcPts val="800"/>
              </a:spcAft>
              <a:buFontTx/>
              <a:buChar char="-"/>
            </a:pPr>
            <a:r>
              <a:rPr lang="ru-RU" sz="1200" dirty="0">
                <a:solidFill>
                  <a:schemeClr val="tx1"/>
                </a:solidFill>
                <a:effectLst/>
                <a:ea typeface="Calibri" panose="020F0502020204030204" pitchFamily="34" charset="0"/>
                <a:cs typeface="Times New Roman" panose="02020603050405020304" pitchFamily="18" charset="0"/>
              </a:rPr>
              <a:t>Управление водосборными бассейнами</a:t>
            </a:r>
            <a:endParaRPr lang="en-GB" sz="1200" dirty="0">
              <a:solidFill>
                <a:schemeClr val="tx1"/>
              </a:solidFill>
              <a:cs typeface="Calibri"/>
            </a:endParaRPr>
          </a:p>
          <a:p>
            <a:pPr>
              <a:lnSpc>
                <a:spcPct val="107000"/>
              </a:lnSpc>
              <a:spcAft>
                <a:spcPts val="800"/>
              </a:spcAft>
            </a:pPr>
            <a:endParaRPr lang="en-GB" sz="1200" dirty="0">
              <a:solidFill>
                <a:srgbClr val="000000"/>
              </a:solidFill>
              <a:cs typeface="Calibri"/>
            </a:endParaRPr>
          </a:p>
        </p:txBody>
      </p:sp>
    </p:spTree>
    <p:extLst>
      <p:ext uri="{BB962C8B-B14F-4D97-AF65-F5344CB8AC3E}">
        <p14:creationId xmlns:p14="http://schemas.microsoft.com/office/powerpoint/2010/main" val="129508008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07C938A-DE01-4846-9A9C-49F0CD9D85B6}"/>
              </a:ext>
            </a:extLst>
          </p:cNvPr>
          <p:cNvPicPr>
            <a:picLocks noChangeAspect="1"/>
          </p:cNvPicPr>
          <p:nvPr/>
        </p:nvPicPr>
        <p:blipFill>
          <a:blip r:embed="rId3"/>
          <a:stretch>
            <a:fillRect/>
          </a:stretch>
        </p:blipFill>
        <p:spPr>
          <a:xfrm>
            <a:off x="5030262" y="846272"/>
            <a:ext cx="3663920" cy="3909181"/>
          </a:xfrm>
          <a:prstGeom prst="rect">
            <a:avLst/>
          </a:prstGeom>
        </p:spPr>
      </p:pic>
      <p:sp>
        <p:nvSpPr>
          <p:cNvPr id="2" name="Textplatzhalter 1">
            <a:extLst>
              <a:ext uri="{FF2B5EF4-FFF2-40B4-BE49-F238E27FC236}">
                <a16:creationId xmlns:a16="http://schemas.microsoft.com/office/drawing/2014/main" id="{B497A2CE-FF8C-4064-9B01-76F36CDF6A22}"/>
              </a:ext>
            </a:extLst>
          </p:cNvPr>
          <p:cNvSpPr>
            <a:spLocks noGrp="1"/>
          </p:cNvSpPr>
          <p:nvPr>
            <p:ph type="body" sz="quarter" idx="13"/>
          </p:nvPr>
        </p:nvSpPr>
        <p:spPr>
          <a:xfrm>
            <a:off x="449818" y="1187999"/>
            <a:ext cx="4603067" cy="3566925"/>
          </a:xfrm>
        </p:spPr>
        <p:txBody>
          <a:bodyPr vert="horz" lIns="91440" tIns="45720" rIns="91440" bIns="45720" rtlCol="0" anchor="t">
            <a:normAutofit fontScale="92500" lnSpcReduction="10000"/>
          </a:bodyPr>
          <a:lstStyle/>
          <a:p>
            <a:r>
              <a:rPr lang="ru-RU" sz="2000" dirty="0">
                <a:effectLst/>
                <a:latin typeface="Calibri" panose="020F0502020204030204" pitchFamily="34" charset="0"/>
                <a:ea typeface="Calibri" panose="020F0502020204030204" pitchFamily="34" charset="0"/>
                <a:cs typeface="Times New Roman" panose="02020603050405020304" pitchFamily="18" charset="0"/>
              </a:rPr>
              <a:t>Природоориентированные решения (ПОР, </a:t>
            </a:r>
            <a:r>
              <a:rPr lang="en-US" dirty="0">
                <a:latin typeface="Calibri"/>
                <a:cs typeface="Calibri"/>
              </a:rPr>
              <a:t>NbS) </a:t>
            </a:r>
            <a:r>
              <a:rPr lang="ru-RU" dirty="0">
                <a:latin typeface="Calibri"/>
                <a:cs typeface="Calibri"/>
              </a:rPr>
              <a:t>– это действия для</a:t>
            </a:r>
            <a:r>
              <a:rPr lang="en-US" dirty="0">
                <a:latin typeface="Calibri"/>
                <a:cs typeface="Calibri"/>
              </a:rPr>
              <a:t>:</a:t>
            </a:r>
          </a:p>
          <a:p>
            <a:pPr lvl="2">
              <a:buFont typeface="Wingdings" panose="05000000000000000000" pitchFamily="2" charset="2"/>
              <a:buChar char="§"/>
            </a:pPr>
            <a:r>
              <a:rPr lang="ru-RU" sz="1800" dirty="0">
                <a:effectLst/>
                <a:latin typeface="Calibri" panose="020F0502020204030204" pitchFamily="34" charset="0"/>
                <a:ea typeface="Calibri" panose="020F0502020204030204" pitchFamily="34" charset="0"/>
                <a:cs typeface="Times New Roman" panose="02020603050405020304" pitchFamily="18" charset="0"/>
              </a:rPr>
              <a:t>Защиты, устойчивого управления и восстановления экосистем</a:t>
            </a:r>
            <a:endParaRPr lang="en-US" dirty="0">
              <a:latin typeface="Calibri"/>
              <a:cs typeface="Calibri"/>
            </a:endParaRPr>
          </a:p>
          <a:p>
            <a:pPr lvl="2">
              <a:buFont typeface="Wingdings" panose="05000000000000000000" pitchFamily="2" charset="2"/>
              <a:buChar char="§"/>
            </a:pPr>
            <a:r>
              <a:rPr lang="ru-RU" sz="1800" dirty="0">
                <a:effectLst/>
                <a:latin typeface="Calibri" panose="020F0502020204030204" pitchFamily="34" charset="0"/>
                <a:ea typeface="Calibri" panose="020F0502020204030204" pitchFamily="34" charset="0"/>
                <a:cs typeface="Times New Roman" panose="02020603050405020304" pitchFamily="18" charset="0"/>
              </a:rPr>
              <a:t>Решения социальных проблем </a:t>
            </a:r>
          </a:p>
          <a:p>
            <a:pPr lvl="2">
              <a:buFont typeface="Wingdings" panose="05000000000000000000" pitchFamily="2" charset="2"/>
              <a:buChar char="§"/>
            </a:pPr>
            <a:r>
              <a:rPr lang="ru-RU" sz="1800" dirty="0">
                <a:effectLst/>
                <a:latin typeface="Calibri" panose="020F0502020204030204" pitchFamily="34" charset="0"/>
                <a:ea typeface="Calibri" panose="020F0502020204030204" pitchFamily="34" charset="0"/>
                <a:cs typeface="Times New Roman" panose="02020603050405020304" pitchFamily="18" charset="0"/>
              </a:rPr>
              <a:t>Обеспечения благосостояния людей и преимуществ биоразнообразия</a:t>
            </a:r>
            <a:endParaRPr lang="en-US" dirty="0">
              <a:latin typeface="Calibri"/>
              <a:cs typeface="Calibri"/>
            </a:endParaRPr>
          </a:p>
          <a:p>
            <a:pPr lvl="2">
              <a:buFont typeface="Wingdings" panose="05000000000000000000" pitchFamily="2" charset="2"/>
              <a:buChar char="§"/>
            </a:pPr>
            <a:endParaRPr lang="en-US" dirty="0"/>
          </a:p>
          <a:p>
            <a:pPr marL="0" lvl="1" indent="0">
              <a:buNone/>
            </a:pPr>
            <a:r>
              <a:rPr lang="ru-RU" sz="2000" dirty="0">
                <a:effectLst/>
                <a:latin typeface="Calibri" panose="020F0502020204030204" pitchFamily="34" charset="0"/>
                <a:ea typeface="Calibri" panose="020F0502020204030204" pitchFamily="34" charset="0"/>
                <a:cs typeface="Times New Roman" panose="02020603050405020304" pitchFamily="18" charset="0"/>
              </a:rPr>
              <a:t>ПОР – это общий термин, который охватывает различные подходы к решению проблемы изменения климата</a:t>
            </a:r>
            <a:r>
              <a:rPr lang="en-US" dirty="0">
                <a:latin typeface="Calibri"/>
                <a:cs typeface="Calibri"/>
              </a:rPr>
              <a:t>, </a:t>
            </a:r>
            <a:r>
              <a:rPr lang="ru-RU" dirty="0">
                <a:latin typeface="Calibri"/>
                <a:cs typeface="Calibri"/>
              </a:rPr>
              <a:t>напр., Экосистемная адаптация (</a:t>
            </a:r>
            <a:r>
              <a:rPr lang="en-US" dirty="0">
                <a:latin typeface="Calibri"/>
                <a:cs typeface="Calibri"/>
              </a:rPr>
              <a:t>Ecosystem-based Adaptation (EbA).</a:t>
            </a:r>
          </a:p>
          <a:p>
            <a:endParaRPr lang="de-DE" dirty="0"/>
          </a:p>
        </p:txBody>
      </p:sp>
      <p:sp>
        <p:nvSpPr>
          <p:cNvPr id="3" name="Titel 2">
            <a:extLst>
              <a:ext uri="{FF2B5EF4-FFF2-40B4-BE49-F238E27FC236}">
                <a16:creationId xmlns:a16="http://schemas.microsoft.com/office/drawing/2014/main" id="{0C59583B-E645-4A18-AE18-F776B505B46F}"/>
              </a:ext>
            </a:extLst>
          </p:cNvPr>
          <p:cNvSpPr>
            <a:spLocks noGrp="1"/>
          </p:cNvSpPr>
          <p:nvPr>
            <p:ph type="title"/>
          </p:nvPr>
        </p:nvSpPr>
        <p:spPr>
          <a:xfrm>
            <a:off x="209228" y="576000"/>
            <a:ext cx="8807772" cy="540544"/>
          </a:xfrm>
        </p:spPr>
        <p:txBody>
          <a:bodyPr/>
          <a:lstStyle/>
          <a:p>
            <a:r>
              <a:rPr lang="ru-RU" dirty="0"/>
              <a:t>Природоориентированные решения</a:t>
            </a:r>
            <a:endParaRPr lang="en-US" dirty="0"/>
          </a:p>
        </p:txBody>
      </p:sp>
      <p:sp>
        <p:nvSpPr>
          <p:cNvPr id="4" name="Foliennummernplatzhalter 3">
            <a:extLst>
              <a:ext uri="{FF2B5EF4-FFF2-40B4-BE49-F238E27FC236}">
                <a16:creationId xmlns:a16="http://schemas.microsoft.com/office/drawing/2014/main" id="{0DCE50EE-9C2F-4931-8ADF-BFF48B9A7F16}"/>
              </a:ext>
            </a:extLst>
          </p:cNvPr>
          <p:cNvSpPr>
            <a:spLocks noGrp="1"/>
          </p:cNvSpPr>
          <p:nvPr>
            <p:ph type="sldNum" sz="quarter" idx="16"/>
          </p:nvPr>
        </p:nvSpPr>
        <p:spPr/>
        <p:txBody>
          <a:bodyPr/>
          <a:lstStyle/>
          <a:p>
            <a:fld id="{CF23C0C3-F0EC-4AF0-84C8-08554CFEDD03}" type="slidenum">
              <a:rPr lang="en-GB" smtClean="0"/>
              <a:t>7</a:t>
            </a:fld>
            <a:endParaRPr lang="en-GB" dirty="0"/>
          </a:p>
        </p:txBody>
      </p:sp>
      <p:sp>
        <p:nvSpPr>
          <p:cNvPr id="6" name="Textfeld 5">
            <a:extLst>
              <a:ext uri="{FF2B5EF4-FFF2-40B4-BE49-F238E27FC236}">
                <a16:creationId xmlns:a16="http://schemas.microsoft.com/office/drawing/2014/main" id="{10F3BC93-5119-4764-AA42-1FB746023F0E}"/>
              </a:ext>
            </a:extLst>
          </p:cNvPr>
          <p:cNvSpPr txBox="1"/>
          <p:nvPr/>
        </p:nvSpPr>
        <p:spPr>
          <a:xfrm>
            <a:off x="6872288" y="4754924"/>
            <a:ext cx="1974000" cy="276999"/>
          </a:xfrm>
          <a:prstGeom prst="rect">
            <a:avLst/>
          </a:prstGeom>
          <a:noFill/>
        </p:spPr>
        <p:txBody>
          <a:bodyPr wrap="square" rtlCol="0">
            <a:spAutoFit/>
          </a:bodyPr>
          <a:lstStyle/>
          <a:p>
            <a:pPr algn="l"/>
            <a:r>
              <a:rPr lang="ru-RU" sz="1200" dirty="0"/>
              <a:t>Источник</a:t>
            </a:r>
            <a:r>
              <a:rPr lang="de-DE" sz="1200" dirty="0"/>
              <a:t>: IUCN, 2016</a:t>
            </a:r>
          </a:p>
        </p:txBody>
      </p:sp>
    </p:spTree>
    <p:extLst>
      <p:ext uri="{BB962C8B-B14F-4D97-AF65-F5344CB8AC3E}">
        <p14:creationId xmlns:p14="http://schemas.microsoft.com/office/powerpoint/2010/main" val="145378887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a:extLst>
              <a:ext uri="{FF2B5EF4-FFF2-40B4-BE49-F238E27FC236}">
                <a16:creationId xmlns:a16="http://schemas.microsoft.com/office/drawing/2014/main" id="{70074AC4-02B9-4280-BDC4-BD44B74D7222}"/>
              </a:ext>
            </a:extLst>
          </p:cNvPr>
          <p:cNvPicPr preferRelativeResize="0">
            <a:picLocks noGrp="1" noChangeAspect="1"/>
          </p:cNvPicPr>
          <p:nvPr>
            <p:ph type="pic" sz="quarter" idx="15"/>
          </p:nvPr>
        </p:nvPicPr>
        <p:blipFill rotWithShape="1">
          <a:blip r:embed="rId3" cstate="screen">
            <a:extLst>
              <a:ext uri="{28A0092B-C50C-407E-A947-70E740481C1C}">
                <a14:useLocalDpi xmlns:a14="http://schemas.microsoft.com/office/drawing/2010/main" val="0"/>
              </a:ext>
            </a:extLst>
          </a:blip>
          <a:srcRect/>
          <a:stretch/>
        </p:blipFill>
        <p:spPr>
          <a:xfrm>
            <a:off x="5148000" y="439350"/>
            <a:ext cx="3852000" cy="3960000"/>
          </a:xfrm>
        </p:spPr>
      </p:pic>
      <p:sp>
        <p:nvSpPr>
          <p:cNvPr id="2" name="Textplatzhalter 1">
            <a:extLst>
              <a:ext uri="{FF2B5EF4-FFF2-40B4-BE49-F238E27FC236}">
                <a16:creationId xmlns:a16="http://schemas.microsoft.com/office/drawing/2014/main" id="{EA03ACC9-64BE-4D9A-A568-49BBB841A9DC}"/>
              </a:ext>
            </a:extLst>
          </p:cNvPr>
          <p:cNvSpPr>
            <a:spLocks noGrp="1"/>
          </p:cNvSpPr>
          <p:nvPr>
            <p:ph type="body" sz="quarter" idx="13"/>
          </p:nvPr>
        </p:nvSpPr>
        <p:spPr>
          <a:xfrm>
            <a:off x="202615" y="1116544"/>
            <a:ext cx="5293574" cy="3399182"/>
          </a:xfrm>
        </p:spPr>
        <p:txBody>
          <a:bodyPr>
            <a:noAutofit/>
          </a:bodyPr>
          <a:lstStyle/>
          <a:p>
            <a:pPr marL="342900" indent="-342900">
              <a:lnSpc>
                <a:spcPct val="100000"/>
              </a:lnSpc>
              <a:buFont typeface="Arial" panose="020B0604020202020204" pitchFamily="34" charset="0"/>
              <a:buChar char="•"/>
            </a:pPr>
            <a:r>
              <a:rPr lang="ru-RU" sz="1350" dirty="0">
                <a:effectLst/>
                <a:latin typeface="Calibri" panose="020F0502020204030204" pitchFamily="34" charset="0"/>
                <a:ea typeface="Calibri" panose="020F0502020204030204" pitchFamily="34" charset="0"/>
                <a:cs typeface="Times New Roman" panose="02020603050405020304" pitchFamily="18" charset="0"/>
              </a:rPr>
              <a:t>Вода, энергия и продовольствие часто взаимосвязаны через экосистемы, в которых они существуют</a:t>
            </a:r>
            <a:endParaRPr lang="en-GB" sz="1350" dirty="0"/>
          </a:p>
          <a:p>
            <a:pPr marL="342900" indent="-342900">
              <a:lnSpc>
                <a:spcPct val="100000"/>
              </a:lnSpc>
              <a:buFont typeface="Arial" panose="020B0604020202020204" pitchFamily="34" charset="0"/>
              <a:buChar char="•"/>
            </a:pPr>
            <a:r>
              <a:rPr lang="ru-RU" sz="1350" dirty="0"/>
              <a:t>ПОР</a:t>
            </a:r>
            <a:r>
              <a:rPr lang="en-GB" sz="1350" dirty="0"/>
              <a:t> </a:t>
            </a:r>
            <a:r>
              <a:rPr lang="ru-RU" sz="1350" dirty="0">
                <a:effectLst/>
                <a:latin typeface="Calibri" panose="020F0502020204030204" pitchFamily="34" charset="0"/>
                <a:ea typeface="Calibri" panose="020F0502020204030204" pitchFamily="34" charset="0"/>
                <a:cs typeface="Times New Roman" panose="02020603050405020304" pitchFamily="18" charset="0"/>
              </a:rPr>
              <a:t>защищают, устойчиво управляют и восстанавливают природные или измененные экосистемы и, следовательно, предлагают возможности для решения общих проблем водной, энергетической и продовольственной безопасности в синергии</a:t>
            </a:r>
            <a:r>
              <a:rPr lang="en-US" sz="1350" dirty="0"/>
              <a:t>.</a:t>
            </a:r>
          </a:p>
          <a:p>
            <a:pPr>
              <a:lnSpc>
                <a:spcPct val="100000"/>
              </a:lnSpc>
              <a:spcAft>
                <a:spcPts val="800"/>
              </a:spcAft>
            </a:pPr>
            <a:r>
              <a:rPr lang="ru-RU" sz="1350" dirty="0">
                <a:effectLst/>
                <a:latin typeface="Calibri" panose="020F0502020204030204" pitchFamily="34" charset="0"/>
                <a:ea typeface="Calibri" panose="020F0502020204030204" pitchFamily="34" charset="0"/>
                <a:cs typeface="Times New Roman" panose="02020603050405020304" pitchFamily="18" charset="0"/>
              </a:rPr>
              <a:t>Примеры</a:t>
            </a:r>
            <a:endParaRPr lang="ru-KZ" sz="13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Aft>
                <a:spcPts val="800"/>
              </a:spcAft>
              <a:buFont typeface="Arial" panose="020B0604020202020204" pitchFamily="34" charset="0"/>
              <a:buChar char="•"/>
              <a:tabLst>
                <a:tab pos="457200" algn="l"/>
              </a:tabLst>
            </a:pPr>
            <a:r>
              <a:rPr lang="ru-RU" sz="1350" dirty="0">
                <a:effectLst/>
                <a:latin typeface="Calibri" panose="020F0502020204030204" pitchFamily="34" charset="0"/>
                <a:ea typeface="Calibri" panose="020F0502020204030204" pitchFamily="34" charset="0"/>
                <a:cs typeface="Times New Roman" panose="02020603050405020304" pitchFamily="18" charset="0"/>
              </a:rPr>
              <a:t>Здоровые леса, водно-болотные угодья и поймы фильтруют отложения, токсины и питательные вещества и улучшают качество воды, уменьшая при этом потребность в энергоемкой очистке воды.</a:t>
            </a:r>
            <a:endParaRPr lang="ru-KZ" sz="13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Aft>
                <a:spcPts val="800"/>
              </a:spcAft>
              <a:buFont typeface="Arial" panose="020B0604020202020204" pitchFamily="34" charset="0"/>
              <a:buChar char="•"/>
              <a:tabLst>
                <a:tab pos="457200" algn="l"/>
              </a:tabLst>
            </a:pPr>
            <a:r>
              <a:rPr lang="ru-RU" sz="1350" dirty="0">
                <a:effectLst/>
                <a:latin typeface="Calibri" panose="020F0502020204030204" pitchFamily="34" charset="0"/>
                <a:ea typeface="Calibri" panose="020F0502020204030204" pitchFamily="34" charset="0"/>
                <a:cs typeface="Times New Roman" panose="02020603050405020304" pitchFamily="18" charset="0"/>
              </a:rPr>
              <a:t>Устойчивые методы ведения сельского хозяйства могут сохранять воду и улучшать ее качество, уменьшать эрозию почвы и потребность в энергоемких неорганических удобрениях</a:t>
            </a:r>
            <a:endParaRPr lang="de-DE" sz="1350" dirty="0"/>
          </a:p>
        </p:txBody>
      </p:sp>
      <p:sp>
        <p:nvSpPr>
          <p:cNvPr id="3" name="Titel 2">
            <a:extLst>
              <a:ext uri="{FF2B5EF4-FFF2-40B4-BE49-F238E27FC236}">
                <a16:creationId xmlns:a16="http://schemas.microsoft.com/office/drawing/2014/main" id="{C9DCAC9E-8529-4C01-A9DD-EF98B78C32A0}"/>
              </a:ext>
            </a:extLst>
          </p:cNvPr>
          <p:cNvSpPr>
            <a:spLocks noGrp="1"/>
          </p:cNvSpPr>
          <p:nvPr>
            <p:ph type="title"/>
          </p:nvPr>
        </p:nvSpPr>
        <p:spPr/>
        <p:txBody>
          <a:bodyPr>
            <a:normAutofit fontScale="90000"/>
          </a:bodyPr>
          <a:lstStyle/>
          <a:p>
            <a:r>
              <a:rPr lang="ru-RU" dirty="0"/>
              <a:t>ПОР для решения проблем ВЭП Нексус</a:t>
            </a:r>
            <a:endParaRPr lang="en-US" dirty="0"/>
          </a:p>
        </p:txBody>
      </p:sp>
      <p:sp>
        <p:nvSpPr>
          <p:cNvPr id="4" name="Foliennummernplatzhalter 3">
            <a:extLst>
              <a:ext uri="{FF2B5EF4-FFF2-40B4-BE49-F238E27FC236}">
                <a16:creationId xmlns:a16="http://schemas.microsoft.com/office/drawing/2014/main" id="{68AE28F5-7F42-4348-921D-25527FCDBCC3}"/>
              </a:ext>
            </a:extLst>
          </p:cNvPr>
          <p:cNvSpPr>
            <a:spLocks noGrp="1"/>
          </p:cNvSpPr>
          <p:nvPr>
            <p:ph type="sldNum" sz="quarter" idx="17"/>
          </p:nvPr>
        </p:nvSpPr>
        <p:spPr/>
        <p:txBody>
          <a:bodyPr/>
          <a:lstStyle/>
          <a:p>
            <a:fld id="{CF23C0C3-F0EC-4AF0-84C8-08554CFEDD03}" type="slidenum">
              <a:rPr lang="en-GB" smtClean="0"/>
              <a:t>8</a:t>
            </a:fld>
            <a:endParaRPr lang="en-GB" dirty="0"/>
          </a:p>
        </p:txBody>
      </p:sp>
      <p:sp>
        <p:nvSpPr>
          <p:cNvPr id="5" name="AutoShape 2" descr="data:image/jpg;base64,%20/9j/4AAQSkZJRgABAQEAYABgAAD/2wBDAAUDBAQEAwUEBAQFBQUGBwwIBwcHBw8LCwkMEQ8SEhEPERETFhwXExQaFRERGCEYGh0dHx8fExciJCIeJBweHx7/2wBDAQUFBQcGBw4ICA4eFBEUHh4eHh4eHh4eHh4eHh4eHh4eHh4eHh4eHh4eHh4eHh4eHh4eHh4eHh4eHh4eHh4eHh7/wAARCAJWAp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jNQz3VvCMyzRoPdqAJqKx7jxFo8Gd16hI7Kc1QuPGmkxg+X5kmPQUAdPRXFzePLdWAjtHZfrVdvHc5YmOwJTtQB3lFcA/jXUpMfZ9POR14JpP8AhL9c/wCgf/44aAPQKK8//wCEv1z/AKB//jhp6eObwDD6f8w68UAd7RXDRePCuRNYkN2xVmLx3Ytt8y3kUnrjtQB2FFc9B4v0abgzNGc/xCtK21jTbgjyryJj6bqAL9FNV0YfKwb6GnUAFFFFABRRRQAUUUUAFFFFABRRRQAUUUUAFFFFABRRRQAUUUUAFFFFABRRRQAUUUUAFFFFABRRRQAUUUUAFFFFABRRRQAUUUUAFFFFABRRRQAUUUUAFFFFABRRRQAUUhozQAtFN3UbqAHUU3dRuoAdRSZpaACiiigAooooAKKKKACiiigAopMiqGpavYafGWuLhAf7oOTQBoVHLNHGpaRlQDuxxXD6h42mmYxabbHJ4BPJ/KqkeleJNbYPdyPGh/vHA/KgDq9Q8U6RZ5DXAlcfwx81z9546nkJTT7Hn1fk/lV/T/BNjCA11I0zdx2roLTS7C1A8i1jX3280AcIJvF+qnK+cin0G0VNH4N1a5Ie8vlXPXJJNeggAdBilwKAOPtvAlioHn3Ush744zWlb+EtEix/oxcjuzZzW9iigDPh0TSoc7LGEZ/2asR2NpGu1baJR6BRViigCJLeFD8sUY+i07y1/ur+VPooAZ5a/wB1fyqP7Jb5yYI/f5anooAqyabYO25rSFj6lRVSfw7o8wO6xjGepAwa1aKAOan8F6NJkokkRPTDdKzLjwGoyba/ZfQMK7igjNAHnMnh7xNYNutLhnA6bHoj8QeJ9PO27gaRR/fT+tejYFNkjR1w6Kw9xQByGn+OrOT5b23eFvVeRXQ6frGnXwzbXSMfQnBqtqHhvSbzJe2CMf4k4rnb3wRNGxk0+7Ix0BODQB3QOaWvNxf+JtDcLOkkkS+oyCPrW5pPjSxucJdqYH6Z7UAdZRUVvPDPGJIZVkQ91OalBB6UAFFFFABRRRQAUUUUAFFFFABRQabmgB1FN3UbqAHUU3dRuoAdRTc04UAFFFFABRRRQAUUUUAFFFFABRRRQAUUUUAFFFFABRRRQAUUUUAFFFFABSZpCeaYzc0APJ5pjSL0qGSXHeqslxigC6ZQKjacVmyXfvVd7ygVzXNx7003FYcmoIn3pEUe7VH/AGnCf+XiP/voVPPG+rLUJdjoRcj2pwnB71zo1KIsAJoyf96rCXmf4gfoafMnswcWt0bqzL61Ksg9axI7of3qspcg96ZJqqwpwbNUY5uKsRvQBPRTd1KKAIL68hsrZ7m4bbEgyTUek6na6pb+faPuTODkYIrD+I84j0ExjrI4FN8EGDTvDIuLiRI1dixYnrQB1VZur61YaZEWupgG7IOWP4VyuueMJ7iQ2ukRsc8b8cn6VFpHhO91CT7VqsrKrc4JyxoAj1LxRqmrSG10uB4lb+6Msf8ACp9K8F3V0wm1W4ZAedgOWrsdN0yz0+MJawKnvjk1doAzdM0TTtOQLb26A/3iMk1ogYGKWigAooooAKKKKACiiigAooooAKKKKACiiigAooooAKKKKACiiigAoNFFADJI1kBV1VlPYiuf1nwlpt8C0S/Zpf7ydPyro6KAPM7jS/EHh6XzbZ3eIfxJyPxFbWheNIZMQ6mnlP08wDg/WuxZQRgjIrA1vwvp+o5kVPJmx95RwfrQBt29xDcRiSGRZEPQqc1LXmUtvrvhi43xMzw55I5Uj+ldT4f8VWeogRzkQT+jHg/SgDQl17TotUGmySkTk4Axxn61pg5rznxgv2PxhBdLwGKtn1r0SFt0St2IBoAfQaCeKYWoAcWFRlh61HJIBVaWfHegC20q+tRNMvrWfLdY71We7NAGq1wB3pPtQrn59Ut4ifNuYUx13OBVGfxNo8Me+TUrYL7ODUucVuxXR132ketL5/vXHW/inRpwTFqducdcuBV221mznH7m8gk7cOKSqQe0l94XR06zD1qRZV9awUuzwc8e1WYrrjrV3GbQcetOVgazY7jOOasxzUAW80VGj04GgB1FFFABRRRQAUUUUAFFFFABRRRQAUUUUAFFFFABTWNBPFQu/WgBXkXHWqksyjPzUyafANZN/exwxtI7hEUckmhu2o0m3ZFu4usd6xdV1qzsULXNwqe2ck1yPiLxg7l7fTenQyn+lcjLJJM5kmkaRyerGvmMw4kp0G4UFzPv0Po8Dw7UqpTrPlX4nW6l43dyUsbfj++/+FYN1rmrXJzJduo9F4FZ1LXymIzbF4h+/N/LQ+nw+WYWh8MPv1FeaeQ/PNI31aky/wDff86KPxrgc5N3bZ3ckErJIA8ikMsjg/WrFvqeo27Zhu5F9s1Xoqo1qkPhk18yZUqc170UzoNP8YalbgLOizr69DXVaR4s068YR+YYJT/DJwD+NeaY+lIw5r18LxBi8O7SfMvPf7zy8VkeEr7Llfdbfce4292CB82c9xWjBcAgc14roniG/wBNZVLmaDujHkD2r0PQtcttShElvIMjqh6ivssuznD473Yu0uzPkMflNfBu8lePdHZxSBhU6MMVjWtyMYzWhDJkV6x5ZyHxPuMyWlsCD1Yiuct2uNTlhtJrxIIYxgFjhQK9F1jQbDWHWW6VvMUYDA9KzJfAunMoCTSrQBP4dtfD+nx/6PdQSzj70jMM10iMrAMrAg9CO9cXN4Cj3fubxlHfIrqtIsvsFjFah2cRjG496ALlFFFABRRRQAUUUUAFFFFABRRRQAUUUUAFFFFABRRRQAUUUUAFFFFABRRRQAUUUUAFFFFABRRRQBWvJbVR5dzJEqsPuuQM1w/iTSdFcvcabfwRSryY9/B+ldB4o8OHWZ4phcGIoMYrNTwFa7R5l05bvgUAcXeXlzcxxieTeYuFY9cV6voE4n0a1l55jFYyeCdKXGWlbHUE9a27K1h0+0W1t8iJOgJoAsuwqtNKB3ps82BWbdXPPvQBNcXIH8VZWp6pbWcLTXdxHDGBks7YrjfHPj600cta2RW5vehAPyp9a8i1nVtQ1i6a41C4eVj0XPyj6CvKxea06D5Y6y/AyqVVHY9L8RfFG0hZodIt2umHHmvwufb1rhtU8Z+I9QY+ZfNCh/hj4FYGKdXgV8wr1nrLTyOZ1ZSHS3FxM26W4ldj1JY1Ht9SSPc06iuNtvcgaq47kfjT0kmjOY5ZEx0w1JRSu+4jU03xNr+nuDb6hKQP4XORXZaH8U5o2WPV7PcveSLr+Vec00iuqljq9J+7ItTlHqfR/h/xFpurwCWwu0lHdc4ZfwrfguVOPmr5Ws7m5sphPazPDID1U4r07wT8RRKY7LW22ScBZx0P1r38Hm8Kto1NGdFOspbntMUy461bjkBrnbK7VkVgwZW5BByDWrBNnFewbmkDxSioI3qYGgBaKKKACiiigAooooAKKKKACiiigApD0pajduKAGSNgVSuZgoqW4kGKyL2cYPOB3NDdgK+p30cETSyOFRRkk15d4l8QXOqzPEjeXag/Ko/iqbxnrjahcm0hY/Z4zyQfvGueXrXwee5zKvJ0KLtFb+Z9vkuURoxVasrye1+gKvFPoor5g+jDFGKKKADFGKKKADFGKKKADFGKKKAAjipLO5nsrlbi2kKSL054NRUhFVCcoSUovVCcIzTjJaM9Q8K+IItUh/uTp99P6iustJ9wGTXhOn3c1jeR3NuxDoeR6j0r1fw7qsd/ZJcRt1+8voa/Qcjzf65DkqP31+J8FnOUvBz9pTXuP8DsYHGKso2aybSUECtGFuK+gPDJ6KTNLQAUUUUAFFFFABRRRQAUUUUAFFFFABRRRmgAooooAKKKKACijNFABRRRQAUUUUAFFFFABRRRQAUUUUAFB6UUhPFADWaqk8gAqSd6zbybg80AQ3c/YE15T8R/HX2cyaTo8ge4OVmnB4T2HvWr8UvFbaPZGxtG/wBNuFwD/cX1rxXLFyzEszHLE9zXh5pmDp3pU3r1MKtW3uoXlmLsSzMckk5JNGKUUV80coCiiikFgooooCwUUUUBYKKKKAsBppFOooA7P4eeNLjSbpLDUJTJZOcBmP8Aqz/hXt2n3ayIro4ZGGVYHIIr5cYcV6R8JvFckcq6Jfy5U/8AHu57e1e/leYWao1Hp0NqVSzsz3O3lBq7G1YVnN781qwSdK+jOsuA0tMQ80+gAooooAKKKKACiiigAooooATNQTMAKmeqdyxwaAKd5JgGuG8faubOy+zwviabj6Cus1CXAPpXkHii+OoazLID8iHateHn2O+rYa0filp/mezkmC+s4m8l7sdTLA9etOxzSAUpr83P0IWj8K6DQtB0270N9W1LUHtYlfZwuag1ex8OwWbSWGryXM/ZCmK7XgKigptrXXfX7jiWOpOo6aT0dttPvMaj8KII5pjtiieRvRVzSyxywttmikjb0dcVyKMmr2Ozmje3UT8KPwpYlklfZEjyN6KMmiVZIX8uaN439GGDRZ2uK6vYT8KPwp0UU83+pglk/wB1Sabht4jCsXzjaBzmiz7DTXcPwop88FxCP31vLGD3ZCBUS5xkKSPUChxa3QKUWrpjvwo/Ck+bGQrEDqQOlA+tIbEIrb8G6o2n6msMjYgmOG9jWN+NIeOR1HIrfC4mWGrRqw3X5HPicPHEUpUpbM9xsJeRWzbvkCuK8H6h9t0qGUtlwNrfUV1dm+QK/V6NWNanGpHZn5hWpulUlCW6NVTT6hiPAqbNamYUUUUAFFFFABRQaTNAC0hNNLgUwyigCXNJvqvJNULXHHWgC6XppkArPNzjvTDc89aANLzFo8xayzdDHWk+1D+9RcDV8wf3qPMWsn7UPWni6HrQBqiRadvrKW5561ILjPegDSDUZqks/HWpUl96ALIoqJZBTw2e9ADqKTNLQAUUUUAFFFFAAelRyNgVIelV5ThaAKt0+ASK5/XNQhsbKa7nYLHEpZq1r2TANeT/ABs1dodOg0uI83Dbnx1wK58VW9hRlPsTN2jc8z17UptY1afUJmJMjHaD2XtVMUgHFOr4ec3OXMzh31Cg0UjdKkAzRmuw+HOjaDf6RrWqa9DNLDp6BwsTYOKjvr/4cyWMo0/S9RW6KHyi7jAPvXSsO+RTlJK4+XS9zkxS1Y0vTtQ1KQx2NpLcOPvbRwPqafqmmajpbhNQs5YCehYcH6GsFCVr20FqVKKu6XpOp6oxFhZyzgdWA+UfjUWo2N9ps/k39rLbv23jg/SjklbmtoLW1yvSZHrWjpOhaxrKudL0+W4C9WUcD8a6Hxv4dh0Xwlos72ZttQmJFxk8mtIUJyg520SuUk7XOOooorEQGiN5IZUmiYrIh3KR2NFIaaE0fQPw+1xda0KG5LfvVGyUe9dnaycCvAvg9qzWmuSaa7furgZAzwDXudi+QK+1y/Ee3oKXXqdtOXNE3I24FSg1Ut2z3q0ldhoOooooAKKKKACiiigAooooAjkPBqjdN8pq5IetZ150NAHOeJ7r7NplxL3CnFeQ7txLdSTk16T8RJvL0N13YLsB9a81XtXwnFVbmxEYdl+Z9vwxSUcPKa6v8h34UjUtI3Svlz6M7TQJNLi+HszatHJJb/aPuoec1z2tT+HZYUGjW80UmfmLkHireheJIdO0ltNudLjvYWfcQ570anrmmXdk8EHh63tnbpIp5WvZrV6NXDRipK6jbWLvf1PHo0K1LESlyvWV9JK1vQ0tJuptM+HzX9mES5Nxt8wrk4ouLyTXPAtze6gqPc28oCSKuDWD/a0n/CN/2L5Y2eZ5nmZ5pLXVnt/D9xpCxArM+4vnpQsfBrlb93ltbzD6jO/Pb3ue9+trnQ+GrVYvBjX0N9BY3Msu0zSjOB6CovEEllJ4WZLnVba+1KOTMbxjkr6GsXStWhgsH0zULU3Vi7btoOGU+oo1bU7GbT10/TdMS1hU7i7cux+tU8XS+rcqf2bW13722JWFq/WbtP4r3027X3+Rv3GpXWkeCNJl08pFJMSJG25Jqv4GIC6zrDoslzBEWTcMgE96xb7WGutDs9LMIVbU5D55arfgqfU4dRlOmJFMTGfNglOBIvpShi1PFU7O8UkvR2tdL8Rzwjhhql0lJt/NXvZv00NvQdWu9c8N662oPHMYYd0fyj5TWboSR/8ACu9ZlZAXWRcMRyK3ob5F8May02ixaQjx7VA+9I1c54LuNVgS7Fjbw3luV/f2sh++PYV0zdqlOM5OV4yTdu99bbnLTs6dSUEopSi0r6aJaX2JvBqRSeF/ETMquyxAqeuK5mP7g+lehLeRr4T1l5dHi0hJECIufmkb6V55HwoHfFefmFNUoUoXu0n0t1Z6GX1JVKlWbVk33v0XVD/wprUtIRXl9D01udj8Nbkq09qen3hXpVk3AryLwHI0fiBFGPmUg16xYE4Ffo/DtVzwKT6No/P8/pKnjHbqkzagORVgVVtzwKtL0r3TxRaKKQmgBaTNNL4qF5BQBKXqN5QKqyzj1qlNdAZ5oAvyXFVZrnGazmumkO2NWZvQVPDpt9PhpGESn160ALNeKB1xVY3hf7uW+grVh0ezjO6UtK3ueKtoIIl2xxIv0FAGEsd9Lgpbvg9zxUi6bqL4yEX1yaXXPFFlpoMefOm/uL2+tcZqnifVr8som+zxH+FOv510UsLUqa9DCpiIUzr5rPyf9ff28Y75fmq0smmxNtfWYQfbmuBcs5y8juT13GmbF9q7Fl66yOb68+x6JH9hlTdFq9uxzgZOOatJpl067o7iGT/dbNeZBV9Kntbu8tXDW91LGR0w3FTLL/5ZDjjf5keiSWWoxnPlBh7GoWe5i/1kMi/hWNo/jS7hYR6ionT++vUV2dhqVrfwCW3kSVD1HcfWuOrQnSfvI6qdaFTYyIr0f3ufSrUV1yOavzW1ncLiSFfqOKpzaKp5tpyv+y1YmpNHcZIqwkwrEnt7y15kjJUd15pYLwHjNAHQrICKkDVkQ3AP8VW4ps96ALwNLUEcgqQNmgB9FGaKAEJ4qpcH5TVp6pXJ4oAy75s5H4V8+/FK+N74wnXdlIAEWvfb4nd+dfNPiJ3l8QX8jnLGZsn8a8XO52oxj3ZhiHZJFEUtAor5c5UFI1LSGgZ6H8JLqKx8K+Krqa1S6jjhBMT9G9qw9e8T6XqWkva23hu1sZGxiWM8rWTpet3+l6bfafalPIvl2z7hzj2rNC4AA7V2TxT9lGEe2pXPokd5bSy2fwVkubJ2hme82yyR/e2+57UWMsl98GNTmvnaZorpRA8nUc9jXM6B4i1bQxLHZyRvBN/rIJV3I34UviDxNq2twpb3bRRWsZ3JBAm1AfpWn1mHKnfpaw+dWOl12eax+EmiPYyPAJZT57x8ZPuaTXJJLv4O2N3eMZbhbrbHJJ97b7eorntB8U6vo1q1pbtDPaMdxgnTcmfUVDr+vaprpj+3yJ5UX+qhjXaifQUSxMHF2vqkrBzq1zrPEF7daR8KtEOl3D2wncmd4+pPuab49uJrr4deGpp5mmkYnLsck1h+GvGGp6HZtYi3tb6yY7vIuFyFPqKr+JvE2p+IFhjvFgit4P8AVQwrhUqp4mDg9XtawOSsY9FFFeaZoKKKKBlnRLprLWbO6XPySjOPTNfSuly74Y5OzKGFfLzcYI4wQc19I+D5lm0OycNvzEOa+hyKprOBth3qzrbRs4q8tZ1oavR19CdRKKKB0ooAKKKKACiiigAooooAhk71mXfIatRx1rNvRwaGB598TP8AkFJ/10FefgYr0n4hxh9EkbZkqwOfSvNlPAr894mhy42/kj7zhyV8H82ISc06KOaYnyoZJcddik4pj4z7Z5NegXratpej2DeF7eN7V4wZZUQM5b3rysJhVX5pSbsrbK7d/I9LF4p0OSMUry6t2RwBVlJV1ZSOoYYIpa3fEurPqNpDFqGnG31KM/NKF2hx7iqml6O11aG+urqOyswdvmv3PsKieG/eOFN834W9S6eKXslOquXp3v6GbQa0dX0iSxt47yG5jvLOQ4WaPpn0NTWGgtLYrf6hfRWFq/8Aq2cZLfQUvqlVz9ny67/8G+xf1qiqfPfT+um5kYowPatHV9Hm08wP9oiuILj/AFUsZ4P19Kj13S59HvFtbh1Z2QOCvTBqamHqwu5Lb9SqeIpTsove9vluUtvtSxvJDKJIXaNx0ZTg1e1nSbrS5LWOeRGa5QMm3tn1rR1Dwv8A2faPJe6vax3IQOtuOWYGtFhK95aW5d/Izli6Fo3fxbeZiXV5eXWPtNxLKB03Hio4ZpoZBJDK8TjupxWnDbXv/CIS3g8n7GJ8Nx+83fWt7RvCVvdeFri6kurX7SxBikL8Rj0atqWCr15+63e19TCpjqGHg+daXtoclc3l3dsPtVzJNjoGPFR1o2OiT3niD+xra4hkl5xID8hxVfT9PnvdZTS4XUTPIYwT0yK5pUazaclq3b59jpjWoxTUXZJX+RWpDU15A9peTWkhBeFyjEdMioaxlFxfKzWLTSktja8Ef8jHF9DXrNh2ryrwJGZNfVgfuKSa9WsB8or7/hdNYJt92fDcSNPFr0RsW/3RVtelVLfoKsjgV9GfPjjTHbApkj8VVmn4PzUASSTALVKe4HPNV7q6xnLVDa2txfMGXKR92NADJbh5H2RqXbsBVu00mWT95dNsH90Vo21tb2aYjUbu7HqaWSZsdaAFgit7ZcRRge/ekkmyagaU881C0maALDSnPWuR8V+JCpexsG56PIO30qz4s1VrK08mNv30owPYVw+ckkknNehg8MpLnmcOJruL5YgcsSzEsT1J70UtFeqefcKOaKKBBzRRR+dAxKn02+udOuRPauQe69jUP50VMopqzQ02ndHpWhaxFqdoJEIWVR86ehrUjm968q0u+l0+8S4iY4zhx6ivRba4WeBJo2yrjIrxsVh/ZPTY9XD1vaK3U1hLkYbkVXutPtblcqPLfsRUKyHPWplkP96uU6DKubS8svmK+ZH/AHl7U61uwe9bcc2RhuRVG+0qOfM1sRHJ6djQA+CfJ61cSTpXOpJLby+XMCje9aNvc5xzQBsqeKUVUhlz3qyrZoAVuhqjc9DV0ng1UuB8tAGJf9T9DXzPrf8AyG77/ru386+mb5SSa+a/FELW3iS/hbqJmOfxrws8X7uHqYYjoZ/Y1LY2t1fXaWlnbyXE7n5UQZJqLtXd/CuWFtM1qxtLyGx1y4jxaXEvGB3APY14OHpqrUUW7HNGN3Y5rVPDHiLS7c3F/pNzDCOr7cgfXHSsgHPuK9Dtj8Q/DsV1c3kLatp7xmOeN3EiEf3uK5Dwro03iLXE0+2ZYQ+6R3PIiQcmtKtCN4xgnd9GVKOqsZlLXY2Xhrw5rNzLpmhX+o/2lErFTcQkRzFeoHpWP4S8Oya9qdzbS3H2SGzRpLqUjOwDr+NR9Wm2la9xcr2MU4zRgV1Y0TwnqVtdHRNZuYrm2jLhbtdqzAf3TVDQPDy6p4b1bV2uTEdPGRHj79L6tPmSQrMw8UVueFPD665p2qXjXJhNhB5oXGd3tV7wp4b0m98Nz+Idc1Ka2s4ZPLKRJljThhpztbrqNJs5iGGa4lEVvE8sjdEQZJpjhkJVwVZTgg9Qa6fw5ptrfeOIrDQNSnhgbJiuWX5xx6Ve8AaTpV148kt9X1AebDcFUjdMi4Oe/pVQwzna3V2Go3OJByKWus+JumaDpus3L6XqfnztMRJbLHgRD61n+MPDy6DaabOLkz/bYRLgjG32qamGlByXYTi1oYlFbviLw6uj6FpWqLdGU367ihGNlYIrKcJQdpCatuJJ9w19C/DwY8L6f/1zFfPW0syqOrECvpPwrEYdItIzgFYlzj6V7eRx/eTZvQWrOntegq9HVK06CryV9IdJIOlFA6UUAFFFFABRRRQAUUUUARv3qhdrwa0W5FVLhPlNAHJ+JrX7RplxERkshxXj+CpKnqDg17pfR5B9K8g8V2J0/WpVx+7kO5DXyHFWGbhCuumj/Q+q4ZxCUpUH11X6mSfeurh0nX7Ozt7nw/dS3VvIoYiNs7D6EVymM81ZtL6+s8/ZLyaAHqEbANfK4WrTpt86fqnZo+oxVGdVLla06NXTOq8UvcN4Th/txY/7V8z93jG4L74qTS7kN4Dgjg0+PUpIpT5kJ6r74rjJpJZ5DJNK8rnqztmnWtzc2j+Za3EkL+qHFdbzJOs5WdnHl8/V9GcX9nP2SjdXUubsvRdUjpfE0+op4Zit5tNt9PtpH3LErfPn1xUmv282peEdHaxha5EK7ZFjGSD7iuUurm4upPMuriSZ/Vzmn2l3eWmWtbqWHPXYcCpnjozlNSTcZJLpfT8C44GcYxcWuaLb621/Eualpt5pkFnJeSbQ5DCDdkoPcdq6LxtpGpavf2t9plsbuB4EG6Mg7SPWuOlmlnkMk8ryuerMcmpbXUL+0Ro7a+uIkPVVfAqI4ihaVOUXyu3XXQuphq14TjJcyv001Ok+IY2atpMLMPMjijDgHO08VD8TNjeJVZcH9wnP4VzTySSOZJJGd8/eY5NKzySHdJIzt0yxzRicaqqqJR+Jp732DD4J0pU3zfCmvvdzp7Zl/wCFWTjI3fbBxn3qTwjBJqHgzWdNtcPeOwZYs4LD2rlFZxH5YkcR5zszxmlgnmtplmt5nhkHRkODVU8dGNSDlH3VHlZNTBSlTmoy1cuZf8E3fA7jSPGdsNSzbFMo+/8AhJHetjw/4b1a28aw3zxRNa/aGcSrICGBPGK4+3uEk1FLjU1e7jLZlG7DMPrXRWF9oGm38epW+qahOsR3Q2TDhT6E56V0YCrR5Iqfwxlda2f/AATmx9OvzylDeUbOyuv+AYviP/kY9Q/67tVBs1NfXD3d9PdyABpnLkDtmoMljtUEseBivKrPnqScerdvmexRXJSipdEjsvhralmnuyOPug16TZL8oxXN+ELAWWlQQ7cMRuf6muqtV2qK/Tsrwzw2EhTe9j82zPEfWMTOfmXoRgCns+BUQbaM5qGabaDXoHAJPNjOeKy7u5Azzz2ovLg9qt6RYbR9pulBY/dU9qAI9N05p8XF0CF/hX1rUaRVXagAA6AUk0vYcCqryc0ASSSnvVd3pkj5FR7jigB7MTTCQASxwByaaWNVdVlMWmzydwhpxV5JCbsrnEazeG91KWQtlckL9KqAYoA7+tL+dfRRioxSR4cm5SbZPplut5fJbM+zfnB96l/s2f8AsyS9zwkmzb3PPWqkDtDcRzL1Rg1dHJqmnNrMSK5+wmL5+P4uv86xqynGS5TSEYSj7xi3tk0N4lrDulfYC3sTTbewup79bMRlZWPfpj1qxbXME+sXE9y5RXzs5wD6An0qzd31pHqemyRMAluAJdhJH5nrS55r3bByxetzLa1uRdm1ERMw7CmyW9xHOIJIWEh6L6/StOxmt7TU7pZZ0nSdCFkyQAT2J6ipJr21XULBVaMRwZLMpJx+J60/aTvawcsbXuY88M0EvlzLtf0pvNLKd80jbi2XJBPpmk/Ot1sZAeldV4IvS0Mlm7ZKfMn0rla0PC8xh1mP0f5TWGKhz0mbYefLUR326pEbioMnNLuNeEewW1kqeOXGKoK9SpJzQBdureG8i2SqN3Zu4rDuIZtPlCyfMh6PWvHIc9andY7iIxSruU0AZlvcZA5rRgmPFYl7ay2EnUtCT8relWrOfIHNAG1uyKrzj5aI5cinP8y0AZF6vWvBfi9YG08VG4A+S4TcD719A3cfBrzT4xaI19oQvIVJmtDuwB1XvXn5nQdXDu261M6qvE8YroPB+laTrUV3ZXN8LHUwN1nK7YQ+xNc8OQKUDmvkaclCSk1c4kz1HwnpuqeENQOoeINetRpyRNuthP5nnccACuc+GOs2Wm+OpLy4K28F0JEQn7sZbOM+1ci5ZyN7u5HTcxOKDyMV0PFpcvItI9y3PbTY9WtZfF1tNc3V7qWj6daxBzHcJtJcdsAc1z3wv1C2Go63a3d0kUmo27pFI/Cs59frXFsWZQrSSMo6AsSBSEZpvGe+pW27sPaO6Oni8Fz2dlc3WuX1tZRQoTFslDNK3YACtD4az2t1oWt+H5bqK1uL6P8AcPKcKx9K4lmdsb5HfHTcxOKTbyD3qIV4QkpRj/TEmk7pHpnh/RJPCPhzXv7Zv7JXubYxwpFKGZj+FYumXNuvwg1G1aaMXDXIKxk/MRn0rjm3Mcu7sf8AaYmk21TxNkowjZWa+8fN2On+FU8Ft42s5riVIo1DZZjgDio9Jv7Wx+JI1GZwbdbwsXHpnrXOlc0beKyhWcYqNtncnm0SOt+Jmgy2uqXGuRXdrc2d7JuiaJwW59RWxq1tp3jbQdL+xa1aWd1Yw+VNDcNt/EV5zubbt3uV7AscCujtNW8M3GmQWeuaBI0kP3Z7STY0n+9XRCtCUp6WUl1LTV3odD8VbX7F4U8OWonjuBGhHmRnKt9K88FbnizxD/bn2S2t7X7HYWabIId2SB6k1hmscXOM6rcdtCZtN6Gj4Xszf+IrK1xkGQE/QV9JabEERVHQACvIfgto/n3c+ryplU+SP617PZR8Cvosno+zouT6nRQjZXZo2y1cQVXgSrS165uLRRRQAUUUUAFFFFABRRRQAYqCZeKnpjjIoAybuPK9K4jx5pJvLBpY1zND8w9x6V6FcJkEVk3sGQcjNYYnDQxNKVKezN8PXlh6sakN0eFA+vHtTq6LxroTWFyby3Qm3kOWA/hNc2rZr8sxeDqYWq6dRbH6bhcVDFUlVh1HUUUVzGwmKWiigBMUYpaKAuJtpcUUUrBcMUmKWiiwXExRj2oooAQ9MVveCNLN9qYuJFzDDz7E1kadZT6hera265djz7D1r1jw/pcWn2UdtEOFHzH1NfQ5BlrxVb2s17kfxZ4eeZisPR9nD4pfgjUsYTjcRgevap7nVtJsFJu9StYsdQZBmvNfi/Dq8Wo6d/Z97NFDd/uigbapbtzTfDUXhOzu0svE+kXFlqnA33TlopD6g1+h6nwTZ6bp2r2Gq2xuNPuBNCp2lgMDNQ3s4UHmmqtpbWyx2MUMcGMqIvuml021N7cmSTPlIevqaBE+kWJYi7uBx/AprSnk4pZmAGF4AHSqcr5zQAkj1Azc0O2RUZNAATk02looAQ1m+Jc/2JPitI1W1WMy6XcRjqUNXSdpoiorxaPP7aGa4fy4ELtjOBTrm2ubcjzo2TPQ9qu+HAvnXPmuyL5Jyy9RU13HD/ZdpHDPJcQTTcyuOU9q9uVVxnY8iNO6McHmj5enFdFqVjapbXCbIUEK5jZM7ifemPaW8lhtt7ePKw723gh8+uelCrx7B7J9zAbGMHFIPwrYtY4orexUWQuPtRxI7Z+UZ7VDfWaRadI0KF3S6KZHJ2+lP2yvawvZsz/l9qQ7cdsVtC2t01uRDCGSO28wITxnHeobUx/YftwsUnkll2GMZwg9qPaq10hqm9rmZmjPvWvpNrBJLeytCivFjZFKeF+uKdLaWS61ArR5R03yRoMqD7e1DrJO1g9k2r3MYEEdjVzw/wD8hi3/AN6ptct1jjinWKJVckAx5AP4HpSeGIfN1iLrhfmNE5qVJyCMGppHdUUZ5pa8A9oBTlNN/CgUAWI396sxv0qgDUqPQBousdzCYZRlSKwLiKSwufLblD901sRScipLu3S9tWib738J9DQBStZs471BceI9DtdQbT7rUYoLkdUc4/WqsDyQymGQYZTg1B4jTwslu1z4ghtBkfef77fTvQBuiW3ukDW9xDKCOCjg1majbLJHJHKu5GBDA9wa8k16PdDJq3hizv8ASrCE4M00pHmk9Aq16t4ctbuPwzZLfzNNcNGGd2680mroD578aaJJoOvz2rKRC7F4W7EGsYV7/wCPfDEPiDTGg4W6jG6CT0PofavBLy3nsruS1uYzHNGdrKRXyGZYN4eo3H4WcVSHKxlJigUteaZiYpcUUUDExS0UUAFFFFABRRRTATFGKWikIQ1PptnPqN9DY267pJWCj2qDBYhVUsxOAB1Jr1/4V+ETp8A1S+j/ANLlHyKR9xa7MFhJYmql06mlODkzr/CekR6TpUFjEo+RRuPqa6m1jwBVW0hwBxWnCvA4r7SMVFKKO2xNEOlSimoKfVAFFFFABRRRQAUUUUAFFFFABSEUtFAEUiZqjcQ7ga0WGaiePg0Ac1qVlHPE8MqBkYYIry/xR4en0ucywK0lsTwR1X617TcQbs1lXtmroyMgYHqCK83MsspY+FpaS6M9HLsyqYGd46xe6PDg3HWnV2fiLwby9xpnB6mI9D9K42eKa3lMc8TxOOoYV+eY7Lq+Dly1Fp36H3mDzChjIp05a9uolHNIKWuE7Q5o5oooAOaOaKKADmijimlsEDrnpQAufep9Ps7nULtbe1QsxPJ7LWnofhm+1Ih5lNtB3ZupHsK9E0LRbXToBFbxY9WP3j9a+gyzIa2Jkp1Vyw/M8LMs7pYdOFN3l+RV8NaDDpkAVAHlYfO56muotYAAOKW3t8AcVcjj2ivv6NGFGCp01ZI+Gq1Z1puc3ds5f4m6W194TmaFC1zakTRbRzkc8VJFFZeI/C1nLqtmrmWAbg6/Mpx610cxABHUd6y7x1VSFwAOwHFaGZws+i65ocn/ABTt095bdTaSnJx7Gun8MeNNLnVNNvEfS74cGGcY3H2Nbnh+32o13IOW4X6VW8S6DpGuQlL+0Uv/AAypw6/Q0AaErcZzkdiOlYd/rdta63baTIGE1wCyN/DXNS2nirwkpfT5jrWmD70Uh/eoPb1rL8V+INO1ays9WspDBfWUwLwSjbIBnn60AejNTaitJ1ubWK4TlZEDVLQAjZ2sBwccH0rl30zxgksgt9atmjJJXenIFdT+Q+tcN4g1bUvEWqt4f8OsUgQ4urwdB6gGgDKvfGniDTdSGnubS7KuEaSMEjOfWvS4Cz26NIBlkG4D3rgde0az0640LQrMZaSYSzOR8zkdya9BxtAA7DFC3A4DVYpbDU54kJQNn8RVUSSeT5QY+XnO33rr/FOmm8tfPhXM0fb1FccvUgggivdw1RVIeZ5Fem6cyWS6upIvKkmZk9PWlN1dG3EHnv5eMY9vSoqPzrblXYwuyWC6uoUMcUzKnoO1JDcXMJJimZd3J75qP86KOVdgTaHedP5jyeYxdhhm9RS29xcWwPkSMgPXFM/Oj86fKrWsPmfcfFNPHKZVkYOep9aGnnM/n+a3m9mpn50GlyrsJyY65uLi4IM8hfb09q6TwValY5bxgfm+Va5/T7OS+vEt4weT8x9BXf2sKW9vHDGMKgx9a4cbUUIezidmDpuUud7GB4/1q+0PS4rqxjRyzhW3VjaDqvijxEhazv7G3aP78ZB3j6itr4jwed4VndcboSJAT7Vm3WhSXGnWXiLw8y22orEGeNT8s3HIPvXlM9I2/D9nrlvcSTatqUdyGHEaLgCtqsTwr4gg1u3ZGjNvfw8T27dVPqPatugBR1qK/vIdPsJry4bEUS7mqWuS+Jt4F0y20vcFN5KFYk8Bc80AdXoWpRanpsN9CjJHIMqG64rQur610+3Nxe3EdvEBnc7YrgX8WLFHFo/hOxbU7iJQhfGIk9yas6d4OuNQuVv/ABZqD30vVbZDiNPb3oAg1vxNfeILhl8KafI4Th7uVdqY9R60/wAP+E7Z50vtduH1O7zkCQ/Ih9hXoFhDbwQC3ghjiixjaq4FYlxE1jfNEfuE5T6UAYPjuGTVdb0Tw/DCy23mCaYquECjtXcGNdgRfuqMAVUtXU4bAJ7HHNX48FaAMy6g5rhfiB4Nt9ehM0SrDfIPkkxw3sa9Lki3CqNzbZrOrSjVg4TWgmk1Znyrf2d1p949peQtFMhwQw6/Sos19C+LfCum69b+Xew4cfclThlNeO+KPBWsaHK8gia7tB0ljHIHuK+VxmV1aD5oq8TjnScTnKKaG5pc15dzO4tFFFAwooooAKKQmkLY64oEOzQivJKscas7scKqjJJrT8P+HdW12cR2NswTvK4wor17wT4FsdDUTSAXV2RzIw4X6V6GEy6tiHfZGkKTkYHw58CSW80eqawgMo5ih9Pc16taW/TjFOtbb2rRhh6cV9Xh8PDDx5Yo64w5BYYsAVajXFCLxTxW5Q4UUCigAooooAKKKKACiiigAooooAKKKKACmkcU6g0AQOtVZocmr5GaayAigDFuLXI6Vj6po9reoUuIUf3xzXWPFx0qvJbg/wANTOEZrlkroqE5Qd4uzPLtS8DjJaxuCP8AZeufu/Dmr2zYNv5i+q17PJaj0qB7T2rw8Tw5g6usU4+h7VDiDF0laT5l5niMlneRtte1lB/3ah2v/wA83/75Ne2tYqeqA/hUR0u3/wCfeP8A75rzJcJRv7tT8D0IcUNL3qf4njKwzuMpBKw9lNWrbRtUuD+7tJB7sMV68mnxrwsKAeyip0tP9mtafClJfHUb9ERU4nqP4KaXqzzSw8GXsxDXMqwr6Dk11GkeFtPsyHEPmyD+J+a6mO0wfu1ZS2A/hr2MNk2Dw+sY3fmeRic3xeI0lLTsihb2nTjj0rQgtwtWIocDpVhY+K9U80ijjxTmAAqYqMVBMQAaQFO7bFZUoa4uUhU8savXj8Go/D0PmXclweiDA+tAGsQsMKxLwFGKqStzU9w3JqnIwOaAOY1vV/Eceota6XoyyoOk8j4U1zeq+DNa8QXS3WrTWdq/fyF5/GvRGJx1OKZQBS0KwbTNLhsTMZxEMByO1XTRWX4o1dNF0aa+bDOBtiX+8x6UAYnjTU7q8vY/DOjsftE/+vlH/LNe9b/h/SbXRdMjsbVRgD53xy59TWX4D0mSysG1G8+e/vT5khbqoPaukoAqXOnWdzqEF9NGWuIBiNs9KuUlFAAK5nxHobNIbuxTjq6D+ldNRWlKrKk7xIqU1NWZ5pnBwcgjqDQDXbaroVpfZkX9zN/eUcH61zV/omoWZJMfmx9nTmvYpYqFTyZ5dTDTh5oz6KRtynDKyn0IxTd49q6FrsYD6KZvFSwxTTHbFDI59lobtuCTfQYTU1naz3swht0LEnk9hWrp3hu5nxJeN5Kf3ByxrqLGzt7OIR28YUdz3NcdbGRhpHVnTSwkpu8tEQaNpsWm2+1fmlb77etX6KK8mUnNuTPUjFRVkRXlvFdWslrOm6KQbWHqKbp1pDYWcdpaqVijGFBPSp6KkZyfjHR7iG6XxJouUvoOZkXpKncVt+HdXt9a0uO9t+CeJE7q3cVonkY6juPWuGmH/CJeL0kjBGl6k2HHZHNAHc1yvjXwlJ4iuIp1vjAYhgJjiuq9MHI7H1ooA4zToPF2gQi3tLHT7mBf+eY2sR711fh6/vL6z869sWspQceWTn8as5qRGOeaAL8LdKg8QW/m2i3C/fi/lSwsM1dULJE0Z6MMUAYVhJkCti3PFYMCmC5eFuqnFbNs2QKALwHy1E8WRUqdBTyuR0oAzJrfPas+4tflK7QQeoI4NdA8dV3g9qAPOvEHgXQ9UBZ7UQSno8XHP0rhdT+F+pROzWF5HMnZXGDXu0ltntVeS0/2a46+Aw9Z3lHXyM3Si+h833vg/wARWhbdp7uB3Q5rPm0fV4UDSabcqP8Acr6ba14+7UbWSn7yg+xFefPI6T+GT/Ah0Fc+Z4NK1WYkRafctjr8lXLTwt4guj+702UDOMtxX0WtkoPEaj6CpFtPaiOR0+sgVBdzw7S/hnrVywa7mitk7jqa7TQfhvotiVkuFe7k/wBvp+Vehx2eMfLU6W3+zXbRyzD0ndRu/MuNKKMyz0+OGJY4Y0jjHRVGBWjb24UdKtpBxU8cWBXfa2hoQwxYqyiYpQmKeKAACloooAKKKKACiiigAooooAKKKKACiiigAooooAKKKKACg0UUAJtppUU+koAhaKmGHpVDxDrtppEP7xg8x+7Gp5/GuX0HxZdNq5XUJB9nlOFx/BQB2hgGaaYPari7WUMpBB5BFG0UAUxBz0p4gq0FGaXaKAKyxc1II6l2ilxQA0LS4paKAGt0qncdDirbnrWfctgGgDM1F8A1p6RH5Omp/ebk1jXmZJFT+8QK6F1EcKRjsuKAK0zVVfrU0p5qux60AMJ7U2lNUNdv5NM0uW+S2a58oZMa9cUAXu9cVra/2/45ttLxutLD97N6FvSuj0/WLW/0L+17dx5XlliM/dIHQ1h/DiPfZX2uXLAPdSkl26BR70AdcPQDAHSiq9je2l9GZbK4S4jB2lkPGasUAFFVrnULO2k8ue4VH9DT7a5hukL28iuo6kUATUVVGo2Jm8r7XHvzjGe9WJJEjQyOyqgHJJ4oAdRVa31CzuH8uG6jd/QVLcTw26eZPKsaepNACS21vL/rYI3+q1ANJ03/AJ9Eqa1ure6UtbzpJjrg80tvcw3BYQyByhwwHY1SnJbMlwi+hAml6ej7ltYwfpVqOOOMYjjVPoKjiuIZZHSKVXMf3/8AZqOLUbGSbyVuozJnG3NJyb3YKMVsi1RUN1dW9qqtcTLGGOBnvUcOpWM0oihuUeQ9FFIotUVUm1KxgkMc10iOOoPapFu7d7c3CyqYR1ftQBPRTYnSSNZEcMjDII6GmQXENxu8mVX2nBx2NAEtZPi/S49X0Ge2Zf3irvjbuGFa1VodQsZr57GO6ja5j+/FnBxQBk+AtTbUvD8ZlJ8+A+VID1yK3643QP8AiV+PtR0z7kVyvmxjtmtnUtfgtNdttGiia5uZvvhD/qh6mgDapV60lKtAE8Tc1ftz8wrNiPNXoeooAzNdj8rUllHRxVizbgU7xGm60ilHVG5qtYvwKANqFqsLVSBqtJQAppCtOoNAEbJUTQ81ZxSEUAVTCKaYKubRSYFAFTyBSiGrJUVQ13UodKsHuJeuMKO5NAFgRc1IsYFcDofjC4humGofPA7ZyOqV3tpcQ3Vus0EiyRsMgigCULzS4pcUUAFFFFABRRRQAUUUUAFFFFABRRRQAUUUUAFFFFABRRRQAUUUUAFFFFABXL+MPEjaWfslsmbhxwSOBXUVTutMsbm4W4nt0kkXoSKAPP7LQby+t59W1JnCbSwBPzMazdN0mbULO5uID80HOzuRXpviArHolz0VRGa5j4Xqdl2SPlJoAn8B6550Y027b99GMIx7j0rsB0rlbrwmG1xNQtrgwJu3FAO9dUn3RQAtFFFABRRRQAUUUhNAEcnes27bANaMh4NZl50NAGdAvmanCD/erfujhqxdK51dAfQ1s3XJoApSnqarE8mrEvSqzUANoYBlKsAVPBB7iig0AeZeL4b3wn9tWxBOlagCCg6Rsak0Cx1nxFpNrYnfpujQqA2PvT16HdW1vdQ+TdQpNHnO1hkZqVFVEWONQqKMBQOBRYCtpen2emWaWljAsMK9AO/uatUvNJzQBzuoBz4ik8uzS6Oz7rdquyl4tDuH+zLavtPyrUl7pS3F4bkXEsTkY+Q1LZ2IhgkhkmknWTrvo1Aq2Om2Mujx+bAg3Lln759c1HryotpZW4YtCZApyfvCpDovy+St7MLbPMdXbuxgntBasCEX7hB5FAGZr9rb2tvbzW8KxOsqgFRipdZtpprq3uESOfYvMDnr71JFpWZle6upJxGcordBUupaet4ySLI8MqfddTQBT0trddXKvZmzuSnCg/KwqLWkm026+22QVftP7t19z3rQsdP8m4+0z3D3EwXAZu1TajZx30aJIzKEcOMeooAqf2d5GiSWkcgjlkXLyE9Sfes2WOOC2iS+0tUjQj9/GefrmuiuYY7iBoZclWGDisxdFbYIZb6WS3B4jNAF+eGCe1y0aSqEypYZ7VneFbeH7AJvJTzBIcNjmtjaBF5a8Lt2/hVfT7WOxt/IjZmXcWyaAMLbJ/bV75dhHdnIzv8A4a0dRXHh6XdAsJ28xr0FLPo6yXclyl1NE8n3ghqcaep097OSaRw/Vz1oAxraa7tbVLCNC3nqDE3ZQaueFY/LS6j4ysmM1qwQpDDHGo3eWuASOajsbSO0MpjLHzW3HNAFmuf8T+GLfVnW9tZDZ6lH/q50OMn/AGvWug5o59DRYDybXdY1mw1+zn1GzzqVt+7DqPlmHY12fgjRZrOOXVtQ+fUrw7nJ/gU9hW/dWlrdGM3ECStG25Cw5BqY0gsxaUdaSlFMCWPrVuE9KpIeauQ0AP1RPM0qXjkDIrH09vlFbs67rCZT/dNc/p54/GgDftjkCriVQtTwKvp0oAdRRRQAUUUUAFFFFAEdzLHBC0sjBUUZJNea6nc3XifXhBBu8hT8o7Aetd34j0+TVNNe0jmMTN/FVfwxoMWjWzDcJJ2+8+KAOC0rS473WpNNeQptyFY+oq3bzat4Tvisis9uT0/hYe1S6d/yPzD/AKaGu/vbO2vIjFdRLKnoRQBHo2oR6lYpdQ5Ct2PY1dqG1t4baJYYIwiL0AqagAooooAKKKKACiiigAooooAKKKKACiiigAooooAKKKKACiiigAooooAKKKKAMnxd/wAi/df7lYnwv/5B0/8Av10HiSMSaLdK3TyzXM/C528q6jz8obgUAdvRRRQAUUUUAFFFFABSHrS0h60AQzVmXn3TWnN1rMvPumgCvoaj+0ySMkLWncVk6OxGrKB3U5rYuRzQBnv1NQv1qebioH5NADar3l7bWaFriZUHp3NZfiLXUsFNvAQ9yevotcVc3E1zKZJ5Gdj615GNzaFBuEFeRLZ1F94tVWK2dvu/2nrJn8Q6tKf+Pjyx6KKyaWvnquY4irvIm7LjarqbSbzey5/SpY9e1aNt32st7EVnUVisTWW02I6Sz8XXCEC7t1kH95eDXQ6bq1jfr+5lAf8AuNwa85NKhZG3oxVh0INd+HzivTkud8yGmz1SiuS0DxIylLXUDlTwJfT611iHKgghgehHevpcLi6eJjzQZadxaKKK6hhTJnKJlULnOMCn0UWADRRRQAUGig0AJQWVVLMQAO5NRXdxHawGWU4HYdzXM6hfT3j/ADHbH2UGvnc84jw+VRs/em9or9X0O7B4CpiXfZGzeaxbQ5WLMr+3SsybWr2Q/u9kY9hWeopa/McfxXmWMbtU5F2jp+O59FQyzD0ltd+ZO99fMu1rhjSpqF+qgfaGwKr0V46zLGJ83tZX9WdX1aja3KjQh1u8Q/OFkHuK0rTWbaYhZAYj79K500hWvZwXFuZ4R61Oddpa/ictfLMPVW1mdqGBAKkEHoRTlNclYahPZsOS8fdTXTWVzFdQiWJs+o7iv03I+JMNm0eWPuzW6f6HzuLwFTDO+6LUfWrcJwaqR9atwivojhLb/wDHnL/umuc0/p+NdHJ/x5y/7prndP6D60Ablp0q9HVG06Vej6UAPooooAKKKKACiiigApD0NLQehoA830//AJH9v+uhr0ivN9P/AOR/b/roa9IoAKKKKACiiigAooooAKKKKACiiigAooooAKKKKACiiigAooooAKKKKACiiigAooooAo66C2k3QUZPlniuS+GDqJbuM/eznFdpfgtazKvUocVwfw7fy9duYGB3EHmgD0OiiigAooooAKKKKACiiigCKUZrMvBwa1HrPul4NAGXYsyatERjk4Nbl0PmNc/MfLuopPRhXRz4ZQ3qKAM6Wue8U6sNOtfLiINxIMKPQetdDckRxtIx+VRk15XrN6+oalLcseM4Uegrys1xjw9K0d2JsqMzO5d2LMTkk96SlpDXx7e7ZmLRTmjkRFdlIVvuk96ZmntuAtFJmjNK4C0Uu1vKEu0+WTgN2zSU7WAQjIxXVeDtYbI066bI/wCWTH+VctQkjxSLJGcMpyDXRhMTLDVFOPzGmeqUVS0a8W/06K4HUjDfWrtfdQmpxUo7M0CiiiqAKKKKACmTSLFGZHICgc5p1YfiW5OVtVPu9eVnWZRy3BzxD3Wi9XsdGEw7xFVUzNv7yS8uS7EhP4V9BUI6UgxipIYZZiViQsR1xX4PWq1sZWdSV5Sk7n2kYwpQS2SGUUs8ckLBZUKk0zIrGUJQfLJWZakpK6Y6ik3cUm6pGOopARRn3oAUjip9PvHsrgSLyh4YeoqCkYZrfDYirh6satJ2ktiKlONSLjLZnb2zpNGskbZVhkVfhFcv4TuslrRj05WuqiHIr96ybMo5jg4YiO738mfF4rDuhVcOg+/ITTJi3TbisXTlG0Vqa++zTNueXIFZ1gvAr1DmNe1XFXkqpbCraUAOooooAKKKKACiiigApH+4fpS1DdsUtpGzjCmgDz3w2Dc+N5GkblXY8V6QOledeAlE3iW4mb7w3HIr0RelAC0UUUAFFFFABRRRQAUUUUAFFFFABRRRQAUUUUAFFFFABRRRQAUUUUAFFFFABRRRQAyRdysvqK868Ot9i8aSQ5KhnK49a9HNeca6PsPjhJclVZwfzoA9HHWlpkbbgD6jNPoAKKKKACiiigAooooAa/SqNyODV49KrTrwaAMDUF4Jrcs5PP0+KTvtrMvkzn6VN4clJilt2P3TlaAM7xrcNa6FMy8M/wAteYr0r0P4mjGjxD/poK87yBXyWdTcsTbsiJDqQ9KM0V4/Qk1dTSRtJ0/ajMNp5AzU2hWSTQq0sERWR9paQn9MVnQ6hewwiGO4IjHRcA4psF5dQKwimKhjkjFdXtIc/MMvRQ29q+oytbrP9nOEVzxUgsrdtRVhD8jQeb5QPBOOlZHmybXG84k+/wC9OFxOJEkErB0GFOegpe2htbT+v0A0tRl83QYW+ypbfvT8iisgdKmubq4usefMXC9B2qGs61RTlcQtIaWisgOq8A3BKXFqe3zCuqriPAzsurOg6GM5rt6+yyiblhYrsaJhRRRXpjCiiigBO9chfyGa/llP97FddJ/qn/3TXFn77Z9TX514g1pKnRpLa7f4Hu5HBc0pCmrulFPs90JPMxs58v734VQ3LnFPhmlgJMTlSetfnOCxEaFZTltr+Ka/U93EU3UpuKJ7WOOW/RMStH1xJ1p8qRTxRzeUsJ83YQvQiqzzzvKJGkO4Dg4xTN0mzbuO3Oce9dCxdGKcOW6vfZeVu/n1MfYz0dzVvrWBYJQFiXyx8pXOT9arTxxA2tusar5gBZ+9VpJ5pE8tpCV9KaXZmUuxbb0+laV8bQqSvGFk7fn/AJEww84r3pF65ijMEw+zCPymAVu5FC2q/wBoeX5J8ry93tnFNub5ZLUwqXbdjO7tTotQWOL5TIW27dp6V2OeDlU1eis72XRvQwUayjoih3I96DQPel4r51vU9XoT6TJ5GpQyDj5sGvQoFyQa82U7ZEYdQwr0uw5hjZv7or9P8P696dai+jT+8+dzyNpRl3M7xHJumhtweB8xosl+UVUuZPtWpSSdgcCtKzXAFfox4Jft14qytQxjpiphQAtFFFABRRRQAUUUUAFUNfm8nSLlyM4jNX653x9P5Ph+Ve7naKAMb4YRFpLqfAx0rux0rlfhxbmLRmlYYMjfpXVDpQAUUUUAFFFFABRRRQAUUUUAFFFFABRRRQAUUUUAFFFFABRRRQAUUUUAFFFFABRRRQAVwPxMg8u8trtR7H8K76ub+IFp9o0JpAuWiO78KANbQ51uNLt5gc5QZq9XLfDi787RjCx5ibH4V1NABRRRQAUUUUAFFFFABUEy5qeo2XOaAMu7jzms6zlNrqKOeFJ2tWzcrWPfw5BxQBW+J0bNoiSLjCyAmuR0SKb+yZpbW1gnn8wD94M4Fd1fxjVvC89ueZUU/mK8yW5kjsXswCh37iwODkV8xmsVTxKnLZol6O5pX9h9p1SG2jRIJmTdMq9FPtVa90zyUjkglZ43fZl12kGkGrTLew3gQCVF2sf79LqOptdqihCqq27DNnJrzJSotO+9xNpjtR0lbRPlnZ3GAQU4P0ND6XEA8K3e67RN7RbeMfWludYMtoYI4dm4gkls4x6elI+rKd8i2qrcumxpM9vpRP2F9BED2JUWf7z/AI+f/Hal/s6NIrmae4KJC+wYXJY0W+pRrFClxarM0H+qbOMfWoZb9pLeeFkH72TeT6e1S3RSuBJHp8It45Lm8EDyjdEpXII96fYaWJ7Y3E0zJGX2LsTdk02PUIvs8cdxaLO0S7YyT0+tO03VpLS3MDRlo924BTjBoh7G6vsA6DRnNxcRzzbBB12jJP4VRvIRb3DRCTzAOjYxVuHU8XctxNCW8z0Ygj8ar6peNfXZuGQJkYAHpRU9jye7uGhseBIg2pSyc/KnHpXaVzvga2MenPcMMNK3H0roq+ryqm6eFjfqWlYKKKK9EYUUUUANf5kYeorlNOjDatHG6hvnOQehrrO9cxqCtY60ZFHH3hXwnG9FKNDEP4Yy1PZymfx0+rRJexSC1ne6t4osHEbJ1J9Kj/s1vLX94fOZdwXbxj61WFw/kSwNlkkO7k/dNWBqUvlKjKSyrtBzxivgvrGBrTcqt9uve/Wy+49RU8RBJRGWtiJrczSTFOdoAGefemRW8fltLPNsjDbQQM5NOs7sW6YMRZgcgg4oS6XDrNCsis27HTBrFfUnCHf5/jb9EaP6wmxrWjLJKpbhF3A+ooitDIsDB8eacfSlF6xuHdo1KOu0r7UpvMNEI4tiRdBmoccFdyX69/8AIr/aNhq20bzuqzHyoxl3I/pQlqs10sMEwdWGd2OlNguDFI7MgdZPvLSrdeXdrNBCIwoxgVK+qWXMuuu+1/8AIbVfZEs1iVKeXIWVm25YYwabe2a2wyJGYg4OVx+VFzetLsG07VO7BOc0t3fGa28lY9ozk5Ofyreo8A4zUd7ab/195EfrPNG5XhXzJo48H5mA4r0W7kWz0rjO7YFWuJ8L2pu9Xiwvyp8zV0uszi4vFgQ/JH19zX3XAGGccPVrtfE0vuPJzupepGPYh0+Puc5rbtkGBVKyiwBWlAtfoR4hYRafTVHNOoAKKKKACiiigAooooAK4f4n3GVtrRW5J3EV25Neb+IW/tTxkkCZKq4WgDt/DFv9l0S2i77ATWlTIU8uNUAwFAFPoAKKKKACiiigAooooAKKKKACiiigAooooAKKKKACiiigAooooAKKKKACiiigAooooAKrajbrc2U0DDh1IqzSN0oA878BTtZa/PYyNgNkYPqK9FHSvN/FsLaV4ojvYxtVmD/416FZzrPaxzLyHUGgCaiiigAooooAKKKKACkalpD1oAgmTNZt1HnPFazjrVOePg0AY1nMbK9yeY3+VhXHeOtJbTtVM8S/6NP8ykdAa7W+gyKYsMOrafJpd5jcB+7Y9a4MwwaxNJx6rYTVzy2lq7rWl3Wk3jW9ypxn5X7MKo18XOEoScZLUiwtJS0VIgooooAKKSigAqxptpJfX0dvGCdx+b2FQxRyTSrFEpd24AFd74a0hdOttz83Lj5z6e1d+AwUsTU8kNbmlbwpbwJDGAFQYFSVFdXNtaoZLq4jhUdSzYqnpOt6bq0s0enz+d5P3iBxX2qSSsjU0aKKKYgooo70AGKzNfszcWvmoMyR8/UU218RaNcXUlqt6iTI20pJ8vNanUZGGU9xyK48xwNPH4aeHqbSRtQrSo1FOPQ4hT+dOrU1rTWhc3MAJjJ5X0rLBGK/Bszy6tl9d0ay1/PzR9nQxEK8FOIUUoorzrG9hBRS0UWASloop7AJSH86GbFb3hjRzcOL68XbbpyAe9d+W5dXzGuqFFavfyXc58TiI0KblI0NAg/snR2upF/0if7o9KdZQsz7m5JOSaW6mN7dZAxGvCCtC0h4FfvOX4KngcPChT2ij4ytVlWm6kupYto8VejXj0qKFeKsr0rtMgFLRRQAUUUUAFFFFABRRQaAK2pXC2tnLOxwEQmuD8Bwm+8QzXz87SW59TW38Rb/AMjSRbI2HmOMe1S/D+x+y6MJmXDzHd+FAHS0UUUAFFFFABRRRQAUUUUAFFFFABRRRQAUUUUAFFFFABRRRQAUUUUAFFFFABRRRQAUUUUAFB6UUUAcx8QNPN3pHnoMvCc/hTfh5f8A2rSvs0jZkhOMe1dLcRLNC8TjKspBrzjS5JPD3ixoJCVidtpz6HoaAPS6KRWDAFeQelLQAUUUUAFFFFABRRRQAhFRSpkVMaaRQBmXUORjFZNxFJHIJE4ZeQa6KZKz7qHINAEc1vY+INOMF3GC4GD6g+orgtd8J6hprM8Cm5t+zL1Ue9dePMtLkTRcEdvWtyzuI72HzE4boy1w4vL6WJ1loxNXPFDlWIbIPoRRXrOqaFpl6cz2q7v7y8GufufBNoWJhuZE56HnFeDVySvB+47k8rOGpa6yXwY4cbLwbe+RzTo/B0Kt+8umZfYVisoxbfw/iKzOQyKv6ZpN9qD4hjKJ3kYYFdlZaBplsciASN6vzWmqqo2qoCjoAMCu+hkb3qy08hqJm6Lo1rpqblHmT45kb+lUvH1zqll4cku9Jk2SRnMhxk7faugps0aTQvDIoZHUqwPcGvfpUoUo8kFZF2PINLljZo9R8U6fqWoQyfMk0blo8e4rvNE8Q+D0i8mwuYLPplGTYapeBpJ9L1S/8LXSkxxMZbckZUoe1dDfaFo17n7Tpls+e+wA/pWgFmK+sZV3Q31s6+okFTRyRSDMc0Tj1Dg1zz+CfDjOWWzePP8ACkhAqJ/A2j78wTXtup6qkxxQB0jXFurbWuoFI6guKrXOsaRbZM+p2qbeo35xWNF4G0EA+ctzM+eXeZs1Yt/B/hyHBGmxyEHOZCWNAGB4h1fwTqDFDYzahcZ4a1jIbP1rn7K68TadrlrZ6et1bQ3bjyoLlt5C+p9K9Vt7WzsYmNvawwqoydkYBwK5XwWtxrOv33ia8VhHkw2qt2A7igDsACECvhmxhvc1jalo24mSzIB6lD3rbFFedmeVYXM6Xs8RG9tn1Xozow+JqYeV4M4qRJYX2TRlG9xQDXYzwxzDEsauPcVQm0S1c5j3J9DX5zj+AsVTblhZqS89Ge7Rzqk9Kisc7RW23h7cPluTn6U+Pw3kDfcnPsK8f/U/N729l+KOr+1cLb4jAJpYI5riQJDG7sfQV1tr4dskIMm+Q+5rbsrOGBAIY1jHsOa9jA8B4mbviZqK7LVnJWzqmk1TV2c/ofhgBluNQwzDkRjp+NXtWuxJ/oNsAI14Yj+VWNY1AAfZbVvnP3mHaqVnbEEV+i5ZlOFy2n7PDxt3fVnhV8TUry5pv/gEtlb4ArWgjxjNR28WMVdReK9IwHIoxTxSAUtABRRRQAUUUUAFFFFABSN905payvFGopp2kTSlsOQVT60AcT4hlbXPFiWsXzRowQY/U16NbQrBBHCnCooAriPhxp7STS6pKueoQ+9d4OlABRRRQAUUUUAFFFFABRRRQAUUUUAFFFFABRRRQAUUUUAFFFFABRRRQAUUUUAFFFFABRRRQAUUUUABrjPiPpfmW66lCvzx8SY9K7OobmBLiCSGRQyOpBBoAxvBOqLqOkorN+9hG1ua368ysJpfDPiZ4Hz5DNtbPdexr0qJ1eNWU5BGQaAH0UUUAFFFFABRRRQAUhpaKAGMoIqvLHkGrRFMK0AZFzbZ7VQUzWc/mQ9e47Gt+aPNUbm3BBoAsWF3FfR5HySD7ymnzRn0rClhkhkEsTFXHQitKw1VJcRXWEk9exoC4rx4zxUDofStN4wRkcg1A8dAFAqaQg5q00dRFKAITSU8rSYoAj8uPzPN8tfMxjdjnH1p1LikoAKKOSK4bxv42bT51stGUTzo482TGVH+z9aAO5orI8K67a69p32i3BjlT5ZoW6o1a9AB+opscaRqFjVUUdFUYFOp2KAG0tLtpyrzQA3bmnBTipAnIqZI+KAIUjNTxxn0qWOKpZGhtozJMwUD1oAI4sDc3A96zdV1Hdm3s2yejOP6VXvtRmvCY4cxw/qaS0tQB0oAZaWrdTya1reEjHFLbw4Aq5GlAAiYHSpgtC0tABRRRQAUUUUAFFFFABRRQeBQAhNedeNL59V1uPTbf5kRtvHdjXXeKtUTS9NeTP71xtjHvXN/D7S2nuG1a5GeTsz3PrQB1+jWSafp8VrGOFXn3NXaBRQAUUUUAFFFFABRRRQAUUUUAFFFFABRRRQAUUUUAFFFFABRRRQAUUUUAFFFFABRRRQAUUUUAFFFFABRRRQBy3j3R/t1j9shXM8I5x3Wofh9rX2q3OnXD/voh8me611zqGUgjIPBrzbxRp82ga0l/ZgrEzblI6A9xQB6VRWdoWpQ6pYR3MRGcfMPQ1oigAooooAKKKKACiiigAoxRRQAyRahkjzVmkYcUAZc8Ge1Z13aZ7V0DIKrTQ5+lAGNaX11ZHa2ZY/7p61sWl3a3i/u22v3VutU7i2B7VQmtSG3LkEdCOtAG+8WO1QPHWbb6leWwCyDzl9+taNvqdncYDN5b9w1AETpUbJx0rS2K43IQw9jTGgOOlAGcVpCvtV5ocdqb5Q9MUAcl41TXZ7SLTtDh2tcttmuc/6pe9c74t0K10HwxpNnbjfJ9vjMspHzSNnnNemmKuO+LChdK0r31CP/ANCFAEPiPw7eWmoLr/hjEd6MefbdEnHfj1rqbYySW0UksflyMgLp/dPcVeMXTjsKBDQBV28U7ZVoQ8dKesPPSgCqsZ6VIseatrBz04oke3t13TSKv40AQpF0qwsQVdzEAD1rOuNaiUFbSIyN2J6VnzzXl4f30hC/3V4FAGjd6vDF8lqvmv69hWawuLuXzJ2Leg7Cpra0wBxV+GADrQBXtrXHYVfihxUkUYqwijFADUXAqRelLilFABiiiigAooooAKKKKACiiigApkrrHGzuwCqMknsKca4vx/rZjT+yrVsu/wDrSOw9KAMfVbibxN4jW2g3GBThfYdzXoun2sVnZxW0IwiDArC8DaJ/Z1j9omUfaJhnn+EeldKOlABRRRQAUUUUAFFFFABRRRQAUUUUAFFFFABRRRQAUUUUAFFFFABRRRQAUUUUAFFFFABRRRQAUUUUAFFFFABRRRQAVT1fT4dSspLWcZVhwfQ+tXKKAPMdKu7rwtrr29yG8gthh2I/vCvSbaaOeFJo2DI4ypHesfxdoker2JKKBcxjMbevtXM+Dtck026Ok6gSkW7CluqH0+lAHodFNVgQMEEHpTqACiiigAooooAKKKKACiiigBDTSgxT6KAKrx5qGSDir5Wmlc0AY8lsD2qpNZA9q32iHpULwr/doAwAlxAf3Mjr+NWItTv4uHUSD361oyW6+lQPbjH3aAGrrcf/AC2t2H0qaPVrCTGSyfUVVazGfu1G1mv92gDSW+09mwLhc+9cb8XJrZ9M0oRyq2NQjJwf9oVuGxBBOwflXJfE62EWl6awAGb6MdPegD0U3NkEBa4QHA71GdR05Rnzs/QVlGxHHyDoO1OSyH939KALz6zZqP3aO5+lQSa1KwxDbhfc01bMZ6VIlov92gCpJeahOeZSg9Fpi2rv80jM5961Vtl9KmS3HHFAGdDaAYwKtx2+D0q4sI9BUwjAGKAKyQip0j5qQLTsUAIFxSgUtFABRRRQAUUUUAFFFFABRRRQAUUVR1nUrfTLF7q4PA6L3Y+lAFPxVrUekWRYEG4fiNP61y/grSJNSvm1a+BZA2V3fxtVOwtrzxXrrXFwWEAPzf7K+gr0m2gjt4EhhUKiDCgUASJwKWiigAooooAKKKKACiiigAooooAKKKKACiiigAooooAKKKKACiiigAooooAKKKKACiiigAooooAKKKKACiiigAooooAKKKKAEIrlfGvh0X8ZvLNALleWA/jH+NdXQaAOG8G+ImjkGmam+0j5Y3bqD6Gu4BzXIeMvDIuy+oWK4uAMug/i9x71U8I+J3iddN1RiMfKkjdQfQ0Ad3RTUbcAQQQelOoAKKKKACiiigAooooAKKKKACjFFFAAabtzTqQ0ANKUxox6VKaZuoAi8v2pjQj0qVpBmo2lGKAOY8d2WuCK21PQZiZbM7pLXtOvcVyni/xBY+IvDelS248q5j1GNZ4G4aNtwzxXp3nc9a8/8f8AgL+2tSj1PR50tLl2AuFPCn/aHvQBP4r12+1PWo/C3hdgZyAbu7TkQr6Z9a7a0tjDaxRO5kdECs56sfWszwromn+HdNFpYruZuZp25eVvUmtdZeetAD1iGelPEQHakWTPepFkoABGvpTgnFLkUueKAExinUCigAooooAKKKKACiiigAooooAKKKKACig9KqalfW9havcXUgRFH4n2oANUv7fT7R7q4cLGo/M+grzyaS+8Xa0I03JCvT0Qev1pL261HxZqgghRlgU/KvZR6mu/0PS7bSrNbeBADj527saAJNH0+302yS1t1ACjk9yfWrlFFABRRRQAUUUUAFFFFABRRRQAUUUUAFFFFABRRRQAUUUUAFFFFABRRRQAUUUUAFFFFABRRRQAUUUUAFFFFABRRRQAUUUUAFFFFABRRRQAhGa5Xxf4ZS/VruzULcjkqOA9dXSEZoA8+8N+JptNkGn6orlFO0M3VP8A61d9BIksYkjcOjDIINY3ibw7bavFvGIblfuuB19jXH6bqWq+F702t1GzQk8oehHqpoA9NoqjpOqWep24mtZAw7r3FXQaAFooooAKKKKACiiigAoopCaAAmmFqa8nFVpJsDrQBNLLjvVd7jA61Vnuh61jaxrdjplq1xqF5DawqMlpGxQtdgbtubb3XXmq73XPFeI+Lvj74fsWeDQ7WXVJgSN5+WMf415hrvxq8daoXW3uodOhbosCDIH1NdtPAVp62sjiqZjQp6Xuz64a6YA54+pqFtSh/wCfmH/v4K+Ibzxb4qvGLXPiHUJCRg/viBj8Kzft2of9BG8/7/t/jXTHKZdZHK83h0ifeSX8bHak0TH0Dg1Mt01fBdvqurW8olt9Vvo3HdZ2/wAa29J+IHjbSmU2niG72qc7JW3g/nSnlM+khxzaHWJ9vx3f+1ViO44618paB+0B4itZEXW9Ntr6LOGeMbXxXrXg74u+EfEBSKK/NndN/wAsbj5efY1yVMHWp7o7KWNo1NpHrkc3vU6vxXP214HCsrBlI4YHINX4bjPeuU6jUU08VUil461OjUASUUA0UAFFFFABRRRQAUUUUAFFBOBmua8TeKbfT1aC2xNc9ODwv1oA0te1i00m3Mk7gyEfJGDya4WJNV8W6gdzFYEPX+Ff/r0/R9F1HxDeC+1B3EBPzMepHoK9C0+yt7G2W3tYxHGo6DvQBW0TSrbS7RYLdef4nPVjWjRRQAUUUUAFFFFABRRRQAUUUUAFFFFABRRRQAUUUUAFFFFABRRRQAUUUUAFFFFABRRRQAUUUUAFFFFABRRRQAUUUUAFFFFABRRRQAUUUUAFFFFABRRRQAYqlq2m2upW5huYgw7HuPpV2igDzfU9F1Tw9c/a7CR3iBzuXsPQit3w54utrwrBe4hm6buxrqXUMpDAEHqDXK+IfB9veFriwYQT9dv8JoA6pXVhkEEHoRTq8zs9W1zw5P8AZ7yNnhB+63p7Gu10bxBp+poPKmCS943OCKANejNJmuP1DxNe2PiYWc8Kpa7gOnJHrQB2NFNjYOoZTkEZBpaAAnionbAokbiqlxLgUAJczYrNubrCk5AA6nPSm3tyqqzO4VVGSxPAFfNHxq+Ld5qF7ceH/DUxt7FMx3Fyp+aY9wD2Fb4fDzry5YnPiMRGhHmkdn8T/jRpuhvLpugbL+/GQ0mcpGf6189eJfEet+JLxrrWb+WdieE3fIv0FZQGPc9yeppa+hw+Ep0VotT57EYypXeuwmMdBS0UV1WOUKKKKLAFFFFDQCGkKgkHuOh9KdRRYDu/h/8AFTxJ4UkjgkmbUNOBwYJTkqPY19M+AfHGieLbBbjS7pfNA/eQMfnQ/SviureiatqGh6nDqWl3D29zEwKlTwfY+orz8TgIVtY6M9DC4+dLSWqPvu3uM45Ga0IZc15D8IviVYeNLBY5Cttq0IxPATjd/tLXp1tP0rwKlOVOXLJan0FOpGpHmi9DZQ8VIKqQybgKsKeagsfRkUVk+J9VXSdNedceaeIwe5oA1s0Vh+DtRvNS0z7ReKofdgFRgEVsySJGheR1VR1JOKAH1V1C9trKEzXMqxoPU1zeu+NLa33Q6evny9N38I/xrCs9K1rxHcC6vJHSAnlm/oKALGs+KL7U5jY6VGyI3GR95qveG/B4Rhdap+8k6iPPGfeuh0XRLDS4wLeIF+8jdTWmBzQAkaKiBVUKB0AFOoooAKKKKACiiigAooooAKKKKACiiigAooooAKKKKACiiigAooooAKKKKACiiigAooooAKKKKACiiigAooooAKKKKACiiigAooooAKKKKACiiigAooooAKKKKACiiigAooooAr31nbXkRiuYVkU+orjtZ8FvG5uNKlKkchCen0NdzSN0oA86svEmsaRJ9n1CJ5EXj5xz+dHiq90/WrOO9tZAlxHw0bdcV1muX2hwoU1J4XP93GTXnOsPpst2TpUMqoezc/lQB3vgPUxe6SIXbMsPynPpXQMeDXnvgaz1aDU1uUtXS3YYcvxxXfythaAIJn4PNZd7NjgGrN1KADXn3xd8WR+FPCV1qGc3EgMcCg/xHvVRg5tRRMpqC5meX/tFfEV0Z/Cei3GGP/H3Kh5H+yDXgijAxT7mea6uZLq4cyTSsWdickk0zFfU4fDxowUUfK4ivKvNyYtFFJ3re6MBaKSlp3CwUUUUrgFFFFMAooooAKKKKALmiape6Jq8GqafKYriBgykd/avsL4X+MrTxh4di1GBgs6gLcRZ5Vq+MTXafBrxhJ4R8XQySEmxuiIp1zwM968/H4b20brdHdgcU6M+V7M+1rWXKitGFiQK5/T7hZI0kjbcjgMp9Qa2baTNfOH0pdzxXm/jK+Gqa4lpG4EMbbSc8e9d5qZuf7PmFom+cqQgzivJ76xv7WRvtlvJGxJJJHB/GgDrpvFNjpdkljpsfnMi43ds1mJD4i8RybnLpCT34Wn+FbrwzCym7idZ/wC/IMrXf2dxa3EIa1ljePtsoAxNC8KWNgVknUTzerdB+FdEihRtCgAdABSgUtABRRRQAUUUUAFFFFABRRRQAUUUUAFFFFABRRRQAUUUUAFFFFABRRRQAUUUUAFFFFABRRRQAUUUUAFFFFABRRRQAUUUUAFFFFABRRRQAUUUUAFFFFABRRRQAUUUUAFFFFABRRRQAUUUUAFI4yCPWlooA5BvBEM2oSXE907I7btvetzTtD02w/497VM/3mGTWnQelADSMDAGKq3DYFWX+7VG6YY60AZt6/UDvXyh+0j4lbWPGI0mGQ/ZdPGCueC3rX094hvFstNurxjxDEz/AJCvhvW72TUtavNQlYs88zNk+ma9TLKXNNzfQ8rNavLTUF1KYpaKK95bHgga6uPwas3wwbxra3hcw3Hk3Fvj7nPWuUr034LStq/hzxZ4JYlvtlobi2T/AKaLzXPXlKEeZdDfDwjOfK0Zvhf4bXmu/DXU/GSXRiFnkxQY/wBao6msrwf4SGveF9f8QXF79ltdIjDYxzI56LXr+m6lb+F/FHhP4duV+zzaa8N6pPAkkXGT+JrjvG9k3gr4Nnw7kpcarqcjTHGCY1Y4rljiJttd3p6HXLDwjG9tlr6nllpFPcgi3t5Zio+YRoWx+VNLYzlSCOoI5r2bw3aeN7TwNp32W98OeEraVN8c926LNdj+8c84qt+0Dp1vpR8H+IIlsJdSuIA91JageRcMvO4Y4OcVssTepyWOeWG5abnfY841Hw3qth4a0/xFcwEWGoMVt2A5JHqKyhksFVSzE4CgZJNfQfjP4karbfBbwvqyaTpRm1F2jeNoAUjHTKjHBrl/gRocV54b8VeJY57C21S2wlrPe48mAt1bngGohi5qnKc0XPCxdRQg+lzyaeKa3cJcQSwsegkUqT+dJGskrhIYpJX/ALqKSa9v1W3hvfh9rcPjXxb4e1S+jj8zTJbSRDMHH8PHY1neAtUn8Nfs/X/ibS7e1XVl1JYhPLEGIUnpzVrFtxuo63sS8MlLV6WueQuroxSSNkYdVYYIpKt65qt5rmrTarfsjXM/MhRcDP0qpXXFvqcsrX0CmtnGeh7GnUHpVWEfWn7P/iVtf8C24mk3XNmfJf1wOler2jZ718p/ssawbTxVeaRI5Ed1HuQZ43CvqSxfpzXy+NpezrNH1GCq+0opm1C3GKdNDHMhWWNXX0YZqKA5qyOlch1nO6l4R0q7yyRmBz3TpT/DHh0aK0rC4aUv27Ct+igAHSiiigAooooAKKKKACiiigAooooAKKKKACiiigAooooAKKKKACiiigAooooAKKKKACiiigAooooAKKKKACiiigAooooAKKKKACiiigAooooAKKKKACiiigAooooAKKKKACiiigAooooAKKKKACiiigAoPSig9KAI5Pu1nXbda0H6Gs2770AeefGW8+x/D3WJtpbMJXA96+NIvuCvsH47f8k01b/cr4+j+4PpXvZSrU5ep4ObP95H0HUUhoXczbY43kb0RSx/SvUueULW58P/ABHN4S8W2evRRed5GQ8X99T1FYO75irKyuOqsMEfhS1MlGa5X1KjJxldbo6LxP4svNc8ev4tZDDN9oWaOMH7gByFrQ+L3juf4hata30lp9kjtoBEsWc892rjqKj2ME07bbFuvNppvc9E1Hxl4P8AFejaXa+NNIvzeabbi3intHwHQeorL+JPi+x8Sadouj6VYS2un6NEYoGlbLuD61x9Jipjh4RaavoVLETlFp9dz0Lwz460I+B4/B/jPRJNRsrRjJYzwth4mPb6VjeBvFsOgxatpWoWLXug6sClxbK2GUZ4Ye4rlsUtT9XhaWm4niJ+7rt+R2Wr694JtPDlzo/hjw3KZbrG+9vTukj/AN30qra+LvJ+Flx4I+xkma7Fx9oz0welcqSu4L3NLVxowtb5i9tN/kC8ClpKWtVoZBQaKDVAjsfgpdG0+JmlOJRGHfYxPfPavsyz+9ivh/4df8j7o3/Xyv8AOvuCz+9XgZql7RPyPfylv2bXmbNv0FWx0qnb9BVwdK8s9QdRRRQAUUUUAFFFFABRRRQAUUUUAFFFFABRRRQAUUUUAFFFFABRRRQAUUUUAFFFFABRRRQAUUUUAFFFFABRRRQAUUUUAFFFFABRRRQAUUUUAFFFFABRRRQAUUUUAFFFFABRRRQAUUUUAFFFFABRRRQAUUUUAFB6UUHpQBHIPlNZ15Wk/SqF0vWgDzX402r3fw81eNGCkRFufavjaL7gr7u8T2YvtJvLNgD50LL+lfDWpWzWOp3VnIMNDMyHP1r28pnpKJ4mbR1jIrSkhCR1r3S2OreDvhnouqfD/RbbUpbxN+o3hhEro393HYV4W5wpOM16fo+h+PtE8LWGueBtTvNSsLsbpobTLmF/RlrsxaUuW7+/ZnDhW48zSfy3RR8eeMrfxL4ajt/EXhwaf4mhfKXUMPlrKvowrA8IeEr7xDbXF/8Aarew021IE95cNtRT6D1Nem+LpdY1D4M3V98RtNjtdYWdV0x2QJM475HXFVvhxe2n/Chr+2/sFfEE9veh57JQdwXP3sDk1hCs4Unyq2tu6+RvOlz1Fzu+l/P5nA+KfBt3o2lJrNrf2uq6U7+X9rtmyFb0PpT/AAp4Hv8AXNJfXLm+tdJ0hWKfa7lsBm9AO9dj4i1LVYfhBfQ2/gWHQNGvZxlnbbIX9Qp5qLWrO41X9nHw7/ZVrLe/Y71vtSQKWaM/7QFae2m4q762uQ6ELtpdL2ON8ZeDdQ8N6bb6t9rttQ0q6JEN3btlSR2PoareI/C2p6Bo2katfeWYNWiMlttOTgetS674Z8TaT4Gs9Q1TzbXTbqQi2s5WKvu/vbDXoPxD0bVvFPwn8B33h3T59UjtbdobgW6l2jbHcDkVftnHlvJNNk+xUua0Wmkeb6v4Y1LS/CGmeKLpo/sGpMVgwfmyPWuo0z4ValLodtrGqa5pmlW95D51qs8gDSDHpWv8WLC80n4DeCdO1S3e0vUldmgkGHUe4pvx0Qf8IJ8Os5/5B1ZKtOdknu3+BXsYRcuZbJficx4e03VpPh74lurS1sZtPt5QlxcSAGVMH+A+ldN8F/hfB4u0e+1TUZ4DB9nb7KnmgOkgHBYelJ8Pwf8AhQXjgj/nqn86b+zWWuNU1/TYpf8ASbvS3S3jLY3tt6D3p1ZS5J8rtZ/5DoxhzQut1/mcpd+BtWtvGFn4VF1Z3N/dnEbQyBkH1IrNfQb4eLT4X+T7eLj7P1+XdnHWt74e2t74U+K+if8ACTW0+mtHdZf7QCMDPXntXb3Pw68Zf8LtXXIdJa40uTUVuFuo2BQoWznNVKu4fFLp+JCoc6bjHqeTeJNHvPD2vXWi3+03Ns219pyKzj0rtPjjn/hbOu/9dhXFnpXVRk501JnPVio1HFdGdb8HbQX3xI0mJo2dVl3kL2x3r7SsgS1fLX7Luktd+M7jUmHyWkR59zX1TYqeBXhZnO9VLse7lcLUb9zUtxwKuAcVVt14FWx0rzT0gooooAKKKKACiiigAooooAKKKKACiiigAooooAKKKKACiiigAooooAKKKKACiiigAooooAKKKKACiiigAooooAKKKKACiiigAooooAKKKKACiiigAooooAKKKKACiiigAooooAKKKKACiiigAooooAKKKKACiiigBG6VTuF61cNQyrwaAMO8XvjNfIn7Q3hx9E8eS30ce21vx5intu719iXkfBry/wCOPg4+KvCMscCj7dagywH1x1FdmBreyqps48dQ9tRa6o+Rea1PD3iTxD4dkaTQdau9PLfeETkA/hWYVdHeORSsiMVcHsRRX0jjGa1Vz5lSlF6blzWdX1bW7o3Ws6nc38396ZycfhTdG1XVNFvReaPqE9lcDq8TYyPcd6q0UezjbltoNybfN1NHX/EGveIJlm1vV7q+ZfuiRvlH0FGgeINe8PzNNoerXNgzfeEbfK31FZ1FL2UbcttA55c3NfUu65rWr65d/a9Z1K4vpuzStnb9B2qx4c8T+JPDckj6BrV3p/mD5lic7T+FZVFP2ceXltoHPLm5r6lrV9U1XWLj7Rq+pXN/L/fmcsR9Kiuby9uo4Yrq8mnigXbCjtkRj0HpUVFNQSSsgcm73ZNFeXkNpLZw3c0dtN/rYlbCv9RTLO4ubG6jurG4ktriI5SSNsMpplFPlXVC5n3Na/1y81/Wra+8WXt1qaRkLIxb5/L9Aa9E0i/8GaTqlrqlj8QtZXSLZ1lTSGLF8jnb9M15JijauegrCeHU0leyNoV3Ft21Nnxvrn/CS+L9R1wReUt1KWVPRe1YzHAorqPhd4VuPF3i62sI0JtomEly3YKKtyjSp67IiMZVZ2XU+gP2cfDcmi+CUurhSs9+3mEEche1ex2aYArL0m0itreK3hQLFEoRB6AVuW64r5WtUdSbkz6ujTVOCii1EvGanFRouKkHSszQKKKKACiiigAooooAKKKKACiiigAooooAKKKKACiiigAooooAKKKKACiiigAooooAKKKKACiiigAooooAKKKKACiiigAooooAKKKKACiiigAooooAKKKKACiiigAooooAKKKKACiiigAooooAKKKKACiiigAooooADTGXNPooAo3EfB4rJu4epwK3pFyDVG5hyKAPlL9oX4eSaXqD+KNIgJsp2/0mNB/q29fpXjgPGa++NVsIbq2ltbiJZYZFKurDIINfKfxk+F174VvJNU0mOS50mVixCjJhPofavcy/GXXs579Dw8wwfK/aQ26nmlFIGBFLXrnkBRRRQAUUUUAFFFFABRRRQAUUVLYWt1qF9FY2MDz3MrBUjUZJNJtJXYJNuyEs7W4vr2Kys4mluJmCoijkk19efBzwPD4P8NxwugbULgB7mTHOf7tYfwY+Flr4XgTU9URLjWJBnJGRCPQe9ewWtvgV8/j8Z7X3IbH0GAwbpe/PcltIVAHFaMKY7VHDHgVZQYNeaemOXinUUUAFFFFABRRRQAUUUUAFFFFABRRRQAUUUUAFFFFABRRRQAUUUUAFFFFABRRRQAUUUUAFFFFABRRRQAUUUUAFFFFABRRRQAUUUUAFFFFABRRRQAUUUUAFFFFABRRRQAUUUUAFFFFABRRRQAUUUUAFFFFABRRRQAUUUUAFFFFACEVBLHkVYpp6UAZlxDkdKy72zjkieOWNZEYYZWGQRXROmaqTQg07gfNfxQ+B6yyTat4QOyViWksXOFJ/2TXhWp2F9pd21nqVrLazqcFJFIr78uLbPNcv4u8HaF4ltvJ1jT47jH3Xxhh+Nejh8xlD3Z6o8zE5bGo+aGjPiOivdvF37P7Bnn8N6lgZyIJ+3415prvw48aaKT9p0WaZB/HAN4/SvXpYujPaR5FTCVqe8TlKKnubHULUsLrT7uEr97fERiq2f9l/++TXRzLuc7i10HUUi7mYKkcjMegCnJrR0/Qde1Bwtlo19MSccRHrQ5xW7HGMpbIz6RiAOtejeHvgx401Vg1zDHp0R7ytz+VeseC/gd4e0p0uNUd9TuBztYYQH6Vx1cdSp9bnXRwFao9rHgvgnwP4i8XXKx6XZusGcPcyDCKP619N/DD4Z6L4Nt1khjF3qTD95dyDkHuF9BXcadptva26QWtvHBEowERcAVqQWwFePicdUraLRHs4bA06Or1ZDbW+MZFaEEeO1PiixU6Lg1xHaKqYFPFApaACiiigAooooAKKKKACiiigAooooAKKKKACiiigAooooAKKKKACiiigAooooAKKKKACiiigAooooAKKKKACiiigAooooAKKKKACiiigAooooAKKKKACiiigAooooAKKKKACiiigAooooAKKKKACiiigAooooAKKKKACiiigAooooAKKKKAENRsme1S0hoAqyQiq8luMdK0SuaayCgDFltdw6VA9p6jI9xW60PNRtDntQBzVzpNrOpWa0hlDdd0YOapnw1o4/wCYRZ/9+hXWmDFIYB/dpqTStclxi90crH4c0iNg8elWisOQREOKvw2Ecf8Aq4UT/dUCtvyB6U9LcZo5n3GklsjLjs/arMdqF7VeWEZqUR4FKwyrFBz0qwkYqULxTguKAGhQKdilooAKKKKACiiigAooooAKKKKACiiigAooooAKKKKACiiigAooooAKKKKACiiigAooooAKKKKACiiigAooooAKKKKACiiigAooooAKKKKACiiigAooooAKKKKACiiigAooooAKKKKACiiigAooooAKKKKACiiigAooooAKKKKACiiigAooooAKKKKACiiigAooooATFG2looAaVFJtp9FADNopdop1FACbaX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9k=">
            <a:extLst>
              <a:ext uri="{FF2B5EF4-FFF2-40B4-BE49-F238E27FC236}">
                <a16:creationId xmlns:a16="http://schemas.microsoft.com/office/drawing/2014/main" id="{866AF0CF-7F24-438F-BC7E-3AB69A5C0A92}"/>
              </a:ext>
            </a:extLst>
          </p:cNvPr>
          <p:cNvSpPr>
            <a:spLocks noChangeAspect="1" noChangeArrowheads="1"/>
          </p:cNvSpPr>
          <p:nvPr/>
        </p:nvSpPr>
        <p:spPr bwMode="auto">
          <a:xfrm>
            <a:off x="4419600" y="2419350"/>
            <a:ext cx="197152"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6" descr="data:image/jpg;base64,%20/9j/4AAQSkZJRgABAQEAYABgAAD/2wBDAAUDBAQEAwUEBAQFBQUGBwwIBwcHBw8LCwkMEQ8SEhEPERETFhwXExQaFRERGCEYGh0dHx8fExciJCIeJBweHx7/2wBDAQUFBQcGBw4ICA4eFBEUHh4eHh4eHh4eHh4eHh4eHh4eHh4eHh4eHh4eHh4eHh4eHh4eHh4eHh4eHh4eHh4eHh7/wAARCAHtAi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hubmC3TfNMkajuxxQBNRXMah400y3JS3D3L9PlGB+dZb+IPE2pHbp2n+Sh6Ntz+poA7osqjLEAe9UrvVtNts+dewoR23VySeG/EV+d+oamYweq7if5VdtvAunqd1zcTzHvzigC9P4v0WLI+0mQ/7K1Rl8dWC/6q2nkOfTFalt4Y0OD7tijn1c5q/Dpunw48uzgXHT5BQByp8cuzHydKmdPU0h8Y6lIc2+jSFe+Qa7NYYVGFiQD2UUqoq/dGPoKAOL/4S3Wf+gI/5GgeMtRjP+kaNIAemAa7XFIUVvvAH6igDjV8clW/faXMo7YqeLx1pxIEtvPGe/GcV1LQwt96GNvqoqvPpenTA+bZQNnr8goAzLfxdok2P9K8s+jritS11KwuBmG8hf6OKz7nwrocwP8AoYQnuhIrKuvA1kebW6nhbtnkUAdeCCMg5FLXCHQPFGnnNjqRlUdt39DSr4k8QaY2zVNO81R/EFx+ooA7qiub0zxhpV1hZWa2f0fp+ddBBPFMm+KRHXsVOaAJKKM0UAFFFFABRRRQAUUUUAFFFFABRRRQAUUUUAFFFFABRRRQAUUUUAFFFFABRRRQAUUUUAFFFFABRRRQAUUUUAFFBprNQA40hbFRvIBVeS4AP3qALZYUwyCs+S7A/iqB7xR/FRdAaxkHrQJR61im8X1pPto9aANzzB604MKxkvB61Yius96B2NPdSiqSTg96nSQMaBE1FJml7UAFFcb4m1S/j8VWVjZ3DRrxvUdDk966jUL+10+3M11Msaj1PJ+lAFqs7V9YsNLj3XU6qeyDlj+FcrqHifUtWmNnodu6g8eZjk/4VY0jwbvkFzrE7TyHkpu7+5oAr3firVNTf7Polm65/jxk/wCAp1r4T1G/kE2s3zjPOwNk12dpa29rEIreFIkHZRipqAMnTfD2lWIHlWyu395+TWoqhRhQAPQCnUUAFFFFABRRRQAUUUUAFFFFABRRRQAUUUUAFNeNXXayhh6EZp1FAGLqPhnSL0Fntljc/wAUfFc9P4X1fTJDNo98zgfwE4P+Bru6KAOHsvF95ZTfZtas3UjguFwfy711emapZajGHtLhJB3GeR+FSX9haX8Riu4ElX3HI/GuR1LwhcWcv2vRLp0cchCcH86AO3orh9M8WXdjMLTXLdgQceYBg/Uiuvt7uG8tTNayrIpU7SD3oAs0Vx/gbU7y61C/tb24eUo2V3dua7AUAFFITUbvjvQBJuFNLCqrz471Wkux/eoA0TIPWk80eorHkvF9ajN570AbnmijzRWGLynrej1xTsBuBxTg1ZMd2D/FVmO4460gLwoqGOQGpFYUAOopAaWgAooooAKKKKACiiigAooooAKKKKACig0x2wKAFZsVWmmC/wAQps8u0Vl3t0oB5xgUAWLi6Cg81j6nq1vaRmS4nSJf9o4rkvEvjFY2e30/Esg4Mh+6v09a4q6uLi7lMt1M8rk9WOcV85mPEVHDNwpLml+C/wAz6DA8P1q6U6r5Y/idrqXjmBSVsoXm/wBpuFrEuPGGsSH5GiiHoq5rAor5avnuOrP47emh9NQyXBUvsX9TV/4SLWs5+3N+QoHiPWlYN9tY/UCsuiuP+0MV/wA/H97Ov6jhr/w19x0Ft4y1aI/vVimHuMGt/TPG9nKwW6WS2bux5WvP8UYrtoZ9jaP2+ZdmcdfI8FV+zZ+R7XYalDcRiSGZJEPRlORWtbXQP8QrwbTr680+XzLSZoz3GeD+Fd54Z8Ww3hW3usQXHbJ+Vz7V9Xl3EFDFNQn7svw+8+XzDIq2GvOHvR/H7j0uKUMOtTKQRWHZ3WeK04ZcgV9AeEed63qRg8YXF6iiRoW2oCeMgVc0vSrnXp1vtZvlWNuVTeNzfh2reu/B+lXVy85aZGdizYbgk1Uk8CWuCYr2ZWzwT2oA6bTbKzsoBFZxJGg9O9W6yfDmjnSLZ4TcyT7m3ZY9PpWtQAUUUUAFFFFABRRRQAUUUUAFFFFABRRRQAUUUUAFFFFABRRRQAUUUUAFFFFAGfq+m2GoRGO8iRvRjwR9DXE3tne+Gpzd6XfJNbA/Mm8cexFdZ4m0NtYEO26eAx5+73rJj8B2eQZbydvXHegDG8HXu/xeZtojFyGyvv1r0ZmxWBYeE9MsbpLqNpjJGcrlq15ZcZ5oAdLJtHWqNzdBf4hUF5dYrzXx38QrfTJHsdM2XN6OGP8ABGf6msa9enQjzTdhOSSuzuNW1e1sYGuLy6jt4x/E7YrzzXfipYxM0elWsl23/PR/lT8O5ry/VNSv9VuWuNQupJ3Jzhj8o+gqsBXz2IzmpLSkrL8TllXfQ6zUPiH4lum/dzxWq9hEn9TWVN4n8QzBhJq1yQ3UBsVk4orzJ4uvP4pv7zLnl3NODxFr8KlY9WugD/t5rQsvHXie0xi/80DtIoNc5RSjia0XpJhzS7npOjfFaRSF1XTzjvJAf6GvQfDnirSdajDWF6kjd4ycOPwr50NOgkmt5lnt5HilXkOhwRXoYfOK0HaeqNI1pLc+rre6Bx8wq/DMD3zXg3gr4jzQslnrrF0yAtwByP8Aer17TL+OaJJI5FkjblWU5Br6LDYqniY80GdUZqS0OlRgafmqNvNu71aRs10lElFAooAKKKKACiiigAooooAKKKKAEY8VVuJNtTStgVmX0uAaAK19c7c/415j4z8SSXczWVlKywqSJHHG4+n0rV+IOuNBELG3fE0n3yP4Vrz8A18dxDm8ov6rSdu7/Q+tyHKlJfWaq9F+oqinUUV8YfWhRRRTAKKKKACiiigApOhBHUdDS0hFCYJHbeCvEryOun30nzjiKQ/xex969EsbjcBXgmWVgykgg5BHavTfBOuf2hZBJG/fxfK/uPWvueHs3lX/ANnrP3ls+6Pi89ypUX9YpLR7rsz0OKTIFWFOayrKbcBWlG2RX1R8ySUUCigAooooAKKKKACiiigAooozQAUUmfejdQAtFJupN1ADqKTNLmgAooooAKKKKACiiigAooooAKRulKaZI3y9aAIpXwKyr64xkd6s3cuAfWvPvih4l/sTRm8lv9MuMpD7erVnVqxpQc5bITaSuznPif43kt5ZNF0mQCbGJ51Odn+yvvXlYzkk5JJ5J70MzO5kdizMSWY9SaWvi8XipYmfM9jilNzd2JiloormJsFFFFILBRRRQIKKKKB2GkV1vw88XTaDera3cjvp8pwR18s+o9q5SmsPxrahWlRmpx3BNp3PqbTLxJokkjkV0cAqwPBFbVvLkV4Z8HPErLJ/YV3ITjm2Ynt3WvZLKbIFfaYXExxNNTidsJ80bm0p4p1QwtkVNXQWFFFFABRRRQAUUUUAFI1LTXPFAFW5fArA1i6WCGSVmwqAsa2rxvlNcF8RbzydGeMHDSsF/CufFV/q9GdXsjfC0HXrRp92ed6ldSX1/NdOcmRiR7DtUI6UCg9K/JpzlOTlLdn6lGEYRUY7IvaRpN/qzyLYQrIYhl9zBQB+NS6poOqaZb/aLyKJI84ysoY5+grV8Di1Ol64t5M8MBgXe6DJAz2rF1dNGSKP+y9Qubpj94SrjA9q9B4elDDRqPd3+0l1tt1PPjiKssVKmtlb7N+l9+hQDDHOKXiusup7HQ9K0lk0i0umu4d8zTAk5zjiodR0WzbxtaadCpitroLIUB+7kZIFTLL5LRSu7pPyvsVHMIyu5RaVm15239Dmcj2/Ogke1dtNY2Ej3drff2Pb20aP5DQy/vVYdM+tZmjtaWPhF9VfT7e7uftXkjzhkBcelE8vlGVnJWs392+go5gpR5oxbd0vv21OcyPb86TPpXRaCtnDo2qa9cWUNy8MqpFC/wBxd3ejxLHaT6BpGqw2cNtLdSMsgi+6QD6VH1L91z8yva9vK9vzNfrv73k5Xa9r+dr/AJHPZFKK6DX7GytvHFtp8MSpbs0G5M9dwGazvEtvFa+ItQtrdNkUUxVFHYVnWwsqSk29nylUsXGq4pLdcxQ/CtDw1fHTtZhm3ERudkg9Qaz/AM6a/tWdCtKjUjUjutTWtSjVpypy2Z7pp0vC4PFbds2RXFeDrv7VpFtKSd20A/UcV19o2QK/WqNRVacai6q5+W1abpzcH0di+DxS00dKdWhmFFFBNABRTWao3kAoAk3U1nFVJLgVVkvAD1NAGi0wzUTXABrHlvlDfepgnnl/1cUjfQUAbDXPPWmm696zFt9Sf7sBH1NNkguI2xNc28X+9IKAujU+1e9KLr3rC82Ett/tSyznGPMqxFb3Up/czW8o9VkFPla3Qro1xc89akW4BrGe31GPGbdm+hqP7RNH/rI5F+q0hnQiYVIsgNYEV8GH3v1q3FdgjrQBr7hSiqMdwMCrCShqAJqKaGpwNABRRRQAHpVadsCrBPFU7s/LQBlajL15x6186/EHWW1rxPcSq5a3gJihHbA6mvbfHV//AGf4fvrwHDJCdv1PAr5xUliWbkk5NeBnlZpRprrqznry6Dh0ooor5w5xrnAJrrbfwLctptnfXOvaPZLeRebEk8pVitcjL9w/SvS/E03hePQPCw17Tr26m/s0bGgkCgLu6GuvDU4TUnPp/mVFLW5wWtWK6ZqL2Yvba82AHzbdsoc9gaqfXI+tdd4AtNKvvGF40dnutILWWe2hm+b5lHGfWptFvH8TeFvEb6tHbyPY24lt5EiCGNt2NuR29qUaCn7ydr3t8g5DixycAEn2FICMV2d1eP4e8B6De6ZHBHcXxdriZ4g5bHRcnoPapvEml2M3jDw0DbxwLqUEUl0iDapYnnjtmm8K7aPXT8RchzXhjRZ9d1F7OGYQlYXm3spIIUZxWWO/scV65oviC8l8e6t4fEVpBYW1vMkUUcIVgFXjnrXkY6t/vH+dFejCnBcrvq/0HJJLQWiiiuQkks7mWyvIbyFiskLh1I9q+kfC+px6lplvexHKyoG/HvXzS3SvYfgjqDTaHLZsxJtpMD/dNe5kldxqum9ma0ZWlY9dtH4Aq4hrMsmzitJOlfTHWPooooAKKKKACiiigApktPqOWgDNvvumvMfihL81pDz1LYr02+6NmvLvicrfa7Rtvy4Iz7142fyawE7eX5nr5El9ehfz/I48dKWkPSrej6Xd6pM6W+xEjG6SWRtqIPc1+bwpyqSUYq7Z+g1KkYRc5uyRPoGtSaQLhVtILqO4ULIkwyMVJqmsw31mbdNF0+0JP+shUhhRqnh+80+0+2edbXdsDtaS3fcFPv6Vkbh3OK6qlXE0I+xnovlt5HNSp4evL20NX3138y9qWozX9vZQSqqraR+Wm3uM96ffazd3Oqwal8sc8Cqqbeny1nbhRuXP3hmsfrFS/wAXb8NvuN1hqdrW7/jubEutW22d4dFtIrq4BEkxy3XqVB6VSXUpl0M6RsTyTN527+LNVNwzRlfUVUsVVk9X5ffuTDCUorRdb9ehveELi7jW8htnspFkUF7S6+7N9PQ1a8a3scukaXY7LWK4g3tJFbfcjB6D61ypK54Iz7Gprm3e3WIuyHzUDrtbPB9feto4yaw7opabfjf+tTCeDh9ZVZvX/gW/rQ7jTbu8eSwnul0W+ijCE3shAkjUdiOuRXJeIbmO88QX93AS0UszMh9RVG4gkglMM8TRSYyUYYNIGGOtGJxsqsFTatZ9d+wYbAwozdSLvddB350hHNA5HBo71wHaj0P4aux0gr2WU4r0GxPSvO/hoP8AiVSf9djXodj0FfqeUO+Bpeh+a5srY2p6mnH0pxpkfSlZgK9E88GPFRSSYps0oA6is+6usZ5FAFia4C96oXF6Bnmq6tcXkuy3Ut6nsK0LTS4Iv3ly/nP6dhQBnxm7uziCJiPU8CrcWj5Obq4J/wBlK0TMqrhcADsKgeb3oAdDa2Vvjy4FJ9Tyaztc8SWelqU4kn7RJ/Ws3xTrxsIvs9swNy46/wBwev1rhHZpHaSRizscknqTXdhsI5rmlsclfE8nux3NfVPE2ragSvnm3iP8EfH61kPuc5dmY+pOaKPxr1IU4wVoo86U5Sd2xuxf7v6U6NniYNFI8Z9VYij8aPxqyU7G5pXirVbFlWSY3UX92Tr+BrttG1+x1aP90QJAPmiccivLaWCSa3mWaCRo5F6MprkrYSFTVaM6aWJlB66o9cls7G4+Z4VU+q8VTl0d1y1tcbv9l6oeG9bXUrbD4W4j++vr7ittJ/evHnBwdpHpxkpK6MhnuLV9s0bLjv2q3b3gOOa0RKrrtcKynsapXOkxyAyWcnlv/dJ4NSUWobgHvVqOTNc4JprWTyrhSje/Q1o2l0GHWgDWBp1VoZQe4qdSDQAP0rPvOlaDdDWdeDigDzb4ySMvg+4CtgNKin3Ga8PAr2z40f8AIoTf9dk/nXiYr5XO/wDeF6HJX+IWir/h7R7rXNUWxtWRDtMksrnCxIOrH6VtyeE9Nu7S5k0DxNa6lc20Zle3KGNmUdSpPWvOp4edRXijNJtHKMMjFXNS1S91KKzhvJA6WUXkwADG1PT3qkuWwACSegAyaU5VirKysOoYYI/Csk2k7PcVyfTry8028jvLG4eCeM5V16itHVvE+tanZtZ3E8Mdu53SRwQrGJD6tjrWONzIWWN2UdWCkgfjSbhj1qlOpFcqegrs19H8S6xpVobO2miktt24RTxCRVb1APQ1T1DUdQ1DUP7QvLp5brIxJ0246Y9MVUyKcoZgSsbsB1IUkCjnm0k2O7ta508vj7xDJbmPdZJMyGN7pbdRM64xgtXLip5LeNdPjuhdxNIzlTAAd6gfxH2p99pt7Y2tpdXUJjhvFLwN/fAqpyq1Pi1sN3e5WopuaUHNZWEKa9D+BswXVb+AsctGrAdq88Nd98EI2bXryUAbVhAP513ZZf61CxdP40e6WDcCtSLmsvT/ALorUi4r7M7SWiiigAooooAKKKKACmSU+mtQBm3y5Brzj4nW5axhuB/yzkwfxr027XKmuT8W6f8AbdKuIAMkqSv1FcWZUHiMLOmt2jsy+uqGJhUeyZ5B2rZ8O6hHa6ffWl9ZS3GnXGPNaM4KMOhzWMRjKtwwOCPer+i6tc6U0oijinhlGJYZVyjivzHC1PZ1eZu262v967H6Piabq0nFK+3W33PuaT6fp82i3dzoOoXQSEBrm3m4BXsfereiWMNv4Yg1KKSwjup5WUveDKhR2ArK1HXZrq0eztrK00+2kIMkcC8v9TUNhqzW9l9hurOC+tQ+9YpSRtb1BFdyxOHVW6t8NuqV79Fuv60OB4bEOlZ/zXtdN2t16M1NTsdLufEGmQWssDfaSouhB9wNnnH1pNT1O2ttTu9LbSbWSyhLRoqJiQEfxbutZF9qtxdahFeLHDbNDjylhXCqB0q9J4ikMklwum2Ud7KpV7kAknPXjoDR9Zpc0nF8t3fbdW2+/Uf1ataKkuaytvs7739NANtbf8II175S+f8AbdgkPXbjpS6ra20fhfQ7iOFVlndhI46sM1X0fWptNgktXtre8tJW3PBMMgt6j0pus61PqYt42ggtre2OYYYVwq81HtaDp3vrypWt53v9xoqVf2tvs8zd7+VrW9TV8dzxWVxLotrYWkMCojCRU/eZxnrTNdjs9LudDuIrKGRZLRJJI2HyuxPU1i6xf3Gq3jXdyFEjqFO0cYAxTtT1C41FbZbgIBbRCKPaMfKP60qmMhKVSS625dOzFSwk4xpxfRPm17o6D4nX8cmrPZrY28cgjjczgfOfl6fSqfi+ztbXV9Kht4UiSW1gZwB94k8mqer65NqlhFBeWdu9xGAv2oDEjKOgNb2l3V89jZlb3R7yCNRue6AElsAeV55NdTnTxdWprdOzvbazvbp8zlUKmDpU9LWunrvpv/kY3jS2gs/FN5bWsYihTbtReg+WscmtXxdewaj4lvLy2bdC7AK2OuBjNZttC1zcxW8f35HCivNxSU8TNU+rdvvPVwzcMNB1OiV/uPSPh7bGPRISRguxeu6s16Vh6JbLb20UKDCxqFFdBb/KK/UsLR9jRhT7JH5niq3tq0qndloHAqvPMADzRLKFrKvroLnFbmA67ugo5NNs7GW7PnTkxw9h3apNN0/zALq7B9VQ/wBavzzdhwKAHKYYI/LhUKo9Kryy1G8lQM/XvQBI8npVW9ultbSS4k+6i5/GnlvasDxrOy6dHCpI8x+foK0ow9pNRIqS5YNnK3c8l1dPcStlnOT7UwZZgq5JJwB6mkAwKMsrq69VIYfhX0FrKyPEu3uOZXXduRhsOGyOh9KJFeNtsilGx0PWunY2c0kdsZI9uoL58jZ+4RjA/Q1nWQjv9RurhvLK+YFAZdx29OB6Y71zxru12jZ0kupj5+uKN1a77EsNTtbWOGQJOCueW2c8g+1SXFvYjSC6BSogDKwX5t/+9/Sq9t3RPs/MxM0v41a1Ty1kihhjjVFiViV6kkc5NVfyrWLurmbVixpt29jfxXSMflPzD1FeiwzLJEkqHIdQw+leYt07V2vhG4M2jorEkxsV59K4MfT0Uztwc9XE6COSp4pcd6oBsdqkR68s9E0ZVhuovLmUMPXuKyLu0nsX3oTJAe/dfrV2KTkVbilBBVhkHtQBnWd1uA5rTgmBHWsnULFrYm4tctEfvIP4feixudwHSgDdJyKp3Y+WpYpARTZxuWgDgPidYm88J6hEoyyp5g47jmvn5Ogr6k1W3EsTxuAVcFSPUGvmnxBp8mla3d2Eq4MUhx7r2NfO53Rd41Pkc2IWqZf8DXWrWetvcaRareOlu/n27dJIcfMMVt6Na+F/FE1zZ2ekXWi36wPMk0cpMS7Rkhh2Fcfpt7d6dfRXtjcPBcRHKOvUVs6p408Q6haPayXMMMUi7Zfs8KxtIP8AaIry6FaEYKM3t0tf/hjOMktzV+HUdpD4X8QavLdpZXNuY447ryvMMKk8lV9/WovGl5pt94YsXW+l1HUVuSpvTbeWHjP8JPciuc0XVb7R5ZHsZFUSrsljdQySL6Mp61Lrmu6lrMcUN7JGsEOfKghjCRp9AKf1iHseVLy/EXMrWOv8X6zqHh3xDYaRoyxJZpawuLURAidmHO71zVTwQi3Oq+J2n0+OCU2MjC22Z8pvQCse18Ya9BBFEJreV4VCwzSwB5Ix2AY1nWGranY6qdVtbyRLxmLNKeSxPXPrVyxMHUU76X2ByXNc3PC8SN8N/E8rwguhi2uy8rz2NafiXVr7SPBvh6105oreG8s2+0ARAmTnuawNb8Xa5q9k9ldTQR2zkF4oIRGHI9cdazL7UL6+trW3upjJFaIUgXGNi+lRKvGEOWHa19utwukrI6O+VLf4W6NeRxRiddQc7yoycdj6itv4g+I9Ul8GaCvl2uy+tm85ltxwQein+GuBk1G+l0qLS5JibOFzJHHjox6nNXLXxJq9vokmirNHJYuD8kkYYpn+6e1VHEpJxva6S+aDn3NfxDa7vhl4ent7Uu3mSLI8aZOe2SKX4kwxwweHQkKxM2mqXAXBJ9TTfCGo/Y9LaGz8WNpFyX+eG5h3wMvqv+1UPxF1231zUrP7NO10tpbiJrhl2+a3cgdhVVHB0XLq0inblOZ7V6n8DLNhbXt6V4kcIp9hXlmCSFUEsTgD1NfQnw70g6T4dtLVh+8K73+p5rfJqTnX5+iCgryOyslxitKMcVStFIAq+g4r6o7B1FFFABRRRQAUUUUAFFFFAEE65U1kahDlTxW24yKpXUe4GgDxXxxpf2DVDcRpiCc547N3rBHNex+I9Jh1Czktpl4YcH+6fWvJNUsbjTb17W4XDL0PZh61+e5/lbw1Z1oL3Jfgz77IcxWIoqlN+9H8UQYpMe1LRXzx7jE20YpaKAEIo20tFACYpcUUUAJtpCi5yVBp1FIBp6Yrrfh3pRluG1GVPlX5Ys9z3NYegaTPq18IYwViHMkmOAP8a9b0exitoI4Yk2xoMAV9Tw5ljq1Fiai91beb/wCAfOZ/mUadP6vB+89/JFyFoLWLzLiaKFR3kYL/ADptr4i0O4vhp9pqUNxcsCQkZ3dPevLJfDmpS+OtWiWOLUxanz0sruRsSxt/dPqK7Lw7rnh9T9hj0yPQ79eGtpYwjfg3evuz4ls6W8uAqk5pdKszKRd3H3B9xT396gsbc3118/8AqU5Y+tbE7qAFXgAYFAhs8tU5XyetLK9V3PNAAzZptFM82LcV81Nw6jcMigBxrl/HJbfa9cYNdRwRkEEe1c/43hZ7CGYdEbB/GujCO1ZGGJV6TObSyvGgEywMUIyDxyKr7ulbttNZ7rFW3idbc7H34QN2DCl0tbM6cpk8skl/tAKAnPbnt+Fer7ZrdHm+zXcwTtoPscH61tRLbvovAhjwjEswDbmzxz1BpqLEbNVC2/2U2xLscb/N+vXNP2vkTyeZjjH0+lHGMZ49M1rSQw5muFEXkG0AU5H38Dt60kLQedY27JDs8jecjrJjjcaftE+g/ZvuZQI9aXcPUVrWwjOqx/b0tkfyicRgbd/bI6ZqVxaDWIf3cbt5R38BQW7HHTPtR7byD2XmYZPFdb4I/wCQfN/10rn9aSOO9wjRsSgLbV24PuB3rpvCEPlaSHI/1jk1z4ySdG/c2wsX7U2aUcUhIAySAPc00SRl9iyIWxnAYZryD1CZGx3qxDJz1qoKerc0AakMvY8isnVLQ2kn2iHPksfmA/hNWopKuRFZEMcgyrDBFAGfZXG5RzmoW8SaGt9Jp8uqW8VzGcNHI23n6moZ4m0+6MbH90eUbtisDX9a0G6lOn22iw69qLdI44wVB/2n7UAdZP5c8ZeGSORfVGBH6V5L8aPD7SwR63bRkyQ/JPgdV7H8KveF9AvbX4hwW8ky2uyI3M9pbSMYogfupz1r0HU7SOaOSOSMOjgqynoQawxOHjiKbhImceZWPloYpa6f4g+FZvDuotLAjPp0rZjf+4f7prlxXxNalOjNwmtThas7MMUYpaKyATFLRRQAUUUUAFBFFFMBMCg8dKWruhaTea3qUdjZJudvvN2QdyacIOTUYrULXN74YaA2s64t1KmbS0IZif4m7Cvf9PiOBxWJ4Q0G20bTIrG2UYUfM3d27k11VrHgV9ngcKsNSUer3O2EOVWLMC4AqwKYi4xUldpYUUUUAFFFFABRRRQAUUUUAFRSqDmpaQigDMu7cMDxXLeJ9Bt9UtjHIu2QfckHUGu3kQEVSuYAw6VnVpQrQcJq6ZpSqzpTU4OzR4NrGl3mk3BjuYzs/hkA+Vqp17dqWmw3ELRTQrJGw5VhkVwms+CGVmk02Qj/AKZP/Q18RmPDdWm3LD+9Ht1/4J9lgOIqdRKOI0ffp/wDjaKtXum6hZOVuLWVMd8ZFVN1fNVKc6btNWfmfQwqQmrxafoLRRmkLYqC7C0U0Nk4GSfatCw0fUr5gILV8H+JuBWlOjUqu0ItmdSrTpq85JIoGtTQNDu9YmG1WjtwfmlI/l6102heCoo2Euot57jkRr90fX1ruLGxWNVVI1VR0AGAK+py7hqcrVMTou3/AAT5vMOIYRThh9X3KWiaTb2NskFvGEQD8SfU1v28QVelOhhA/hqcrtFfaQhGEVGKskfHznKcnKTu2c5qejyt4usNet5ljEULQ3Cd5FPSoPEOm2WsgW91arK7HCPjDqfY9a27yTAbmotDh824e6dflThc+tUSc7Hp/irwlH/xLpBrenjlreQ4lQf7J71o6L4o0vWiY4JGgul4e2nGyRT9D1rfnk5riPG//CJ3Eoj1a4W3vk5jlgyJ0+mKALdvql0vjG70i6K+UYRLa4HOO4rZNeW2N1rlx4n0+aGO51K2tG2pdPCUdoz2b1r1GgArmvE+l+GrdJtX1bzIs/eZJSC59AB1NbuoXlvYWUt5dSBIYl3MT/KuX0fT5vE2oR6/rUJS1jP+g2Z6Y/vt6mgDmtNtdQXxJpU0Mt1aWN3MTDbSSkuYx/EfTNem6lbLeWUtuf4hx9e1Z9zplxN4utNULIba3tzGq55DH2rYNNS5XcTV1Y80kjaGV4ZFIZSQRQVrq/FOkeepvrdf3qj94o/iHrXKA+uRXvUayqwuePWpOnKwbR6UbR70tFamQm0Z6UbR70tFMBAtBApaOWYKqlmJwAO9Amx1nbvc3UdvGMs7Yr0S2hWG3jt04VV21k+GtJ+wxG4nH+kSDp/dFbQrxsXXU5csdkerhaLhG73Z5LFbXiXt9d6gby9023umjuFjmIaIZ4OB1Fd94e0fQofL1TSg0gkX5JTKW49Kdo+lz2Wu6tcMImtL3ayjvnuCKyL63l8H6gdQsVd9Fnf/AEq3HPkMf419q4zqOxpRUdvNFcQJNDIskbqGVh0Ip7NtUtjOBkD1oAx7bVLy48aTabAV+xWsAaY45LnoKt6x4s03SZVtV332oN9y1txuYn3x0rzaG41iDUL+PUpbzSLW7nLyzxwFpHH90HsMV3fggeFoIzFoLxPKfmkZsmZvdieaAGT6H4k8VRmXXLoadaAborK3Pzn2Zq0/DdpZaXCLeztkgVThgo5J9zXQ278g1l6xF9mv1mQYjl5P1oAr+HNHls9X1XVbqVJZ76UbCo+5GOgrZuIgy9Kgs5NyjmtBBuoA5zWdMgvLaS2uoVlhcYZWGc14d438DX2hyvdWKPdWBOflGWiHv6j3r6Pnh3Z4rMurQNnjP4VyYvBU8VG0t+5E6akj5UU5GaWvavFfw40vUne4s/8AQLpjklB8jfUV5xrngjxBpRZja/aoh0eHnj6V8xiMsxFB7XXdHLKnKJzlFLNHNC22aGSM+jqRTN6+orgatuQOopu4eopVJY4RSx9AM0JNgLSE1r6T4Z17VGH2XTpdp/jcbQPzrvfDPwuiR1n1q488g58iLhfxPeuuhgK9f4Y6dyo05SOC8L+HdS8RXQjs4ysKn95MwwoHt6mvcfBnhWx0G08m1TdI3+slb7zGtnStLgtYFgt4I4YlGFRFwBWvbW+AOK+mwWXU8Mr7yOmFJREtLcL2q/GgFEcYHapQK9A1AUtFFABRRRQAUUUUAFFFFABRRRQAUUUUAIRTCmakooAqSQ5B4qlNaA9jWvimsgNAHOz2KsCGUMPQisq78OadNnzLOI59FxXZNCPao2twaidKFT4kmaQqzh8EmvQ4KXwbpLtuNsV9gxpYvB2kJn/RS2f7xNdybcelAt+elcyy7CJ39lH7jf8AtDFf8/H97OXtPD9hb/6qziU+u3NacFkMfdwPpWwIMVJHFXTCnGCtFJHNOcpu8ncz4LUKelXY4Rjpip1QU8LirJGBcCoLhto61ZbpVC7PymgDJ1KTjAPJNa9tF9msIoujYy31rIhT7RqkUZ5Abca2rpuT6UAVJmz3rOls7Nrg3DWsDzHgyFAWP41dlOTUDelACdsdB6Ck+lFZninUP7L0G6vBzIF2xj1Y8CgDEvv+Ko8SnTVydL05g1zg8Sydl+grrVVVUKqhVAwAOwrI8HaZ/ZehQwuMzy/vZ2PVnbmtigAooooAKxtZ0GG9YzQEQTe33WrZoq4VJU3eLJnCM1aSPPr3Tr2xci4gYL/fXlTVTcPWvSyoIwwBHoaqT6Xp8+fMtIyT3AxXfDMP5kcM8F/KzgNwpN4z1ru/7D0rH/Hov5mprfTbGDHl2sQI77cmrePh0TJWCl1ZxVjpt9fNiGFgvd34Arq9G0W30/Ejfvp/756D6Vq4orkrYudTTZHVSw0IO+7CiiiuU6Apk8cc0LwyoHjdSrKehBp9FAHJeHHfQNek8NTuWtZsy2Dseg7pXW1z3jywa50cX1uCLywYTxMOvHUVraNepqWlW19H0mjDH2PcUAWzhhtYBh6EZqO2tLSGczw2sMcpGC6oASKkpy9aALkDc9ak1WH7Rpr45ZPmWq0Lc1oWxyCp6EYoAx9Mkyo5ratz8vWufiUwXssJ42txW1aN8ooAu7ciopIsjpUydKU0AZk1rkdKpy2ec8Gt0qM1G8e7tQBy13otnc8XFpDL/vIDWRP4J8PyqytpNvgnnC4Nd4YBTTbiolShL4op/ITimcHb+BfDsOdmlQnPXcM1pWXhzTbUD7Pp9vHjpiMV1P2cU8QgUo0acdor7g5V2MiGyCgDb07AVbgtcdqvpEKkCitBleKHA5GKnRMVJiloAQUtFFABRRRQAUUUUAFFFFABRRRQAUUUUAFFFFABRRRQAUyWSOKNpJGCIoySTgCn1y3izStY1W9igt5Qllj5+e/9aAMnxR4sa432mlsyxdGmHBP0rQ8B699qi/s67k3ToPkYn74/xqj4v0m10fw5FFbr8zSje56tUOr6NJbaZZa1poKOiKZAo7+tAHoOPalC+1Z3h2/bUtLiunjaNyMMCMc1pUAJgUuKKKACiiigBknQ1l3rHBrSm6Gse/JwaAGaCu+9mmP8K4H41euTVfw8uLaeTjl8VJOTk0AVnPNRGnueaZQBh+K9S1DSYYL+2hWe0R/9LXGXCf3h9KzPEk8OraxodjBIslrIftTsDwVHIzXWSqkkbRyKGRgQwPcVwSeA7ka7Jt1B4dKwQqo3z7T1T2FAHUaf4gstS1aWwsI5Z0hHz3Kj90D/AHQe5rXqvp1la6faJa2UKwwp0VR+tWKAM+51NoryS2isp52jALFMVJcX629tHNJDJvkOFhA+YmsnUE26zcSSLeBSo2mAdfrVu83MtheJHM0cRO8EfOB64oAt2V8txI8LQywSqMlZB29c1XbWYxucWtw0CtgzAfL9antbv7a8qxQOsW0gSOMZPpWYkzRaPJpjW8xuSGVQF4PPXPpQBq3d/HbrFtR5nl/1caDlqbbX/nxTEW0yTQ/eiYYJ+lU9RiWGzs1nhmby1CmWE/NGcVLobTNLP88sltx5byrhs0ASHVYDYxXKq7GVtixD727uKW61HyZzBHbTXMqqGkWP+DPrVe1slj8RXEvlMEEYZD/DuPXFRan5MeoO0iXVu7KMTQ8h/qKANEXyvYi7ggmlz0jAw3vUOnam17LtWznRQSC7dAR2qXRWuGsEN0CHycEjBI7E+9ReH43jtphIrKTO5AI7UANi1Z5XZYdOuZFVyhcYxmrE1/DFfx2cgYNIuQ3Ye1YdmPJnkMq36t5xIEYOwjNX9QtWu9XX5XCmA4fH3W7UAXZL+JdSSxCsZGXJI6CrY6ViW1jLb6pZu5aVyGMsnvW3QBjy6/Yx602jX8clq8gxFJKP3c2ewNY3hXUINE07WbW/k2R6dOzL7q3IArptW02y1Wza1voBLGenqp9Qe1cdY+B7hPEPmX1811pyYZVJ5cjoG9cUAdR4Xu9Rv9MF7qMKQNMxaGMDlY+2fetUdaauB0GPanUASxn5qv2x5rPj61dgNAGfrC+Xq28f8tFBq7YtlRVfxEP3lq/sRmpNPPAoA14jxT6jh6CpKACiiigBMUYpaKAGlR6VxPjvX2V/7NsZdrA5ldTyPat/xfqcml6U0sMbNK52KQPuk965KDQZI/DN3ql5n7RKu5A3UD1+poAveFvFvKWeqtg9Fm7H2NdsrKyhlYEHoR3rh9A0W01vwvF5ieXPGxCyjqfrWv4QsNY08zQX8ivbr/qvmyf/ANVAHR0UUUAFFFFABRRRQAUUUUAFFFFABRRRQAUUUUAFFFFABRRRQAUUUUAcd8UGb7Dapn5Wl5FdNpUarpdvHjK+UBg/Sua+J6Z023lz9yXpXSaK5k0m1c9TGP5UAW1VVACgAegpaKKACiiigApDS0hoAim4FY+ofdNbE/SsfUPumgCfQl26axznc5onY0aC27TmU/wuaLigCpJTKe9Yuva1DpieWoElyeif3fc1lWrQox55uyA1ZZI4kLySKijqWOBWPd+JtMgJVHedh/cHH51xt9f3d9IXuJmb0XsPwqtXz2IzybdqSsvMjmZ1knjCMD93YuT/ALT0+PxfbkjzLORR3IYGuRorj/tjF3+L8BXZ6BZeINLuiFW48pj/AAyDFainIypyD3HevKiK0tJ1q909lCOZIs8xsf5V34bPHe1ZfcNSPQ6KpaVqNvqNuJoDgjh0PVTV2voIVI1IqUXdFphiiiirATeu/Zu+YDOPalpNoznHPrSigNAoPNFBoAM0EgLkkAe5qrqN5FZxbpOXP3VHU1zd5e3F0xMjkJ2QdBXzOecUYbKv3fxVOy6er/Tc9DB5dUxPvbI37nVrKElfMMjDslVH1+PB2Wz+2TWHtpa+AxPG+aVZXptRXkr/AIu57cMnw8V72ptpr8eButnHrg1at9XspSFLmM+jCuapCPalh+N80pyvNqXqv1Q55Rh38N0dqjKy7lYMp6EUo61yFpeXFq4MbnHdT0NdHpmoQ3q/L8sg+8hr77I+KsLmj9nL3KnZ9fRniYvLamH97dGgnWrtvVKPrVy36ivqDziDxJ/qbb/fo0/oKXxH/qbb/fNJp/QUAa8PAFS1FD0qWgAooooAKKKKAGuiv95Qw9CM1l+LRjw7d/8AXOtasrxd/wAi9d/7lAGd8OP+RdX/AHzXS4rmvhv/AMi6P98101ABRRRQAUUUUAFFFFABRRRQAUUUUAFFFFABRRRQAUUUUAFFFFABRRRQBynxLVm0RGA4WUZPpW14akWTQ7RlzjyxWd8QI/M8OzHn5WBqbwPN5nhu2JIJUEcUAblFFFABRRRQAUUUUARTDIrIv14NbMg4rLvV+U0AR+Hm/cXEZI4fIqa4GM1U0Jtt/NF2dc/lV64GTQBz3iTU10yyMgwZn+WMe/rXnUskk0rSysXdjlmPetXxbem81qUBsxwnYg7e9ZNfGZpi3XrOKfurYhsSlp0MZlnSIHBdgufSnTwtHcvbj52VtvA615yT3JI6KkktrmOVYZIJFkb7q45NLLa3MUwhkt5Fkb7qkcmnyy7ARUVYu7K4tIIpbhShkJ+Q9Riq9EouLswLOl302nXi3ELezL2YelejWdxHd20dxEco4yPavLzXUeBLxt8tg5yuN6Z/WvZybFuFT2Mtnt6lxZ1tFFFfVFBRRRQAVBe3KWtu0z9B0HqamPWue8R3Be7W2B+VBk/WvE4hzT+zMDKtH4tl6v8AyOvBYf6xWUHt1M6eaS4maWU5JP5U2kPAqxJBDHCjyTkO67goQn9a/DeWriZSqN3e7bf+Z9g5QpJRIKKd5M3k+d5TeX/exxR5U3k+d5T+X/exxWfsan8rK9pHuNopfLmAVjG2H+7x1+lK8U0bbHicNjOMdqPY1P5X9we0j3G0sUkkEqyxnDKcikw2A20gHofWg0oSlTkpRdn0Y2lJWex2GlXSXlssy8How9DWvbjpXF+F7rydQ8g5CSj8M129uvzCv3ThzNf7TwMakviWkvX/AIJ8dj8N9XquK26FDxCR51sncAmpbFRgYqrrDeZq23+4oFXrJcAV7xxGlD0qSmR9KfQAUUUUAFFFFABWJ44do/DV0VODgCtuuY+JEmzw/t5y7gcUATfD6NU8NwsM/MxJroayPCMRh8P2i7Qp2Z4rXoAKKKKACiiigAooooAKKKKACiiigAooooAKKKKACiiigAooooAKKKKAM7xHD9o0S7j55jJrD+Gk2/R5ISeY5DXVToJIXQ/xKRXD+AWNrrl/YMcckgfQ0Ad3RRRQAUUUUAFFFFADW6VQu1JFaJFVblSaAMFH+z6lFKeBuwfpWxqh2W00g/hjLfpWVqUZ2mrzS/atAkcZL+Uyke+KmbtFgeOu2+RnPVmJoq3ptrFcGdpzMEhTcViXLHnpT7nTyZ4UtN7iVN4Enyso96+B9nOS5kjOxVtZFiuYpGyQrAnFXJ5dP/tEXUcs0itIWddu0gfWoP7Pu/tQthGC5G4EMNuPXPTFCWF01wYQqblGSS4249c9Ka50rW6iL9xqVr9ps2hQhINxJAIzmoLbUI4xb+YJGMZfcc8gN6VUltLmPzt8ePJAL89Aeh96elhdMWAjUbUDsWYABT05q3Vqt7f1/SGOv5oGtYLa3kklEZYl3GM57VTqwtjdNam4EY8sDP3hkj1x1xSmxuha/aPLGzG7G4bseuOuKzkpzd7CK9aHhqTydctm3YBbafxqvNY3UMAmkjAQgH7wyAemRUmgo0mtWqrj/WA81eHUo1od7oZ6TSUtJX3poFFFFABXH3jGS9mc9d5rsDXJxwrNqkkUhZRuYnA54r4Dj2M6lKhTj1k/vse3kzUXOT6Iqt0q5LcpJZRwm4kXam0pt4J+tRS242RvB5p8xioRxg5pslrOkixmMFn4XacgmvzmlHEYdyUY3Tsn2181Y9uUqVXlbexIl0g2fewIDGR2zUpvofsgXZiTy/L6VWe1uFmWIopZumGBFI9vMsmzaCdu7g5BH1rWOJxkL+75bf15EeyoSa1J4rhWvbdgGIVAmM+1WGCRS28QZ3+Rgc9Rms+O3mkKbFzvyV57CnJbzybmUBgpxnd1Pt61VDFVox1hdt3/AC/4BM6VNvSVie/VIoLaFGJKg5B6jmqlPjtriRDKq5HbLcn6etAt5zAJdoCdRk4J/CuXEU6teftI02lbs9kjelKEI8rlcLV/Ku4pOm1wa9KtduzzD0C7q8yiG6SNV6lgB+dehalL9n0oLnDuAgr9A8PpS5K8emn36ni54lzQMyFjNdyTf3nJrctFwBWXpsOFFbVumBX6QeCTpTqAKKACiiigAooooAK4n4mSblsrUHl3zjNdtXBeJCb7xvZ2igMseMj9aAO00yIQ2EEWMbYwMfhVmkAAAApaACiiigAooooAKKKKACiiigAooooAKKKKACiiigAooooAKKKKACiiigAPSuAvv+JV8QI5hxHOR+td/XGfEu0bybbUIwd0TbSR+lAHZg0VS0O7W90u3uVbO5Bn61doAKKKKACiiigAqKVcipaawzQBkXsYYGq2jyCO5ktZD8koOPrWrcx/Kaxb+FlYSKcMpyDQBwd952i6rqFsm5HbKow7AnINMi1hhepdSR738ry5c87veuk8b6e2o6fHrFsoM0Q23Cjrj1rh6+KxkKmFrOHS90Q9DVbVl+3RzhHWNEKAKQDj+VNm1G2mkmV7VhBKgVtnDZHes2krl+sVNriuaTajDI8ySQP5Esax4VvmAXoabc6gkiTxrCwSSNY1yc4A9aoUUvbTta4XLkl1by2qLLBIZ44/LRlbC49TVptZzY+T5JEvleVuAHT69ayaKI1prZgaVzqUU2nG38lmkKqNznO3HoetWvBNv52qmYj5YVJz7msMKWIVVJYnAA7mvQvDun/2dpyxsP3r/NIff0r0stpyxOIUpbRHHVmlRRRX1xYUUUUABrmtQLWOtNMucMpK/jXS1na7Zm5td8YzJHyPcelfN8U4Cpi8DzUfjg+ZfLf/ADO/Lq0adW09nozEF9Lvt5Hy8kJOGP8AED2pbi+8x4iqMqo+7A4/lVMZ6Hg96dX428wxKTjzb2/D+kfUfVaV72Lb3kZmVxEcBSrE9WzTBdRo0axxN5SqVwTyc1XpOM0SzGvJt3X3f12QLC010LIukXYkcbBERlG48nNMiliFsIZo2bYSVKnHNRUVH12re9/wX9dEUsPC1i3a35it1jMeSmdpwO9JHeqtq0Txl2wQM9BnvVWmtgVosxrpJc2iVtuhLwtLexf8N2zXerwR4yFO5voK6jUpftWoeWp+SL5fxqlodu2l6W1y64urnhAeqrVzTrfkE8nvX65wflksFgFKovenq/Lsj5nM8Qq1b3dkX7OPaoxWlGuBUFtHgCrajFfVnnC0UUUAFFFFABRRRQA2Rgqlj0Aya4Twkv8AaHi+81A5ZUJ2k/kK6bxdefYdDuJc/My7V+prN+G9n5OkNcsCGnfPPoKAOpHSiiigAooooAKKKKACiiigAooooAKKKKACiiigAooooAKKKKACiiigAooooAKoa/ZrfaVcWxGSyfL9RV+kIoA474b3p8i402Q4eJtyg+neuyHSuA1QHw/4zjvFG23nOTj0PWu+RldFZTkEZFAC0UUUAFFFFABQaKKAIpEyKzruEMDWqagnjyOlAHPQSfY5zvXdC/yyL7VzPi/wu9mTqGmK0to/zFV5Kf8A1q7K8twQeKi0y7Ns/wBluP8AUt90n+GuTGYOniocst+4WPJwciivTdd8I6dflpoB9mmPO5Pun6iuRv8AwjrFsT5apcLngoeT+FfL18qxFJ6K68jOzMGirkulanEC0ljMAP8AZpY9I1SQgLZSjPTIxXH9Xq3tyv7hFKhFZ3CIpZjwABya37LwrfSkG5kSBe46mul0rR7LTl/cpuk7yPya78PlFeq/eXKvP/IpIy/DGhfZCL29A87GVQ9E9z70++8X6TDObey87UrnOPKtl3c+5rofryO9ecx+G9Pt/Gl1p0k9zZtcr59lPA+wg/xJ719Th8PDDwUIIpKx2Gh3et3UssmpabHYwY/dLvy5PvWsK5kaX4tswBZ+IortB0W7hyfzFPWfxquVaw0mU/3xIQD+FbjOjornDqXi4jYPDtqH6bzc/Ln1pTN42fCiz0i3/wBsuWH5UAWdavtbsbvzLPSRf2W0bhG+JQe/Heo9O8V6Pdzi2klezu+AYLldrZ9KrHR/E17/AMf/AIkNuh6pZxBf1NYml6Bpd146It/PuItMUNPPM+8yzHoM+1AHTaxpeS1zarz1ZB39xWJnkjoR1BrtvfvVK+0y1uhuZdkn95a+A4g4MWKm8RgrKT3j0fo+n5Ht4HNXTShV27nL0taE+jXcZPlFZR+Rqq9leqD/AKNJx6CvzzEZNj8NJxqUZL5N/ke7TxdCorxkiGkJqdLG+kxttZDn2q/a+Hb+Zh5m2FfUnJpYfJ8fiJctOjJ/J/mwqYujBe9JGQW9Mk9gK6Lw9oZA/tDUlMcKfMqN1b61saRoFlYjzn/eyLzvft9BUOoXTX0wjjyIEP8A30fWv0DIOC/YTVfGu7W0Vt8+54eNzb2icKW3cY0jXl0ZmGF6IvoK1rSEADioLK3CgfLWpCm3GK/Qzwx0a4xUtIOlLQAUUUUAFFFFABQelFR3MywQSTOcKiljQBxXxCuWu7+00iHJYsGYD1PSuw063W0sobZBgRoBXFeEIn1fxNc6vMCUjYlfr2rvhQAUUUUAFFFFABRRRQAUUUUAFFFFABRRRQAUUUUAFFFFABRRRQAUUUUAFFFFABRRRQBgeONL/tDR3aNczQ/OvqR3FReAdT+26SsEjZng+VgeuO1dGy7vcdxXn18r+F/FguI1P2S4PI7YPX8qAPQqKZDIskSyIdysAQR6U+gAooooAKKKKACmsMinUGgCpNFmsq8tSc/LW6y5qvPHmgDK0/UPswFvdZMfRX/u1pyRBl3LyD0I71n3druzxVe0u57BtjZkh/unqPpQBekQ+9V3U+9aMUkN1HvhcMO47io5IfY0AZxFJVt4j71C0ZHY0AQ1S1LS7PULm0uLhGMto++JlOCD/hV8rSbaAEopaiup4ba2e4uZVihjG53Y8AUASUVwcXj/AD4gdJrKSPSSFCzFfmXJ4c/7Jru0ZXRXRgyMAVYHIIoAWqWk6ZaaXHLHaRlRNKZZCTksxq9S4oAbS04LT0TNAEQWpY1Oe9TRx5qeKH60XFYijjOatIixoXkIVQOSaZcTW9nHumbnso6mse5nuNQcBxsiB4Qf1oGP1C8kvX8mHKwA9f71TWVtgD5afaWu3HFaUMe2gAhjwOlWFGKF4p1ABRRRQAUUUUAFFFFABXJfETUvKtI9NhJ864PIH92umvbiO1tZLiZtqRgsTXD+HbeTxB4kl1a4U+RE2VB/QUAdR4U03+zNHigI/eEbnPua16BRQAUUUUAFFFFABRRRQAUUUUAFFFFABRRRQAUUUUAFFFFABRRRQAUUUUAFFFFABRRRQAVkeKtJXVtLeHA81ctE3v6Vr0GgDjPAGrthtHvCVmiJ8vd1IHUfhXZ1xHjnSZrW6TXLAFXRgZAvY+tdF4a1aPV9OSdSBKOJF9DQBq0UUUAFFFFABRRRQAU11yc06igCtLHkVRuLbNaxGajkjyKAObaCa3k82FyjD071dtdWU/Jepsb++o4q7Nb57VRnswR0oA0VVJU3RMrqe4NQyQnPSsgQz27boJHQ+3SrMOrXCfLcQhx6rwaALDRHPSozGanh1GxlODIYz6MKsiOOQZjkVvoaAM0xn0rA8ReHZtc1C1W7u9ulQ/O9sgIaV+24+ldh9nYds0xoD6UAcLa2dvP8Qtas5reN7dtOhRoiPl2+laXhrRLjRTc2q3rT6eW3WsTj5ofVc9xTdMjz8U9bX/pwh/ma6oQHPSgCiEPpTljJq+tufTFDCGIbpJUX6mgCosRqaOE5HFRy6nYREhWaU/7IqpNqt3L8tvGsa+p5NAGoyxwpumdUA9TWdc6szZjsY/8Atow/lVMW8szb5naQn1q9b2YUDigCnFbSSv5kzF2PUmtK1tgO1WIoMdqsxpgUAMii29qmUYNKKWgAooooAKKKKACiiigApGpawvF2tJpWnnYwNzIMRr6e9AGH441GS/vo9CscsxYeZjufSuq0HTotM02O1jAyBlz/AHm7muf8B6K0SnVb0FribJTd1APf6muvFABRRRQAUUUUAFFFFABRRRQAUUUUAFFFFABRRRQAUUUUAFFFFABRRRQAUUUUAFFFFABRRRQAUUUUAMmjSWNo5FDKwwQe4rz2+guvCOurdW+57KU/d9R/dPuK9Fqpqljb6hZyWtwu5HHXuD6igB2n3kN9apc27h4nGQas153ZXF74R1ZrW5VpLGRuD2x6j3rv7aeK4gSaGRXjcZVgetAEtFFFABRRRQAUUUUAFFFFADWXNRvHx0qajFAFF7fOeKrS2oPYflWsQKYYwe1AGDJYqSflFQNZspzGSv0NdE0K+lRmBc9KAMJBexH5bmUfjmnC61Nc/wCkE/Vc1rvbj0rmfFOqXugalBdXFqJdCZdk8kYy8D/3j/s0AZem3F6vxK1dxIPNNlFk7e2TXRm61Nm5uCPouK56zvdOi8fa5qcl1H9hXTIZPN3DaRz0rW8GX9/rsVxqVxZi1092xZIw/eMo6s31oAsst5J9+4lP40i2LMfmy31NbawDPSnrCAaAMmKxx2FW4rTHar4hUVIEx2oAqxW4x0qZI8VMBxS0ANVcGnUUUAFFFFABRRRQAUUUUAFFFVtRvbextXublwkajk+p9KAI9Y1G30yye6uGAVRwO7H0FcX4fsbnxLrD6tqIP2ZG+Vex9FHtUare+MdYLHMVhCenoP8AE139nbQ2lslvboEjQYUCgCVFCgAcADAFLRRQAUUUUAFFFFABRRRQAUUUUAFFFFABRRRQAUUUUAFFFFABRRRQAUUUUAFFFFABRRRQAUUUUAFFFFABRRRQBQ1vTLbVLFrW4Xg8qw6qfUVxVld6h4R1E2d4GlsXbgjpj1X/AAr0SqWr6dbalaNb3KblPQ91PqKAJrK6hurdJ7eRZI2GQRU9edE6t4Pvf+e1i7dex/wNdvpGp2mp2ontJNw/iU9VPuKAL1FFFABRRRQAUUUUAFFFFABSUjNgVE8uKAJGbFMeTFU5bjB61Tluvm65oA02mHrUEzRTRtFMiyRuCrKwyGHpXN6z4l0jS0L6lqtnZgckSzAH8q5LUfjF4Dsw27xBHMVxxChbP0q40py+FESqQj8TSNOw+HOnW/iOW6mu3m0vIeOzJ6tnIVvVR2FegLMqqFXaqgYAUYAFeN/8Lz8BZz/aV1/4DmtLTfi/4DvCmzxFDEXGcTKUx9at4eqvsslYik/tI9XSUHvUqSCuU0vXdP1CMSafqFtdoe8MoatWK8B4J59Kxaa3NU09jaDClzVCK4B71ZSUN3oAnopARS0AFFFFABRRRQAUUUUAFFFZmu6zaaTamW4YF/4IwfmagC1qF7b2Ns9xcyCONRyT39q4OWTUPGOpiONWhsIm79APU+pp1na6n4t1D7Tdl4bFTwO30Hr9a7rTrG3sLZbe2jCRr2Hf60AGm2dvYWi21tGERR27+5qzRRQAUUUUAFFFFABRRRQAUUUUAFFFFABRRRQAUUUUAFFFFABRRRQAUUUUAFFFFABRRRQAUUUUAFFFFABRRRQAUUUUAFFFFAEN1bxXMDQzxrJGwwVYcVw+qaDqGg3R1DRZHaIclOpUehHcV31BFAHOeHvFFrqIENxi3uhwVPRj7V0Y6VzXiLwpa6gWntcW1z1yOjH3rFs9c1jw/Mtnq9u8sA4D98ex70Ad/RVHStVsdSgEtpMr+q/xD6irpPFAC0VkaVr9lqN/PZw7xJF/eGN3ritfNABTGalZsVWnl2r1oASaUKOtZ91dY6Hmor66CozMwVQCSSeAPWvnD4xfGaS4efQvCMzIisUnvx/F6hP8a2oYedeXLEwr4iFCPNI9M+InxU8O+Ew0M1x9tv8AHFrAct+J6CvBPGPxj8Y68zxWt0NIs24Edt98j3brXnjs8kjSSO0kjHLOxySfc0le9Qy+nTV3qzwa+YVarstEOuZJrqUzXU0s8jclpHLE/nTAB6ClortUbHC9QpCqnqoNLRTsBJaXFzZyiWzup7aQchopCpH5V6R4R+Nni/RWjh1KRNYtB1E3EgHsw/rXmdFZVKFOoveRrTr1KbvFn2V8PfiT4e8XRBdPuxFeAfPazHa6n29a762uckc1+fdrPPaXUd1azSQTxnKSRthlNfQvwW+MX9pTxaB4qnSK8OFtrs8LL/st6GvFxWXOmuanqj2sLmKqe7U0Z9Hwyhu9WUbNYVncZA55rVglBWvMPULVFNU5NOPSgAorIuNes4dai0o72mfuOin3rWzQAtIzBRk4ArO1jWtP0uMtczjf2jXlj+Fchcalrniec21hE1va55boMe5oA2PEfiy3tCbbT8XNyeOOVU/1rO0Xw1d6pc/2jrruQ3IiY8sPf0FbXh3wxZ6WokfFxc93YcD6V0AoAZDGkMSxxqqIowABwBT6KKACiiigAooooAKKKKACiiigAooooAKKKKACiiigAooooAKKKKACiiigAooooAKKKKACiiigAooooAKKKKACiiigAooooAKKKKACiiigAqC8tbe7gMNxCsqHswzU9FAHFan4PmtpftWiXDxOOdhbH5Go7PxXqGnyC11q0cleN4GD/wDXruG6Vy/iLxFocRe1uIReyr8pQL0P1oA53Vby2ttfh1nTZlaKQguo4I9QRXottPHcW0c8bAo6hgRXlSaZd6pcs+m6bJHCx4BPA/E16D4WsbzTdKW1vZEZlOV29h6UAaUz9ayr6YqODVu7kxXnXxg8Wp4U8IXeoqy/anHlWyk9XPf8KqMHNqKJlNQXMzy79oj4kzRyyeEtDuSr4/06eNuR/wBMx/WvAwOKfPNLcTyXE8hkmlYu7HqSetNr6nD4eNCHKj5XEV5V58zCikJx7UZre5gLRSEgdTSincAooopXAKKKKYBSY7jgg5BHUGlooA+kP2efiO+rWy+GdYnzqEC/6NK55mQdj7iveLGbK1+f2mX11pep2+o2UhS4t5BIhHqK+1fhv4mi8T+F7HWYsK0yYlQH7rjqK+ezDDezlzx2Z9Bl2KdSPJLdHoEL5AqPU7yOxsJbqQ4VFz9TUdrJkVm+MtN1DVNPSCyaMKDudWOC1eaemct4cvbOLULjW9Tm+YsfLTqxJq9ceJNY1iU2+jWrRoeN+Mn8+1YC2c2lXgbVdLlljHbOB+YrufDniDRbrZaWi/ZpCOIiuM/SgDP0jweGlF1rErTysclM5H4muttreG3hWGGJY0XoqjAqQUtABRRRQAUUUUAFFFFABRRRQAUUUUAFFFFABRRRQAUUUUAFFFFABRRRQAUUUUAFFFFABRRRQAUUUUAFFFFABRRRQAUUUUAFFFFABRRRQAUUUUAFFFFABRRRQAGs5dD0sXjXf2OMzMcliM81o0UANVFRdqgKPQCo5uBUpqvdHANAGXfycGvlP9p/Xm1DxhBoscm6Cwj3MB/fb1r6k1GTaCxPQEmvhrx1fPqXjXWL2Rtxe6cA5zwDgV6WV0+aq5djzM1qctJR7mNRRRX0HQ+fOi+Gkekz+PNJtNcgjn0+5m8iVXOAN3AP4Gu6+GvgXRH8c+JbTxNAX02wnNjbq3AM0hIjP4DFeSLI8Mkc0ZIkicOpHqDmvYPjF4s0uTwzokug3SPfajcRanqAjPzLJGoAB9DkGuLEKfMlH7Wh24Vw5W5dNTmdI8OWGl+GfHWp65aCWTS3FhZBzjE5Y8++BVLS/h/qV3aWTTa1olneX6g2VnPdASzg9On3c+9dZ8eNc0a78OaXb6JeRzNq039qagseP3cmwLtPvwTWzZ2FnYXfh+Xwf4Z8Lano4S3ludRvZt1ysnBkJBYbdvYYrL201Dm6v9DR0YOXL2/U4D4c+Ab7xL49bw1qDx2P2SbZfLJIEkUc8ID941R8ZeDNS8O+KI9DD215NdTsloltMJGI3YUNjoa6a/17SLX9phvEUl2kmmJqwkNxGcrt27d30zUZs08DfGrTdd1S8s7nTbjUnu457WUSAxMx+Y+nWrVWane/S9vMzdKHI1baVr+Ri3vw/wBUggu/s2qaTqF9ZRmS8sLafdNCo+9x3x3xUPhDwPqniTSJtYjvtN07TIpfJa6vZti78Z2ivTrrUNY0vU9b1y30/wAC6VaMkxt9RT5pLlHzgKA2dzA+lcHbXtif2fL3TWuIheNrqTCAn5tu3rj0pU69WUd+q/Ec6NOMvv8AwOJu4fs13NbmRJfKcpvQ5Vsdx7VHSKOBS16COF7ga9x/ZS8QNHfaj4cmk+Vx58IJ6Eda8OrrvgxqDaZ8TNHmViBLL5TY5yDXPjKanRkjpwdT2daLPtyxfIFakJyKw7B+a2rZuK+VPqiWSOORdsiqy+hGRVGHRdMhvBeRWkaTDowHStAUUAA4ooooAKKKKACiiigAooooAKKKKACiiigAooooAKKKKACiiigAooooAKKKKACiiigAooooAKKKKACiiigAooooAKKKKACiiigAooooAKKKKACiiigAooooAKKKKACiiigBDVW7+6TVo1WuhwfpQBzmtf8AHtP/ANc2/lXwhqP/ACFLz/r4f/0I195auheCRBwWRgPxFfCOuQtb67qFu+CyXMgOP96vZyl6yPGzZaRKhppkjB2l1B9M1JCqPcwxyyeXG8iq7/3VJ5Ne3+I4Z/Cd1b6dovwz0vXPDRhRjetCZpbpSMu28fdNelWr+zaVr3+R5dGj7RN3sl5XPDTQFA6CtvU7Sz1nxk1j4UsLmGG7mC21pN9+Nj1U+wrVvPAd0ltenT9a0zVL3T0Ml7Z2zkyRKPvH/ax7VftoK3M7XJVGbvyq9jjwoHQAZoC4BALAHqASAa6Lwv4Tuta0u41ma/s9L0m3kEUl3dNhTIRnaoHJNN17wlqGlalpdqLq0vIdVKiyuYJN0cmTjn05pe1hzcrYKlO3Mkc9t+XbgYoCj3/Ouh/4Q/WP+E//AOEI3Qf2p9o+z53fJvxnr9Km8L+CdU1/VdXsYbqztV0fJvp7h8RxgNtJ9+aHViveuCpTb5bHMFVwAc4HQE8CjAznHNdronheX/hItb02wOk+IFs9NeczmQiJVx99PVhWh8KvhxF4w8N6tqtxqltAbeAm2VpwjLIO8g7L71Lrwim3t/mXDDzk7Ja/5HndLXQ2vg7VLm61u3trizuDotv9oupIpMoy/wCye9U9P8P6hf8AhbUPEkHl/YbCRI5sn5st0wKv2sO/9Mz9lPt/SMqtTwfJJF4u0iSNirC7jwR9ay63Ph5a/b/HWjWu1juukJ29cA06tuR3ClrNJdz7j0/t71t21YtgvPHQVt2wr5A+wJxS0CigAooooAKKKKACiiigAooooAKKKKACiiigAooooAKKKKACiiigAooooAKKKKACiiigAooooAKKKKACiiigAooooAKKKKACiiigAooooAKKKKACiiigAooooAKKKKACiiigANV7gcGrFRzDIoAwr9K+MfjhpLaN8StSj2FY7lhPHx1Br7YvYzzXz/8AtS+F2vNGtvElvGWmsj5c2B/yzPc/Su/LqvJWV9mcGY0nUou26PnNDH5iGVS0W4bwp5K98V67peh31q8Gq+Cvihp9joQ2OyXt8Vltx/EjRn734V5B157UhjQnJRSfpXu1aTqW1PBpVVDdHqF14w8PQ/Hy18UWgQaVDKqSzxptWRtu1pdvoTzXQ3+qaxpkWt6s+teCtPs54pVtZbONZJ7tX/h2jlcjqTXiFNEaKchFB+lZPCrSz8jRYppu/qejeGY7fxJ8Hm8JWd9YW+s2+rfbFgvJxEs0ZGMqx4yKw9Y02z8Ja1oONch1W6tpUuL2G1ffFbEODsVuhOPSuWZVYfMoP1FAULwoAHtWqpSUnro/1M3WTitNV+h7zHpOlzfGKL4nxeMPDw8PPeC7O+5xcL8mCnl9c5rjvB2taRHb/E1572GEanbOLJZDgzEyZAA9cV5t5cec7Bn6UpVTjIB9Miso4bu+34GjxLbul3/E7r4K6lp2l3XiBtQu4bRZtDmhi8w43yEcKPenfBG703Ov6DqOoQadJrOmm2t7i4OIhJngMe2a4QqD1AP4UjKGGCAR71rKipc2u9vwM41nG2m1/wAT0X4eyaX4T1zxJ4U8Q6va26ajYGyXULc+bAjnkNkdV962/wDhH7Tw/wDA/wAV29v4l0vWy9zbszWJJEfPGc+tea+FtevPDmoG8sYLWbfGYpYbmISRyIeoINX9d8YXeoaGdDsdK03RdMeUTS29jHt81x0LE8n6VhUo1HJW20v8jaFaCh562+ZznavS/wBmzRzqXxFW9ZcxWERkJ9GPArzMnaK+pf2bPCraP4OGpXEWy71JvMORyI+wp4+ryUX5jy+k6lZPsew6ehxWxbjiqNmm0CtGIDFfMn0w+iiigAooooAKKKKACiiigAooooAKKKKACiiigAooooAKKKKACiiigAooooAKKKKACiiigAooooAKKKKACiiigAooooAKKKKACiiigAooooAKKKKACiiigAooooAKKKKACiiigAprU6g0AU7mMsDXPa7p0F9ZT2d1EssE6FJFI4INdTIKz7qHINNOwHwr8S/CN34N8UT6bMrNauxktJscOh7fUVzVfafxM8E6f4v0GTTryNVmXLW8+OYn9fpXyD4t8O6r4V1qTStXgMcqn5JMfLIvYg19HgcWq0eWW6Pm8bhHRlzR2ZlUUUV3nAFFFFABRRRQAUUUUAFBorpPh74M1bxrrAstPQpboQbi5I+WNf6n2qJ1IwjzS2KhCU5KMVqavwX8Ey+MvFCNOhGl2bCS5cjhvRB9a+xdLtFiiSOJFSNFCqoHCgdBWF4D8Kad4X0ODSdMj2xR8u5+9I3djXYWsOFr5nGYl156bH02Dw6oQt1J7ePFWlHFMjFSCuU6wooooAKKKKACiiigAooooAKKKKACiiigAooooAKKKKACiiigAooooAKKKKACiiigAooooAKKKKACiiigAooooAKKKKACiiigAooooAKKKKACiiigAooooAKKKKACiiigAooooAKKKKAENQyx5FT0hoAyrm3yOlch468H6P4q0p9O1e1EiH7ki8SRn1U9q7948iqk8AP8NVGTi7p6ilFSVmtD4x+Ifwj8ReFpJLqzjfVdLUkiaNf3iD/aX+tedbhkjoR1B7V+gdxZ5yNvB6+9ef8AjH4U+E/EQaS60xba4OcT23yNn1OODXq0MztpUXzPHxGV3d6T+R8e0V7br37PeoREvoetxTL2juU2n8xXKah8GPH1pnZp8F0M4zDMOffBr0oY2hLaR588FXhvE89ortv+FTfEL/oX3/7+r/jV7T/gt4+u9pksLa0BPPmzDI/AVTxVJfaRCwtZ7RZ53QoZ3Ecas7ngKoyT+Fe6+H/2e5mdH1zXBt/ijtU/qa9W8GfDXwt4b2tp2lxtcAf6+b53/XpXJVzKlH4dTro5ZVk/e0PA/hx8G9c8RSRXmtLJpWmHBIYfvpR6Advxr6Z8I+GdL8PaXHpukWUdtbIOi9WPqT3NbkFp6itCCBR2ryMRiqld6vQ9jD4WnQXu79yK3gCgYFX44wBQiDFSCuY6QFLRRQAUUUUAFFFFABRRRQAUUUUAFFFFABRRRQAUUUUAFFFFABRRRQAUUUUAFFFFABRRRQAUUUUAFFFFABRRRQAUUUUAFFFFABRRRQAUUUUAFFFFABRRRQAUUUUAFFFFABRRRQAUUUUAFFFFABRRRQAGmFRT6KAK7xA9qry249K0KaVoAyXtB6VCbIZ6VteX9KRoxmgDE+w8+1OWy56ZrX8kU4RCgDNjtQO1WI7cccVc2Uu2gCFIgtTKuBTqKAAUUUUAFFFFABRRRQAUUUUAFFFFABRRRQAUUUUAFFFFABRRRQAUUUUAFFFFABRRRQAUUUUAFFFFABRRRQAUUUUAFFFFABRRRQAUUUUAFFFFABRRRQAUUUUAFFFFABRRRQAUUUUAFFFFABRRRQAUUUUAFFFFABRRRQAUUUUAFFFFABRRRQAUUUUAFFFFABRRRQAUUUUAFFFFABRRRQAUUUUAFFFFABRRRQAUUUUAFFFFABRRRQAUUUUAFFFFABRRRQAUUUUAFFFFAH//2Q==">
            <a:extLst>
              <a:ext uri="{FF2B5EF4-FFF2-40B4-BE49-F238E27FC236}">
                <a16:creationId xmlns:a16="http://schemas.microsoft.com/office/drawing/2014/main" id="{7C050390-8606-461D-BD27-C9575B7E31D2}"/>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Textfeld 5">
            <a:extLst>
              <a:ext uri="{FF2B5EF4-FFF2-40B4-BE49-F238E27FC236}">
                <a16:creationId xmlns:a16="http://schemas.microsoft.com/office/drawing/2014/main" id="{470EA364-A162-3FEF-B7F3-369EA5D76E40}"/>
              </a:ext>
            </a:extLst>
          </p:cNvPr>
          <p:cNvSpPr txBox="1"/>
          <p:nvPr/>
        </p:nvSpPr>
        <p:spPr>
          <a:xfrm>
            <a:off x="7220576" y="4754924"/>
            <a:ext cx="1625712" cy="276999"/>
          </a:xfrm>
          <a:prstGeom prst="rect">
            <a:avLst/>
          </a:prstGeom>
          <a:noFill/>
        </p:spPr>
        <p:txBody>
          <a:bodyPr wrap="square" lIns="91440" tIns="45720" rIns="91440" bIns="45720" rtlCol="0" anchor="t">
            <a:spAutoFit/>
          </a:bodyPr>
          <a:lstStyle/>
          <a:p>
            <a:pPr algn="l"/>
            <a:r>
              <a:rPr lang="ru-RU" sz="1200" dirty="0"/>
              <a:t>Источник</a:t>
            </a:r>
            <a:r>
              <a:rPr lang="de-DE" sz="1200" dirty="0"/>
              <a:t>: GIZ, 2016</a:t>
            </a:r>
          </a:p>
        </p:txBody>
      </p:sp>
    </p:spTree>
    <p:extLst>
      <p:ext uri="{BB962C8B-B14F-4D97-AF65-F5344CB8AC3E}">
        <p14:creationId xmlns:p14="http://schemas.microsoft.com/office/powerpoint/2010/main" val="74561492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497A2CE-FF8C-4064-9B01-76F36CDF6A22}"/>
              </a:ext>
            </a:extLst>
          </p:cNvPr>
          <p:cNvSpPr>
            <a:spLocks noGrp="1"/>
          </p:cNvSpPr>
          <p:nvPr>
            <p:ph type="body" sz="quarter" idx="13"/>
          </p:nvPr>
        </p:nvSpPr>
        <p:spPr>
          <a:xfrm>
            <a:off x="449818" y="1188000"/>
            <a:ext cx="4203462" cy="3379500"/>
          </a:xfrm>
        </p:spPr>
        <p:txBody>
          <a:bodyPr>
            <a:normAutofit fontScale="85000" lnSpcReduction="10000"/>
          </a:bodyPr>
          <a:lstStyle/>
          <a:p>
            <a:pPr marL="615950" lvl="1" indent="-342900"/>
            <a:r>
              <a:rPr lang="ru-RU" sz="2100" dirty="0"/>
              <a:t>Очистка сточных вод путем пропуска воды через техногенные водно-болотные экосистемы</a:t>
            </a:r>
            <a:endParaRPr lang="en-US" sz="2100" dirty="0"/>
          </a:p>
          <a:p>
            <a:pPr marL="615950" lvl="1" indent="-342900"/>
            <a:r>
              <a:rPr lang="ru-RU" sz="2100" dirty="0">
                <a:sym typeface="Wingdings" panose="05000000000000000000" pitchFamily="2" charset="2"/>
              </a:rPr>
              <a:t>Питательные вещества остаются в сточных водах - полезное использование рекуперированной воды в сельском хозяйстве для производства продовольствия</a:t>
            </a:r>
            <a:endParaRPr lang="en-US" sz="2100" dirty="0">
              <a:sym typeface="Wingdings" panose="05000000000000000000" pitchFamily="2" charset="2"/>
            </a:endParaRPr>
          </a:p>
          <a:p>
            <a:pPr marL="615950" lvl="1" indent="-342900"/>
            <a:r>
              <a:rPr lang="ru-RU" sz="2100" dirty="0">
                <a:sym typeface="Wingdings" panose="05000000000000000000" pitchFamily="2" charset="2"/>
              </a:rPr>
              <a:t>Биомасса, выращенная на водно-болотных угодьях, может быть собрана в качестве биотоплива, например биогаза для приготовления пищи – сокращая выбросы ПГ</a:t>
            </a:r>
            <a:endParaRPr lang="en-US" sz="2100" dirty="0">
              <a:sym typeface="Wingdings" panose="05000000000000000000" pitchFamily="2" charset="2"/>
            </a:endParaRPr>
          </a:p>
          <a:p>
            <a:pPr marL="615950" lvl="1" indent="-342900"/>
            <a:endParaRPr lang="de-DE" dirty="0">
              <a:sym typeface="Wingdings" panose="05000000000000000000" pitchFamily="2" charset="2"/>
            </a:endParaRPr>
          </a:p>
        </p:txBody>
      </p:sp>
      <p:sp>
        <p:nvSpPr>
          <p:cNvPr id="3" name="Titel 2">
            <a:extLst>
              <a:ext uri="{FF2B5EF4-FFF2-40B4-BE49-F238E27FC236}">
                <a16:creationId xmlns:a16="http://schemas.microsoft.com/office/drawing/2014/main" id="{0C59583B-E645-4A18-AE18-F776B505B46F}"/>
              </a:ext>
            </a:extLst>
          </p:cNvPr>
          <p:cNvSpPr>
            <a:spLocks noGrp="1"/>
          </p:cNvSpPr>
          <p:nvPr>
            <p:ph type="title"/>
          </p:nvPr>
        </p:nvSpPr>
        <p:spPr/>
        <p:txBody>
          <a:bodyPr>
            <a:normAutofit fontScale="90000"/>
          </a:bodyPr>
          <a:lstStyle/>
          <a:p>
            <a:r>
              <a:rPr lang="ru-RU" dirty="0"/>
              <a:t>Пример ПОР </a:t>
            </a:r>
            <a:r>
              <a:rPr lang="en-US" dirty="0"/>
              <a:t>–</a:t>
            </a:r>
            <a:r>
              <a:rPr lang="ru-RU" dirty="0"/>
              <a:t> сконструированные водно-болотные экосистемы</a:t>
            </a:r>
            <a:endParaRPr lang="en-US" dirty="0"/>
          </a:p>
        </p:txBody>
      </p:sp>
      <p:sp>
        <p:nvSpPr>
          <p:cNvPr id="4" name="Foliennummernplatzhalter 3">
            <a:extLst>
              <a:ext uri="{FF2B5EF4-FFF2-40B4-BE49-F238E27FC236}">
                <a16:creationId xmlns:a16="http://schemas.microsoft.com/office/drawing/2014/main" id="{0DCE50EE-9C2F-4931-8ADF-BFF48B9A7F16}"/>
              </a:ext>
            </a:extLst>
          </p:cNvPr>
          <p:cNvSpPr>
            <a:spLocks noGrp="1"/>
          </p:cNvSpPr>
          <p:nvPr>
            <p:ph type="sldNum" sz="quarter" idx="16"/>
          </p:nvPr>
        </p:nvSpPr>
        <p:spPr/>
        <p:txBody>
          <a:bodyPr/>
          <a:lstStyle/>
          <a:p>
            <a:fld id="{CF23C0C3-F0EC-4AF0-84C8-08554CFEDD03}" type="slidenum">
              <a:rPr lang="en-GB" smtClean="0"/>
              <a:t>9</a:t>
            </a:fld>
            <a:endParaRPr lang="en-GB" dirty="0"/>
          </a:p>
        </p:txBody>
      </p:sp>
      <p:sp>
        <p:nvSpPr>
          <p:cNvPr id="9" name="Textfeld 8">
            <a:extLst>
              <a:ext uri="{FF2B5EF4-FFF2-40B4-BE49-F238E27FC236}">
                <a16:creationId xmlns:a16="http://schemas.microsoft.com/office/drawing/2014/main" id="{914700D0-9E0E-4788-9E66-542E577A6D22}"/>
              </a:ext>
            </a:extLst>
          </p:cNvPr>
          <p:cNvSpPr txBox="1"/>
          <p:nvPr/>
        </p:nvSpPr>
        <p:spPr>
          <a:xfrm>
            <a:off x="6684264" y="4227205"/>
            <a:ext cx="2330663" cy="276999"/>
          </a:xfrm>
          <a:prstGeom prst="rect">
            <a:avLst/>
          </a:prstGeom>
          <a:noFill/>
        </p:spPr>
        <p:txBody>
          <a:bodyPr wrap="square" rtlCol="0">
            <a:spAutoFit/>
          </a:bodyPr>
          <a:lstStyle/>
          <a:p>
            <a:pPr algn="l"/>
            <a:r>
              <a:rPr lang="ru-RU" sz="1200" dirty="0"/>
              <a:t>Источник</a:t>
            </a:r>
            <a:r>
              <a:rPr lang="de-DE" sz="1200" dirty="0"/>
              <a:t>: Avellan et al., 2017</a:t>
            </a:r>
          </a:p>
        </p:txBody>
      </p:sp>
      <p:grpSp>
        <p:nvGrpSpPr>
          <p:cNvPr id="11" name="Gruppieren 10">
            <a:extLst>
              <a:ext uri="{FF2B5EF4-FFF2-40B4-BE49-F238E27FC236}">
                <a16:creationId xmlns:a16="http://schemas.microsoft.com/office/drawing/2014/main" id="{090FADD7-FEEB-405A-A14E-80C4D6CB9AFF}"/>
              </a:ext>
            </a:extLst>
          </p:cNvPr>
          <p:cNvGrpSpPr/>
          <p:nvPr/>
        </p:nvGrpSpPr>
        <p:grpSpPr>
          <a:xfrm>
            <a:off x="4689604" y="988060"/>
            <a:ext cx="4345557" cy="3265424"/>
            <a:chOff x="4689604" y="881307"/>
            <a:chExt cx="4345557" cy="3265424"/>
          </a:xfrm>
        </p:grpSpPr>
        <p:pic>
          <p:nvPicPr>
            <p:cNvPr id="6" name="Grafik 5">
              <a:extLst>
                <a:ext uri="{FF2B5EF4-FFF2-40B4-BE49-F238E27FC236}">
                  <a16:creationId xmlns:a16="http://schemas.microsoft.com/office/drawing/2014/main" id="{3DE2D15F-8BE8-43B0-918D-4D22539E1F0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689604" y="1533011"/>
              <a:ext cx="4325324" cy="2613720"/>
            </a:xfrm>
            <a:prstGeom prst="rect">
              <a:avLst/>
            </a:prstGeom>
          </p:spPr>
        </p:pic>
        <p:sp>
          <p:nvSpPr>
            <p:cNvPr id="10" name="Rechteck 9">
              <a:extLst>
                <a:ext uri="{FF2B5EF4-FFF2-40B4-BE49-F238E27FC236}">
                  <a16:creationId xmlns:a16="http://schemas.microsoft.com/office/drawing/2014/main" id="{DDDB66C7-3EE6-4E48-B69D-1301B5A03C27}"/>
                </a:ext>
              </a:extLst>
            </p:cNvPr>
            <p:cNvSpPr/>
            <p:nvPr/>
          </p:nvSpPr>
          <p:spPr>
            <a:xfrm>
              <a:off x="4709837" y="881307"/>
              <a:ext cx="4325324" cy="646331"/>
            </a:xfrm>
            <a:prstGeom prst="rect">
              <a:avLst/>
            </a:prstGeom>
          </p:spPr>
          <p:txBody>
            <a:bodyPr wrap="square">
              <a:spAutoFit/>
            </a:bodyPr>
            <a:lstStyle/>
            <a:p>
              <a:r>
                <a:rPr lang="ru-RU" sz="1200" dirty="0">
                  <a:solidFill>
                    <a:srgbClr val="004C82"/>
                  </a:solidFill>
                </a:rPr>
                <a:t>Потенциал влияния сконструированных водно-болотных экосистем на взаимодействия ВЭП на деревенском и муниципальном уровнях</a:t>
              </a:r>
              <a:endParaRPr lang="de-DE" sz="1200" dirty="0">
                <a:solidFill>
                  <a:srgbClr val="004C82"/>
                </a:solidFill>
              </a:endParaRPr>
            </a:p>
          </p:txBody>
        </p:sp>
      </p:grpSp>
    </p:spTree>
    <p:extLst>
      <p:ext uri="{BB962C8B-B14F-4D97-AF65-F5344CB8AC3E}">
        <p14:creationId xmlns:p14="http://schemas.microsoft.com/office/powerpoint/2010/main" val="1775289256"/>
      </p:ext>
    </p:extLst>
  </p:cSld>
  <p:clrMapOvr>
    <a:masterClrMapping/>
  </p:clrMapOvr>
  <p:transition>
    <p:fade/>
  </p:transition>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f63e47e-96be-43a7-9c4e-0a5012f8609c">
      <Terms xmlns="http://schemas.microsoft.com/office/infopath/2007/PartnerControls"/>
    </lcf76f155ced4ddcb4097134ff3c332f>
    <TaxCatchAll xmlns="484c8c59-755d-4516-b8d2-1621b38262b4" xsi:nil="true"/>
    <_dlc_DocId xmlns="c223a77a-1bdc-44bd-8349-8f51de15cd10">SRFTFS2Y63PY-545973155-24964</_dlc_DocId>
    <_dlc_DocIdUrl xmlns="c223a77a-1bdc-44bd-8349-8f51de15cd10">
      <Url>https://gizonline.sharepoint.com/sites/WaterPolicy-InnovationforResilienceWaPo-RE/_layouts/15/DocIdRedir.aspx?ID=SRFTFS2Y63PY-545973155-24964</Url>
      <Description>SRFTFS2Y63PY-545973155-24964</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143128A551F1C4CBFF7CAFCF3CC6CF4" ma:contentTypeVersion="17" ma:contentTypeDescription="Ein neues Dokument erstellen." ma:contentTypeScope="" ma:versionID="0f5f0134c1e99ed5cad3ed584933c9af">
  <xsd:schema xmlns:xsd="http://www.w3.org/2001/XMLSchema" xmlns:xs="http://www.w3.org/2001/XMLSchema" xmlns:p="http://schemas.microsoft.com/office/2006/metadata/properties" xmlns:ns2="cf63e47e-96be-43a7-9c4e-0a5012f8609c" xmlns:ns3="c223a77a-1bdc-44bd-8349-8f51de15cd10" xmlns:ns4="484c8c59-755d-4516-b8d2-1621b38262b4" targetNamespace="http://schemas.microsoft.com/office/2006/metadata/properties" ma:root="true" ma:fieldsID="6d8d80087f14ac1cfdea001b2858c471" ns2:_="" ns3:_="" ns4:_="">
    <xsd:import namespace="cf63e47e-96be-43a7-9c4e-0a5012f8609c"/>
    <xsd:import namespace="c223a77a-1bdc-44bd-8349-8f51de15cd10"/>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3e47e-96be-43a7-9c4e-0a5012f86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23a77a-1bdc-44bd-8349-8f51de15cd1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e2ed7d0d-cb9c-4162-80c7-ac0440346501}" ma:internalName="TaxCatchAll" ma:showField="CatchAllData" ma:web="c223a77a-1bdc-44bd-8349-8f51de15c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E575DDB-15B9-46E4-8420-94B68E3BC504}">
  <ds:schemaRefs>
    <ds:schemaRef ds:uri="http://schemas.microsoft.com/sharepoint/v3/contenttype/forms"/>
  </ds:schemaRefs>
</ds:datastoreItem>
</file>

<file path=customXml/itemProps2.xml><?xml version="1.0" encoding="utf-8"?>
<ds:datastoreItem xmlns:ds="http://schemas.openxmlformats.org/officeDocument/2006/customXml" ds:itemID="{3C03BE2C-DBC9-4CFF-8F6C-0333178E2AAE}">
  <ds:schemaRefs>
    <ds:schemaRef ds:uri="cf63e47e-96be-43a7-9c4e-0a5012f8609c"/>
    <ds:schemaRef ds:uri="http://schemas.openxmlformats.org/package/2006/metadata/core-properties"/>
    <ds:schemaRef ds:uri="http://purl.org/dc/terms/"/>
    <ds:schemaRef ds:uri="484c8c59-755d-4516-b8d2-1621b38262b4"/>
    <ds:schemaRef ds:uri="http://schemas.microsoft.com/office/2006/documentManagement/types"/>
    <ds:schemaRef ds:uri="http://schemas.microsoft.com/office/2006/metadata/properties"/>
    <ds:schemaRef ds:uri="http://schemas.microsoft.com/office/infopath/2007/PartnerControls"/>
    <ds:schemaRef ds:uri="http://purl.org/dc/elements/1.1/"/>
    <ds:schemaRef ds:uri="c223a77a-1bdc-44bd-8349-8f51de15cd10"/>
    <ds:schemaRef ds:uri="http://www.w3.org/XML/1998/namespace"/>
    <ds:schemaRef ds:uri="http://purl.org/dc/dcmitype/"/>
  </ds:schemaRefs>
</ds:datastoreItem>
</file>

<file path=customXml/itemProps3.xml><?xml version="1.0" encoding="utf-8"?>
<ds:datastoreItem xmlns:ds="http://schemas.openxmlformats.org/officeDocument/2006/customXml" ds:itemID="{5D8DB4C8-8D87-469C-AA41-7691B171A288}"/>
</file>

<file path=customXml/itemProps4.xml><?xml version="1.0" encoding="utf-8"?>
<ds:datastoreItem xmlns:ds="http://schemas.openxmlformats.org/officeDocument/2006/customXml" ds:itemID="{EFB9D509-F207-423B-8C73-743C2E42A28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0</TotalTime>
  <Words>4365</Words>
  <Application>Microsoft Office PowerPoint</Application>
  <PresentationFormat>Bildschirmpräsentation (16:9)</PresentationFormat>
  <Paragraphs>410</Paragraphs>
  <Slides>20</Slides>
  <Notes>20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20</vt:i4>
      </vt:variant>
    </vt:vector>
  </HeadingPairs>
  <TitlesOfParts>
    <vt:vector size="27" baseType="lpstr">
      <vt:lpstr>Arial</vt:lpstr>
      <vt:lpstr>Calibri</vt:lpstr>
      <vt:lpstr>OpenSans-Regular</vt:lpstr>
      <vt:lpstr>Symbol</vt:lpstr>
      <vt:lpstr>Symbol,Sans-Serif</vt:lpstr>
      <vt:lpstr>Wingdings</vt:lpstr>
      <vt:lpstr>Master English</vt:lpstr>
      <vt:lpstr>Moдуль I - Введение в концепцию Нексус с точки зрения водной- энергетической-продовольственной безопасности</vt:lpstr>
      <vt:lpstr>Содержание</vt:lpstr>
      <vt:lpstr>Содержание</vt:lpstr>
      <vt:lpstr>Синергии и решения ВЭП Нексус </vt:lpstr>
      <vt:lpstr>Категории решений ВЭП Нексус</vt:lpstr>
      <vt:lpstr>Категории решений ВЭП Нексус</vt:lpstr>
      <vt:lpstr>Природоориентированные решения</vt:lpstr>
      <vt:lpstr>ПОР для решения проблем ВЭП Нексус</vt:lpstr>
      <vt:lpstr>Пример ПОР – сконструированные водно-болотные экосистемы</vt:lpstr>
      <vt:lpstr>Пример ПОР – управление водосборными бассейнами</vt:lpstr>
      <vt:lpstr>Категории решений ВЭП Нексус</vt:lpstr>
      <vt:lpstr>Решения в контексте управления</vt:lpstr>
      <vt:lpstr>Решения в контексте управления</vt:lpstr>
      <vt:lpstr>Решения в контексте управления</vt:lpstr>
      <vt:lpstr>Решения в контексте управления</vt:lpstr>
      <vt:lpstr>Интерактивные упражнения: Размышления о решениях Нексус</vt:lpstr>
      <vt:lpstr>Размышления о решениях Нексус</vt:lpstr>
      <vt:lpstr>Обсуждение решений</vt:lpstr>
      <vt:lpstr>Обзор Главы 1.3: Решения с использованием подхода ВЭП Нексус</vt:lpstr>
      <vt:lpstr>Спасибо за ваше время!</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lastModifiedBy>Hoffmann, Eleonora GIZ</cp:lastModifiedBy>
  <cp:revision>254</cp:revision>
  <dcterms:created xsi:type="dcterms:W3CDTF">2017-09-14T11:33:37Z</dcterms:created>
  <dcterms:modified xsi:type="dcterms:W3CDTF">2022-12-01T07:04:13Z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0x0101001143128A551F1C4CBFF7CAFCF3CC6CF4</vt:lpwstr>
  </property>
  <property fmtid="{D5CDD505-2E9C-101B-9397-08002B2CF9AE}" pid="3" name="_dlc_DocIdItemGuid">
    <vt:lpwstr>9b4bacfa-27d5-498b-9be2-88c8cd2caa5f</vt:lpwstr>
  </property>
  <property fmtid="{D5CDD505-2E9C-101B-9397-08002B2CF9AE}" pid="4" name="MediaServiceImageTags">
    <vt:lpwstr/>
  </property>
  <property fmtid="{D5CDD505-2E9C-101B-9397-08002B2CF9AE}" pid="5" name="Final_ProofreadbyCarececo">
    <vt:lpwstr>Final_Proofread by Carececo</vt:lpwstr>
  </property>
</Properties>
</file>