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953" r:id="rId6"/>
    <p:sldMasterId id="2147483991" r:id="rId7"/>
  </p:sldMasterIdLst>
  <p:notesMasterIdLst>
    <p:notesMasterId r:id="rId40"/>
  </p:notesMasterIdLst>
  <p:handoutMasterIdLst>
    <p:handoutMasterId r:id="rId41"/>
  </p:handoutMasterIdLst>
  <p:sldIdLst>
    <p:sldId id="879" r:id="rId8"/>
    <p:sldId id="877" r:id="rId9"/>
    <p:sldId id="805" r:id="rId10"/>
    <p:sldId id="875" r:id="rId11"/>
    <p:sldId id="869" r:id="rId12"/>
    <p:sldId id="878" r:id="rId13"/>
    <p:sldId id="815" r:id="rId14"/>
    <p:sldId id="857" r:id="rId15"/>
    <p:sldId id="846" r:id="rId16"/>
    <p:sldId id="870" r:id="rId17"/>
    <p:sldId id="840" r:id="rId18"/>
    <p:sldId id="845" r:id="rId19"/>
    <p:sldId id="868" r:id="rId20"/>
    <p:sldId id="810" r:id="rId21"/>
    <p:sldId id="871" r:id="rId22"/>
    <p:sldId id="788" r:id="rId23"/>
    <p:sldId id="847" r:id="rId24"/>
    <p:sldId id="862" r:id="rId25"/>
    <p:sldId id="850" r:id="rId26"/>
    <p:sldId id="851" r:id="rId27"/>
    <p:sldId id="852" r:id="rId28"/>
    <p:sldId id="873" r:id="rId29"/>
    <p:sldId id="812" r:id="rId30"/>
    <p:sldId id="825" r:id="rId31"/>
    <p:sldId id="826" r:id="rId32"/>
    <p:sldId id="827" r:id="rId33"/>
    <p:sldId id="835" r:id="rId34"/>
    <p:sldId id="874" r:id="rId35"/>
    <p:sldId id="786" r:id="rId36"/>
    <p:sldId id="872" r:id="rId37"/>
    <p:sldId id="803" r:id="rId38"/>
    <p:sldId id="755" r:id="rId39"/>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abine Blumstein" initials="SB" lastIdx="2" clrIdx="6">
    <p:extLst>
      <p:ext uri="{19B8F6BF-5375-455C-9EA6-DF929625EA0E}">
        <p15:presenceInfo xmlns:p15="http://schemas.microsoft.com/office/powerpoint/2012/main" userId="7c8c8f6a3fce4c19" providerId="Windows Live"/>
      </p:ext>
    </p:extLst>
  </p:cmAuthor>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8" name=" " initials="" lastIdx="73" clrIdx="7">
    <p:extLst>
      <p:ext uri="{19B8F6BF-5375-455C-9EA6-DF929625EA0E}">
        <p15:presenceInfo xmlns:p15="http://schemas.microsoft.com/office/powerpoint/2012/main" userId="S-1-5-21-1761227572-3249661292-4128413540-1247"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9" name="Bilgram, Stephanie GIZ" initials="BSG" lastIdx="38" clrIdx="8">
    <p:extLst>
      <p:ext uri="{19B8F6BF-5375-455C-9EA6-DF929625EA0E}">
        <p15:presenceInfo xmlns:p15="http://schemas.microsoft.com/office/powerpoint/2012/main" userId="S::stephanie.bilgram@giz.de::7eaf3b4c-b72a-4433-a624-c860e2d7022b"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 id="10" name="Sander, Irene GIZ" initials="SIG" lastIdx="12" clrIdx="9">
    <p:extLst>
      <p:ext uri="{19B8F6BF-5375-455C-9EA6-DF929625EA0E}">
        <p15:presenceInfo xmlns:p15="http://schemas.microsoft.com/office/powerpoint/2012/main" userId="S::irene.sander@giz.de::e6e6df08-ceec-47fc-8925-d831651b7002" providerId="AD"/>
      </p:ext>
    </p:extLst>
  </p:cmAuthor>
  <p:cmAuthor id="4" name="Scriptoria - AJ" initials="SCR - AJ" lastIdx="3" clrIdx="3">
    <p:extLst>
      <p:ext uri="{19B8F6BF-5375-455C-9EA6-DF929625EA0E}">
        <p15:presenceInfo xmlns:p15="http://schemas.microsoft.com/office/powerpoint/2012/main" userId="Scriptoria - AJ" providerId="None"/>
      </p:ext>
    </p:extLst>
  </p:cmAuthor>
  <p:cmAuthor id="11" name="Lilly Aufdembrinke" initials="LA" lastIdx="3" clrIdx="10">
    <p:extLst>
      <p:ext uri="{19B8F6BF-5375-455C-9EA6-DF929625EA0E}">
        <p15:presenceInfo xmlns:p15="http://schemas.microsoft.com/office/powerpoint/2012/main" userId="S::aufdembrinke_adelphi.de#ext#@gizonline.onmicrosoft.com::452e99f9-345d-4af9-8393-7c3002635e4d" providerId="AD"/>
      </p:ext>
    </p:extLst>
  </p:cmAuthor>
  <p:cmAuthor id="5" name="Annika (adelphi)" initials="A(" lastIdx="54" clrIdx="4">
    <p:extLst>
      <p:ext uri="{19B8F6BF-5375-455C-9EA6-DF929625EA0E}">
        <p15:presenceInfo xmlns:p15="http://schemas.microsoft.com/office/powerpoint/2012/main" userId="S-1-5-21-1761227572-3249661292-4128413540-1209" providerId="AD"/>
      </p:ext>
    </p:extLst>
  </p:cmAuthor>
  <p:cmAuthor id="12" name="aufdembrinke@adelphi.de" initials="a" lastIdx="2" clrIdx="11">
    <p:extLst>
      <p:ext uri="{19B8F6BF-5375-455C-9EA6-DF929625EA0E}">
        <p15:presenceInfo xmlns:p15="http://schemas.microsoft.com/office/powerpoint/2012/main" userId="aufdembrinke@adelphi.de" providerId="None"/>
      </p:ext>
    </p:extLst>
  </p:cmAuthor>
  <p:cmAuthor id="6" name="Lilly Aufdembrinke - adelphi" initials="LA-a" lastIdx="63" clrIdx="5">
    <p:extLst>
      <p:ext uri="{19B8F6BF-5375-455C-9EA6-DF929625EA0E}">
        <p15:presenceInfo xmlns:p15="http://schemas.microsoft.com/office/powerpoint/2012/main" userId="S-1-5-21-1761227572-3249661292-4128413540-54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ADCF"/>
    <a:srgbClr val="FD9998"/>
    <a:srgbClr val="FDBA7D"/>
    <a:srgbClr val="D42A2F"/>
    <a:srgbClr val="9ADE8D"/>
    <a:srgbClr val="339F34"/>
    <a:srgbClr val="FD7F28"/>
    <a:srgbClr val="AFC8E7"/>
    <a:srgbClr val="2678B2"/>
    <a:srgbClr val="936AB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0E3760-0357-412D-A71D-A38EE5FC8845}" v="5" dt="2022-12-01T07:17:22.39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0" autoAdjust="0"/>
    <p:restoredTop sz="56225" autoAdjust="0"/>
  </p:normalViewPr>
  <p:slideViewPr>
    <p:cSldViewPr snapToGrid="0">
      <p:cViewPr varScale="1">
        <p:scale>
          <a:sx n="64" d="100"/>
          <a:sy n="64" d="100"/>
        </p:scale>
        <p:origin x="1997" y="48"/>
      </p:cViewPr>
      <p:guideLst>
        <p:guide pos="2880"/>
        <p:guide orient="horz" pos="1620"/>
      </p:guideLst>
    </p:cSldViewPr>
  </p:slideViewPr>
  <p:notesTextViewPr>
    <p:cViewPr>
      <p:scale>
        <a:sx n="125" d="100"/>
        <a:sy n="125"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ffmann, Eleonora GIZ" userId="17fcc923-fc16-4ae3-be90-1ba8220b4999" providerId="ADAL" clId="{830E3760-0357-412D-A71D-A38EE5FC8845}"/>
    <pc:docChg chg="custSel addSld delSld modSld modMainMaster">
      <pc:chgData name="Hoffmann, Eleonora GIZ" userId="17fcc923-fc16-4ae3-be90-1ba8220b4999" providerId="ADAL" clId="{830E3760-0357-412D-A71D-A38EE5FC8845}" dt="2022-12-01T07:17:22.393" v="9"/>
      <pc:docMkLst>
        <pc:docMk/>
      </pc:docMkLst>
      <pc:sldChg chg="del">
        <pc:chgData name="Hoffmann, Eleonora GIZ" userId="17fcc923-fc16-4ae3-be90-1ba8220b4999" providerId="ADAL" clId="{830E3760-0357-412D-A71D-A38EE5FC8845}" dt="2022-12-01T07:16:12.427" v="0" actId="47"/>
        <pc:sldMkLst>
          <pc:docMk/>
          <pc:sldMk cId="3084541891" sldId="656"/>
        </pc:sldMkLst>
      </pc:sldChg>
      <pc:sldChg chg="del">
        <pc:chgData name="Hoffmann, Eleonora GIZ" userId="17fcc923-fc16-4ae3-be90-1ba8220b4999" providerId="ADAL" clId="{830E3760-0357-412D-A71D-A38EE5FC8845}" dt="2022-12-01T07:16:54.402" v="7" actId="47"/>
        <pc:sldMkLst>
          <pc:docMk/>
          <pc:sldMk cId="1946729247" sldId="675"/>
        </pc:sldMkLst>
      </pc:sldChg>
      <pc:sldChg chg="add">
        <pc:chgData name="Hoffmann, Eleonora GIZ" userId="17fcc923-fc16-4ae3-be90-1ba8220b4999" providerId="ADAL" clId="{830E3760-0357-412D-A71D-A38EE5FC8845}" dt="2022-12-01T07:16:13.106" v="1"/>
        <pc:sldMkLst>
          <pc:docMk/>
          <pc:sldMk cId="1603386933" sldId="755"/>
        </pc:sldMkLst>
      </pc:sldChg>
      <pc:sldChg chg="addSp delSp modSp add mod modNotesTx">
        <pc:chgData name="Hoffmann, Eleonora GIZ" userId="17fcc923-fc16-4ae3-be90-1ba8220b4999" providerId="ADAL" clId="{830E3760-0357-412D-A71D-A38EE5FC8845}" dt="2022-12-01T07:16:47.985" v="6"/>
        <pc:sldMkLst>
          <pc:docMk/>
          <pc:sldMk cId="2308492245" sldId="879"/>
        </pc:sldMkLst>
        <pc:spChg chg="add del mod">
          <ac:chgData name="Hoffmann, Eleonora GIZ" userId="17fcc923-fc16-4ae3-be90-1ba8220b4999" providerId="ADAL" clId="{830E3760-0357-412D-A71D-A38EE5FC8845}" dt="2022-12-01T07:16:47.576" v="5" actId="478"/>
          <ac:spMkLst>
            <pc:docMk/>
            <pc:sldMk cId="2308492245" sldId="879"/>
            <ac:spMk id="3" creationId="{627FCC82-718B-49C9-BAC3-DF427A81D5E7}"/>
          </ac:spMkLst>
        </pc:spChg>
        <pc:spChg chg="del">
          <ac:chgData name="Hoffmann, Eleonora GIZ" userId="17fcc923-fc16-4ae3-be90-1ba8220b4999" providerId="ADAL" clId="{830E3760-0357-412D-A71D-A38EE5FC8845}" dt="2022-12-01T07:16:45.157" v="4" actId="478"/>
          <ac:spMkLst>
            <pc:docMk/>
            <pc:sldMk cId="2308492245" sldId="879"/>
            <ac:spMk id="7" creationId="{2E8844CF-EE31-4AFB-91E4-4B2E90E5DB91}"/>
          </ac:spMkLst>
        </pc:spChg>
        <pc:spChg chg="add mod">
          <ac:chgData name="Hoffmann, Eleonora GIZ" userId="17fcc923-fc16-4ae3-be90-1ba8220b4999" providerId="ADAL" clId="{830E3760-0357-412D-A71D-A38EE5FC8845}" dt="2022-12-01T07:16:47.985" v="6"/>
          <ac:spMkLst>
            <pc:docMk/>
            <pc:sldMk cId="2308492245" sldId="879"/>
            <ac:spMk id="18" creationId="{D936CBDE-5456-48D3-A717-29C8D27CD099}"/>
          </ac:spMkLst>
        </pc:spChg>
      </pc:sldChg>
      <pc:sldMasterChg chg="modSldLayout">
        <pc:chgData name="Hoffmann, Eleonora GIZ" userId="17fcc923-fc16-4ae3-be90-1ba8220b4999" providerId="ADAL" clId="{830E3760-0357-412D-A71D-A38EE5FC8845}" dt="2022-12-01T07:17:22.393" v="9"/>
        <pc:sldMasterMkLst>
          <pc:docMk/>
          <pc:sldMasterMk cId="4039776046" sldId="2147483648"/>
        </pc:sldMasterMkLst>
        <pc:sldLayoutChg chg="addSp delSp modSp mod">
          <pc:chgData name="Hoffmann, Eleonora GIZ" userId="17fcc923-fc16-4ae3-be90-1ba8220b4999" providerId="ADAL" clId="{830E3760-0357-412D-A71D-A38EE5FC8845}" dt="2022-12-01T07:17:22.393" v="9"/>
          <pc:sldLayoutMkLst>
            <pc:docMk/>
            <pc:sldMasterMk cId="4039776046" sldId="2147483648"/>
            <pc:sldLayoutMk cId="713914068" sldId="2147483674"/>
          </pc:sldLayoutMkLst>
          <pc:picChg chg="add mod">
            <ac:chgData name="Hoffmann, Eleonora GIZ" userId="17fcc923-fc16-4ae3-be90-1ba8220b4999" providerId="ADAL" clId="{830E3760-0357-412D-A71D-A38EE5FC8845}" dt="2022-12-01T07:17:22.393" v="9"/>
            <ac:picMkLst>
              <pc:docMk/>
              <pc:sldMasterMk cId="4039776046" sldId="2147483648"/>
              <pc:sldLayoutMk cId="713914068" sldId="2147483674"/>
              <ac:picMk id="10" creationId="{F34CF8B3-E58D-4406-9EAD-AF3B0131B489}"/>
            </ac:picMkLst>
          </pc:picChg>
          <pc:picChg chg="del">
            <ac:chgData name="Hoffmann, Eleonora GIZ" userId="17fcc923-fc16-4ae3-be90-1ba8220b4999" providerId="ADAL" clId="{830E3760-0357-412D-A71D-A38EE5FC8845}" dt="2022-12-01T07:17:21.462" v="8" actId="478"/>
            <ac:picMkLst>
              <pc:docMk/>
              <pc:sldMasterMk cId="4039776046" sldId="2147483648"/>
              <pc:sldLayoutMk cId="713914068" sldId="2147483674"/>
              <ac:picMk id="11" creationId="{F1FA2165-3EB1-416F-8418-3572E0CC76C5}"/>
            </ac:picMkLst>
          </pc:picChg>
          <pc:picChg chg="del">
            <ac:chgData name="Hoffmann, Eleonora GIZ" userId="17fcc923-fc16-4ae3-be90-1ba8220b4999" providerId="ADAL" clId="{830E3760-0357-412D-A71D-A38EE5FC8845}" dt="2022-12-01T07:17:21.462" v="8" actId="478"/>
            <ac:picMkLst>
              <pc:docMk/>
              <pc:sldMasterMk cId="4039776046" sldId="2147483648"/>
              <pc:sldLayoutMk cId="713914068" sldId="2147483674"/>
              <ac:picMk id="12" creationId="{CC16DC49-64CC-40A5-9B9E-39EED8684A62}"/>
            </ac:picMkLst>
          </pc:picChg>
          <pc:picChg chg="del">
            <ac:chgData name="Hoffmann, Eleonora GIZ" userId="17fcc923-fc16-4ae3-be90-1ba8220b4999" providerId="ADAL" clId="{830E3760-0357-412D-A71D-A38EE5FC8845}" dt="2022-12-01T07:17:21.462" v="8" actId="478"/>
            <ac:picMkLst>
              <pc:docMk/>
              <pc:sldMasterMk cId="4039776046" sldId="2147483648"/>
              <pc:sldLayoutMk cId="713914068" sldId="2147483674"/>
              <ac:picMk id="13" creationId="{0F3103E5-EEAC-43C0-ACC4-B9C590947E69}"/>
            </ac:picMkLst>
          </pc:picChg>
          <pc:picChg chg="add mod">
            <ac:chgData name="Hoffmann, Eleonora GIZ" userId="17fcc923-fc16-4ae3-be90-1ba8220b4999" providerId="ADAL" clId="{830E3760-0357-412D-A71D-A38EE5FC8845}" dt="2022-12-01T07:17:22.393" v="9"/>
            <ac:picMkLst>
              <pc:docMk/>
              <pc:sldMasterMk cId="4039776046" sldId="2147483648"/>
              <pc:sldLayoutMk cId="713914068" sldId="2147483674"/>
              <ac:picMk id="15" creationId="{9A1125CC-0684-42EC-A62A-10E083319193}"/>
            </ac:picMkLst>
          </pc:picChg>
          <pc:picChg chg="add mod">
            <ac:chgData name="Hoffmann, Eleonora GIZ" userId="17fcc923-fc16-4ae3-be90-1ba8220b4999" providerId="ADAL" clId="{830E3760-0357-412D-A71D-A38EE5FC8845}" dt="2022-12-01T07:17:22.393" v="9"/>
            <ac:picMkLst>
              <pc:docMk/>
              <pc:sldMasterMk cId="4039776046" sldId="2147483648"/>
              <pc:sldLayoutMk cId="713914068" sldId="2147483674"/>
              <ac:picMk id="16" creationId="{DBE61EFB-7FA4-47FB-BFF7-42E867AC0F2A}"/>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4436ED-EA0C-4F12-87DE-792F1396DE4A}" type="doc">
      <dgm:prSet loTypeId="urn:microsoft.com/office/officeart/2005/8/layout/process4" loCatId="list" qsTypeId="urn:microsoft.com/office/officeart/2005/8/quickstyle/simple1" qsCatId="simple" csTypeId="urn:microsoft.com/office/officeart/2005/8/colors/accent3_2" csCatId="accent3" phldr="1"/>
      <dgm:spPr/>
      <dgm:t>
        <a:bodyPr/>
        <a:lstStyle/>
        <a:p>
          <a:endParaRPr lang="de-DE"/>
        </a:p>
      </dgm:t>
    </dgm:pt>
    <dgm:pt modelId="{B848BE19-A8D7-4F26-A0AF-CCB419CC00C8}">
      <dgm:prSet phldrT="[Text]" custT="1"/>
      <dgm:spPr>
        <a:solidFill>
          <a:srgbClr val="F4971A"/>
        </a:solidFill>
      </dgm:spPr>
      <dgm:t>
        <a:bodyPr/>
        <a:lstStyle/>
        <a:p>
          <a:r>
            <a:rPr lang="de-DE" sz="1200" dirty="0"/>
            <a:t>1. </a:t>
          </a:r>
          <a:r>
            <a:rPr lang="ru-RU" sz="1200" dirty="0"/>
            <a:t>Предварительный отбор и критерии приемлемости ВЭП</a:t>
          </a:r>
          <a:endParaRPr lang="de-DE" sz="1200" dirty="0"/>
        </a:p>
      </dgm:t>
    </dgm:pt>
    <dgm:pt modelId="{C4CFA80D-D2F6-48A7-A845-490BF351AA7D}" type="parTrans" cxnId="{A022F125-07EB-4CF9-83B2-E1A1BDC59914}">
      <dgm:prSet/>
      <dgm:spPr/>
      <dgm:t>
        <a:bodyPr/>
        <a:lstStyle/>
        <a:p>
          <a:endParaRPr lang="de-DE"/>
        </a:p>
      </dgm:t>
    </dgm:pt>
    <dgm:pt modelId="{04861723-BCE0-466A-9AAB-ED3727071758}" type="sibTrans" cxnId="{A022F125-07EB-4CF9-83B2-E1A1BDC59914}">
      <dgm:prSet/>
      <dgm:spPr/>
      <dgm:t>
        <a:bodyPr/>
        <a:lstStyle/>
        <a:p>
          <a:endParaRPr lang="de-DE"/>
        </a:p>
      </dgm:t>
    </dgm:pt>
    <dgm:pt modelId="{2507017B-69B5-4004-9F7D-62C0EA3DF706}">
      <dgm:prSet phldrT="[Text]" custT="1"/>
      <dgm:spPr/>
      <dgm:t>
        <a:bodyPr/>
        <a:lstStyle/>
        <a:p>
          <a:r>
            <a:rPr lang="ru-RU" sz="800" noProof="0" dirty="0"/>
            <a:t>Базовые критерии приемлемости и факторы оценки риска</a:t>
          </a:r>
          <a:endParaRPr lang="en-US" sz="800" noProof="0" dirty="0"/>
        </a:p>
      </dgm:t>
    </dgm:pt>
    <dgm:pt modelId="{B60F2C5A-51D3-431F-9550-3FF11DA2DCFB}" type="parTrans" cxnId="{3B7326BF-6823-42EB-87EF-DEE3D294E934}">
      <dgm:prSet/>
      <dgm:spPr/>
      <dgm:t>
        <a:bodyPr/>
        <a:lstStyle/>
        <a:p>
          <a:endParaRPr lang="de-DE"/>
        </a:p>
      </dgm:t>
    </dgm:pt>
    <dgm:pt modelId="{810395A8-FCDD-46DF-9D7A-051D7AF40203}" type="sibTrans" cxnId="{3B7326BF-6823-42EB-87EF-DEE3D294E934}">
      <dgm:prSet/>
      <dgm:spPr/>
      <dgm:t>
        <a:bodyPr/>
        <a:lstStyle/>
        <a:p>
          <a:endParaRPr lang="de-DE"/>
        </a:p>
      </dgm:t>
    </dgm:pt>
    <dgm:pt modelId="{7BAFA634-90B5-44B3-9C00-FE3F873AF904}">
      <dgm:prSet phldrT="[Text]" custT="1"/>
      <dgm:spPr>
        <a:solidFill>
          <a:srgbClr val="F4971A"/>
        </a:solidFill>
      </dgm:spPr>
      <dgm:t>
        <a:bodyPr/>
        <a:lstStyle/>
        <a:p>
          <a:r>
            <a:rPr lang="de-DE" sz="1200" dirty="0"/>
            <a:t>2. </a:t>
          </a:r>
          <a:r>
            <a:rPr lang="ru-RU" sz="1200" dirty="0"/>
            <a:t>Пороговый уровень, чтобы классифицировать проект, как проект в области ВЭП</a:t>
          </a:r>
          <a:endParaRPr lang="de-DE" sz="1200" dirty="0"/>
        </a:p>
      </dgm:t>
    </dgm:pt>
    <dgm:pt modelId="{631C7816-AC78-488F-9DAD-E4A6DCD957DA}" type="parTrans" cxnId="{783F7A0C-A921-4176-842E-9D86ABC6624F}">
      <dgm:prSet/>
      <dgm:spPr/>
      <dgm:t>
        <a:bodyPr/>
        <a:lstStyle/>
        <a:p>
          <a:endParaRPr lang="de-DE"/>
        </a:p>
      </dgm:t>
    </dgm:pt>
    <dgm:pt modelId="{A3990AEF-D183-4ED7-886C-896370F947E7}" type="sibTrans" cxnId="{783F7A0C-A921-4176-842E-9D86ABC6624F}">
      <dgm:prSet/>
      <dgm:spPr/>
      <dgm:t>
        <a:bodyPr/>
        <a:lstStyle/>
        <a:p>
          <a:endParaRPr lang="de-DE"/>
        </a:p>
      </dgm:t>
    </dgm:pt>
    <dgm:pt modelId="{1F816AFD-2B4C-4761-B659-3D8CA75DF347}">
      <dgm:prSet phldrT="[Text]" custT="1"/>
      <dgm:spPr/>
      <dgm:t>
        <a:bodyPr/>
        <a:lstStyle/>
        <a:p>
          <a:r>
            <a:rPr lang="ru-RU" sz="800" noProof="0" dirty="0"/>
            <a:t>Критерии отбора</a:t>
          </a:r>
          <a:endParaRPr lang="en-US" sz="800" noProof="0" dirty="0"/>
        </a:p>
        <a:p>
          <a:r>
            <a:rPr lang="en-US" sz="800" noProof="0" dirty="0"/>
            <a:t>(</a:t>
          </a:r>
          <a:r>
            <a:rPr lang="ru-RU" sz="800" noProof="0" dirty="0"/>
            <a:t>критерии соответствия в отношении ВЭП безопасности и эффективного использования ресурсов)</a:t>
          </a:r>
          <a:endParaRPr lang="en-US" sz="800" noProof="0" dirty="0"/>
        </a:p>
      </dgm:t>
    </dgm:pt>
    <dgm:pt modelId="{2B5901C0-659F-4FA3-A871-28CAF924A764}" type="parTrans" cxnId="{0EDFD10F-4C90-4F64-80F7-B2361F9B0CEE}">
      <dgm:prSet/>
      <dgm:spPr/>
      <dgm:t>
        <a:bodyPr/>
        <a:lstStyle/>
        <a:p>
          <a:endParaRPr lang="de-DE"/>
        </a:p>
      </dgm:t>
    </dgm:pt>
    <dgm:pt modelId="{5868CCED-0BE8-4CF9-AFEA-0CA022807EC9}" type="sibTrans" cxnId="{0EDFD10F-4C90-4F64-80F7-B2361F9B0CEE}">
      <dgm:prSet/>
      <dgm:spPr/>
      <dgm:t>
        <a:bodyPr/>
        <a:lstStyle/>
        <a:p>
          <a:endParaRPr lang="de-DE"/>
        </a:p>
      </dgm:t>
    </dgm:pt>
    <dgm:pt modelId="{E25563CE-CF18-4D22-AFAD-8488CD186490}">
      <dgm:prSet phldrT="[Text]" custT="1"/>
      <dgm:spPr>
        <a:solidFill>
          <a:srgbClr val="F4971A"/>
        </a:solidFill>
      </dgm:spPr>
      <dgm:t>
        <a:bodyPr/>
        <a:lstStyle/>
        <a:p>
          <a:r>
            <a:rPr lang="de-DE" sz="1200" dirty="0"/>
            <a:t>3. </a:t>
          </a:r>
          <a:r>
            <a:rPr lang="ru-RU" sz="1200" dirty="0"/>
            <a:t>Выбор и оценка проектов в области ВЭП Нексус</a:t>
          </a:r>
          <a:endParaRPr lang="de-DE" sz="1200" dirty="0"/>
        </a:p>
      </dgm:t>
    </dgm:pt>
    <dgm:pt modelId="{2E40AA23-31D8-444D-837C-366BA1005E31}" type="parTrans" cxnId="{7BDB238A-D8F7-42E9-8E40-5F17E6C62D24}">
      <dgm:prSet/>
      <dgm:spPr/>
      <dgm:t>
        <a:bodyPr/>
        <a:lstStyle/>
        <a:p>
          <a:endParaRPr lang="de-DE"/>
        </a:p>
      </dgm:t>
    </dgm:pt>
    <dgm:pt modelId="{0D0F7285-0BA6-4A65-8750-AB62A07C36C5}" type="sibTrans" cxnId="{7BDB238A-D8F7-42E9-8E40-5F17E6C62D24}">
      <dgm:prSet/>
      <dgm:spPr/>
      <dgm:t>
        <a:bodyPr/>
        <a:lstStyle/>
        <a:p>
          <a:endParaRPr lang="de-DE"/>
        </a:p>
      </dgm:t>
    </dgm:pt>
    <dgm:pt modelId="{5D207792-9B71-4D4E-858F-B77C417C8674}">
      <dgm:prSet phldrT="[Text]" custT="1"/>
      <dgm:spPr/>
      <dgm:t>
        <a:bodyPr/>
        <a:lstStyle/>
        <a:p>
          <a:r>
            <a:rPr lang="ru-RU" sz="800" noProof="0" dirty="0"/>
            <a:t>Выбор индикаторов</a:t>
          </a:r>
          <a:endParaRPr lang="en-US" sz="800" noProof="0" dirty="0"/>
        </a:p>
        <a:p>
          <a:r>
            <a:rPr lang="en-US" sz="800" noProof="0" dirty="0"/>
            <a:t>(3.1 </a:t>
          </a:r>
          <a:r>
            <a:rPr lang="ru-RU" sz="800" noProof="0" dirty="0"/>
            <a:t>Аспекты в области ВЭП безопасности, окружающей среды, изменения климата и гендера</a:t>
          </a:r>
          <a:r>
            <a:rPr lang="en-US" sz="800" noProof="0" dirty="0"/>
            <a:t>; 3.2 </a:t>
          </a:r>
          <a:r>
            <a:rPr lang="ru-RU" sz="800" noProof="0" dirty="0"/>
            <a:t>институты, управление, правовые нормы и администрирование; 3.3 Инновации, дополнительность, коммерческая устойчивость, масштабируемость и передаваемость)</a:t>
          </a:r>
          <a:endParaRPr lang="en-US" sz="800" noProof="0" dirty="0"/>
        </a:p>
      </dgm:t>
    </dgm:pt>
    <dgm:pt modelId="{9F66A836-AD2C-4210-B827-7626AC22B78A}" type="parTrans" cxnId="{4E69D9E4-3B6C-4E2E-A451-7CB717EDBB7B}">
      <dgm:prSet/>
      <dgm:spPr/>
      <dgm:t>
        <a:bodyPr/>
        <a:lstStyle/>
        <a:p>
          <a:endParaRPr lang="de-DE"/>
        </a:p>
      </dgm:t>
    </dgm:pt>
    <dgm:pt modelId="{49C7D041-1256-42AC-8EE9-F18B437F67EF}" type="sibTrans" cxnId="{4E69D9E4-3B6C-4E2E-A451-7CB717EDBB7B}">
      <dgm:prSet/>
      <dgm:spPr/>
      <dgm:t>
        <a:bodyPr/>
        <a:lstStyle/>
        <a:p>
          <a:endParaRPr lang="de-DE"/>
        </a:p>
      </dgm:t>
    </dgm:pt>
    <dgm:pt modelId="{A539EDFB-20E8-4853-B6AD-B7DC3E3729A8}">
      <dgm:prSet phldrT="[Text]" custT="1"/>
      <dgm:spPr>
        <a:solidFill>
          <a:srgbClr val="F4971A"/>
        </a:solidFill>
      </dgm:spPr>
      <dgm:t>
        <a:bodyPr/>
        <a:lstStyle/>
        <a:p>
          <a:r>
            <a:rPr lang="en-US" sz="1200" noProof="0" dirty="0"/>
            <a:t>4. </a:t>
          </a:r>
          <a:r>
            <a:rPr lang="ru-RU" sz="1200" noProof="0" dirty="0"/>
            <a:t>Ранжирование проектов ВЭП</a:t>
          </a:r>
          <a:endParaRPr lang="en-US" sz="1200" noProof="0" dirty="0"/>
        </a:p>
      </dgm:t>
    </dgm:pt>
    <dgm:pt modelId="{776F913E-AF8E-4F80-BC16-2A98992051F0}" type="parTrans" cxnId="{D69C290A-C9C6-43E3-BABC-1681A2BDD4FA}">
      <dgm:prSet/>
      <dgm:spPr/>
      <dgm:t>
        <a:bodyPr/>
        <a:lstStyle/>
        <a:p>
          <a:endParaRPr lang="de-DE"/>
        </a:p>
      </dgm:t>
    </dgm:pt>
    <dgm:pt modelId="{CAB0CFB3-5396-4646-916F-60BB70E00D6F}" type="sibTrans" cxnId="{D69C290A-C9C6-43E3-BABC-1681A2BDD4FA}">
      <dgm:prSet/>
      <dgm:spPr/>
      <dgm:t>
        <a:bodyPr/>
        <a:lstStyle/>
        <a:p>
          <a:endParaRPr lang="de-DE"/>
        </a:p>
      </dgm:t>
    </dgm:pt>
    <dgm:pt modelId="{FE5DC28A-67BC-4E30-8522-D2780995F75C}" type="pres">
      <dgm:prSet presAssocID="{214436ED-EA0C-4F12-87DE-792F1396DE4A}" presName="Name0" presStyleCnt="0">
        <dgm:presLayoutVars>
          <dgm:dir/>
          <dgm:animLvl val="lvl"/>
          <dgm:resizeHandles val="exact"/>
        </dgm:presLayoutVars>
      </dgm:prSet>
      <dgm:spPr/>
    </dgm:pt>
    <dgm:pt modelId="{CCB18FB1-B84B-4E32-980E-4111F3FEA885}" type="pres">
      <dgm:prSet presAssocID="{A539EDFB-20E8-4853-B6AD-B7DC3E3729A8}" presName="boxAndChildren" presStyleCnt="0"/>
      <dgm:spPr/>
    </dgm:pt>
    <dgm:pt modelId="{2623476A-048D-4E50-9486-D14497084A40}" type="pres">
      <dgm:prSet presAssocID="{A539EDFB-20E8-4853-B6AD-B7DC3E3729A8}" presName="parentTextBox" presStyleLbl="node1" presStyleIdx="0" presStyleCnt="4"/>
      <dgm:spPr/>
    </dgm:pt>
    <dgm:pt modelId="{1F9A52AF-6795-4364-AE50-3A9B4433B759}" type="pres">
      <dgm:prSet presAssocID="{0D0F7285-0BA6-4A65-8750-AB62A07C36C5}" presName="sp" presStyleCnt="0"/>
      <dgm:spPr/>
    </dgm:pt>
    <dgm:pt modelId="{60D308C4-8A12-4C1E-9E69-37CC13DAEBA0}" type="pres">
      <dgm:prSet presAssocID="{E25563CE-CF18-4D22-AFAD-8488CD186490}" presName="arrowAndChildren" presStyleCnt="0"/>
      <dgm:spPr/>
    </dgm:pt>
    <dgm:pt modelId="{3532B307-3B83-483A-9786-0E46734164C2}" type="pres">
      <dgm:prSet presAssocID="{E25563CE-CF18-4D22-AFAD-8488CD186490}" presName="parentTextArrow" presStyleLbl="node1" presStyleIdx="0" presStyleCnt="4"/>
      <dgm:spPr/>
    </dgm:pt>
    <dgm:pt modelId="{F745D2B3-5F9B-4212-877C-22FE57B0CB18}" type="pres">
      <dgm:prSet presAssocID="{E25563CE-CF18-4D22-AFAD-8488CD186490}" presName="arrow" presStyleLbl="node1" presStyleIdx="1" presStyleCnt="4" custScaleY="187530" custLinFactNeighborX="-7" custLinFactNeighborY="898"/>
      <dgm:spPr/>
    </dgm:pt>
    <dgm:pt modelId="{69BBB045-B588-4372-92A0-7B2A869B2A81}" type="pres">
      <dgm:prSet presAssocID="{E25563CE-CF18-4D22-AFAD-8488CD186490}" presName="descendantArrow" presStyleCnt="0"/>
      <dgm:spPr/>
    </dgm:pt>
    <dgm:pt modelId="{06BC9EBC-DBA4-400B-9E55-C3C6031A5744}" type="pres">
      <dgm:prSet presAssocID="{5D207792-9B71-4D4E-858F-B77C417C8674}" presName="childTextArrow" presStyleLbl="fgAccFollowNode1" presStyleIdx="0" presStyleCnt="3" custScaleY="259273" custLinFactNeighborX="-7" custLinFactNeighborY="-1154">
        <dgm:presLayoutVars>
          <dgm:bulletEnabled val="1"/>
        </dgm:presLayoutVars>
      </dgm:prSet>
      <dgm:spPr/>
    </dgm:pt>
    <dgm:pt modelId="{925EE708-D6EA-45BD-8BB1-8387F113CFAE}" type="pres">
      <dgm:prSet presAssocID="{A3990AEF-D183-4ED7-886C-896370F947E7}" presName="sp" presStyleCnt="0"/>
      <dgm:spPr/>
    </dgm:pt>
    <dgm:pt modelId="{890B372E-6D53-452B-BCF7-0D8053641CDA}" type="pres">
      <dgm:prSet presAssocID="{7BAFA634-90B5-44B3-9C00-FE3F873AF904}" presName="arrowAndChildren" presStyleCnt="0"/>
      <dgm:spPr/>
    </dgm:pt>
    <dgm:pt modelId="{19A1D247-FD88-4E0D-97D9-8CC431D17B2E}" type="pres">
      <dgm:prSet presAssocID="{7BAFA634-90B5-44B3-9C00-FE3F873AF904}" presName="parentTextArrow" presStyleLbl="node1" presStyleIdx="1" presStyleCnt="4"/>
      <dgm:spPr/>
    </dgm:pt>
    <dgm:pt modelId="{DCAFD3A4-E644-4E9B-B760-796629A0AC21}" type="pres">
      <dgm:prSet presAssocID="{7BAFA634-90B5-44B3-9C00-FE3F873AF904}" presName="arrow" presStyleLbl="node1" presStyleIdx="2" presStyleCnt="4" custScaleY="159113" custLinFactNeighborX="-8"/>
      <dgm:spPr/>
    </dgm:pt>
    <dgm:pt modelId="{6DE973CC-5B48-4A83-9184-F5C11E6BDCBA}" type="pres">
      <dgm:prSet presAssocID="{7BAFA634-90B5-44B3-9C00-FE3F873AF904}" presName="descendantArrow" presStyleCnt="0"/>
      <dgm:spPr/>
    </dgm:pt>
    <dgm:pt modelId="{4B759F4B-3938-445E-9E98-97FBCE4C73D2}" type="pres">
      <dgm:prSet presAssocID="{1F816AFD-2B4C-4761-B659-3D8CA75DF347}" presName="childTextArrow" presStyleLbl="fgAccFollowNode1" presStyleIdx="1" presStyleCnt="3" custScaleY="200491">
        <dgm:presLayoutVars>
          <dgm:bulletEnabled val="1"/>
        </dgm:presLayoutVars>
      </dgm:prSet>
      <dgm:spPr/>
    </dgm:pt>
    <dgm:pt modelId="{B3EA0B2C-3BBE-4211-9C16-D10E102FCCD8}" type="pres">
      <dgm:prSet presAssocID="{04861723-BCE0-466A-9AAB-ED3727071758}" presName="sp" presStyleCnt="0"/>
      <dgm:spPr/>
    </dgm:pt>
    <dgm:pt modelId="{92A25FBF-303A-44EF-9BEA-8ADEE5832104}" type="pres">
      <dgm:prSet presAssocID="{B848BE19-A8D7-4F26-A0AF-CCB419CC00C8}" presName="arrowAndChildren" presStyleCnt="0"/>
      <dgm:spPr/>
    </dgm:pt>
    <dgm:pt modelId="{3CC92853-77CA-4061-A1A2-DFB098CC3B01}" type="pres">
      <dgm:prSet presAssocID="{B848BE19-A8D7-4F26-A0AF-CCB419CC00C8}" presName="parentTextArrow" presStyleLbl="node1" presStyleIdx="2" presStyleCnt="4"/>
      <dgm:spPr/>
    </dgm:pt>
    <dgm:pt modelId="{E9812155-A380-4682-BB87-B9194EEF8FDF}" type="pres">
      <dgm:prSet presAssocID="{B848BE19-A8D7-4F26-A0AF-CCB419CC00C8}" presName="arrow" presStyleLbl="node1" presStyleIdx="3" presStyleCnt="4" custLinFactNeighborX="-1872" custLinFactNeighborY="-2281"/>
      <dgm:spPr/>
    </dgm:pt>
    <dgm:pt modelId="{3C249BDA-59E7-4F2D-A909-651DC6275167}" type="pres">
      <dgm:prSet presAssocID="{B848BE19-A8D7-4F26-A0AF-CCB419CC00C8}" presName="descendantArrow" presStyleCnt="0"/>
      <dgm:spPr/>
    </dgm:pt>
    <dgm:pt modelId="{4055834A-BE5A-4AF4-88E0-C8CA4CEE1DBE}" type="pres">
      <dgm:prSet presAssocID="{2507017B-69B5-4004-9F7D-62C0EA3DF706}" presName="childTextArrow" presStyleLbl="fgAccFollowNode1" presStyleIdx="2" presStyleCnt="3">
        <dgm:presLayoutVars>
          <dgm:bulletEnabled val="1"/>
        </dgm:presLayoutVars>
      </dgm:prSet>
      <dgm:spPr/>
    </dgm:pt>
  </dgm:ptLst>
  <dgm:cxnLst>
    <dgm:cxn modelId="{D69C290A-C9C6-43E3-BABC-1681A2BDD4FA}" srcId="{214436ED-EA0C-4F12-87DE-792F1396DE4A}" destId="{A539EDFB-20E8-4853-B6AD-B7DC3E3729A8}" srcOrd="3" destOrd="0" parTransId="{776F913E-AF8E-4F80-BC16-2A98992051F0}" sibTransId="{CAB0CFB3-5396-4646-916F-60BB70E00D6F}"/>
    <dgm:cxn modelId="{783F7A0C-A921-4176-842E-9D86ABC6624F}" srcId="{214436ED-EA0C-4F12-87DE-792F1396DE4A}" destId="{7BAFA634-90B5-44B3-9C00-FE3F873AF904}" srcOrd="1" destOrd="0" parTransId="{631C7816-AC78-488F-9DAD-E4A6DCD957DA}" sibTransId="{A3990AEF-D183-4ED7-886C-896370F947E7}"/>
    <dgm:cxn modelId="{0EDFD10F-4C90-4F64-80F7-B2361F9B0CEE}" srcId="{7BAFA634-90B5-44B3-9C00-FE3F873AF904}" destId="{1F816AFD-2B4C-4761-B659-3D8CA75DF347}" srcOrd="0" destOrd="0" parTransId="{2B5901C0-659F-4FA3-A871-28CAF924A764}" sibTransId="{5868CCED-0BE8-4CF9-AFEA-0CA022807EC9}"/>
    <dgm:cxn modelId="{A022F125-07EB-4CF9-83B2-E1A1BDC59914}" srcId="{214436ED-EA0C-4F12-87DE-792F1396DE4A}" destId="{B848BE19-A8D7-4F26-A0AF-CCB419CC00C8}" srcOrd="0" destOrd="0" parTransId="{C4CFA80D-D2F6-48A7-A845-490BF351AA7D}" sibTransId="{04861723-BCE0-466A-9AAB-ED3727071758}"/>
    <dgm:cxn modelId="{086A3C29-616C-4E17-B993-6BC45D41827A}" type="presOf" srcId="{2507017B-69B5-4004-9F7D-62C0EA3DF706}" destId="{4055834A-BE5A-4AF4-88E0-C8CA4CEE1DBE}" srcOrd="0" destOrd="0" presId="urn:microsoft.com/office/officeart/2005/8/layout/process4"/>
    <dgm:cxn modelId="{9715B24F-2FF7-45C0-BC49-CEA4000F3A31}" type="presOf" srcId="{1F816AFD-2B4C-4761-B659-3D8CA75DF347}" destId="{4B759F4B-3938-445E-9E98-97FBCE4C73D2}" srcOrd="0" destOrd="0" presId="urn:microsoft.com/office/officeart/2005/8/layout/process4"/>
    <dgm:cxn modelId="{50241D7D-1127-4617-99E0-2043629DEFFD}" type="presOf" srcId="{E25563CE-CF18-4D22-AFAD-8488CD186490}" destId="{F745D2B3-5F9B-4212-877C-22FE57B0CB18}" srcOrd="1" destOrd="0" presId="urn:microsoft.com/office/officeart/2005/8/layout/process4"/>
    <dgm:cxn modelId="{CF179A81-3019-4F30-A113-8E0880B3AB60}" type="presOf" srcId="{B848BE19-A8D7-4F26-A0AF-CCB419CC00C8}" destId="{3CC92853-77CA-4061-A1A2-DFB098CC3B01}" srcOrd="0" destOrd="0" presId="urn:microsoft.com/office/officeart/2005/8/layout/process4"/>
    <dgm:cxn modelId="{7BDB238A-D8F7-42E9-8E40-5F17E6C62D24}" srcId="{214436ED-EA0C-4F12-87DE-792F1396DE4A}" destId="{E25563CE-CF18-4D22-AFAD-8488CD186490}" srcOrd="2" destOrd="0" parTransId="{2E40AA23-31D8-444D-837C-366BA1005E31}" sibTransId="{0D0F7285-0BA6-4A65-8750-AB62A07C36C5}"/>
    <dgm:cxn modelId="{DF465290-1D4D-44CC-93E8-AEC4DE5C0610}" type="presOf" srcId="{7BAFA634-90B5-44B3-9C00-FE3F873AF904}" destId="{DCAFD3A4-E644-4E9B-B760-796629A0AC21}" srcOrd="1" destOrd="0" presId="urn:microsoft.com/office/officeart/2005/8/layout/process4"/>
    <dgm:cxn modelId="{EC511391-7944-4A2D-B106-9E5A33DFD60E}" type="presOf" srcId="{214436ED-EA0C-4F12-87DE-792F1396DE4A}" destId="{FE5DC28A-67BC-4E30-8522-D2780995F75C}" srcOrd="0" destOrd="0" presId="urn:microsoft.com/office/officeart/2005/8/layout/process4"/>
    <dgm:cxn modelId="{3B7326BF-6823-42EB-87EF-DEE3D294E934}" srcId="{B848BE19-A8D7-4F26-A0AF-CCB419CC00C8}" destId="{2507017B-69B5-4004-9F7D-62C0EA3DF706}" srcOrd="0" destOrd="0" parTransId="{B60F2C5A-51D3-431F-9550-3FF11DA2DCFB}" sibTransId="{810395A8-FCDD-46DF-9D7A-051D7AF40203}"/>
    <dgm:cxn modelId="{761215C5-C713-4A89-8F0A-366901A11D4E}" type="presOf" srcId="{7BAFA634-90B5-44B3-9C00-FE3F873AF904}" destId="{19A1D247-FD88-4E0D-97D9-8CC431D17B2E}" srcOrd="0" destOrd="0" presId="urn:microsoft.com/office/officeart/2005/8/layout/process4"/>
    <dgm:cxn modelId="{E95E40D3-DCF9-4723-A326-79E860669BFC}" type="presOf" srcId="{B848BE19-A8D7-4F26-A0AF-CCB419CC00C8}" destId="{E9812155-A380-4682-BB87-B9194EEF8FDF}" srcOrd="1" destOrd="0" presId="urn:microsoft.com/office/officeart/2005/8/layout/process4"/>
    <dgm:cxn modelId="{C2084FE1-C6E5-4D30-8D63-C925F280649B}" type="presOf" srcId="{A539EDFB-20E8-4853-B6AD-B7DC3E3729A8}" destId="{2623476A-048D-4E50-9486-D14497084A40}" srcOrd="0" destOrd="0" presId="urn:microsoft.com/office/officeart/2005/8/layout/process4"/>
    <dgm:cxn modelId="{4E69D9E4-3B6C-4E2E-A451-7CB717EDBB7B}" srcId="{E25563CE-CF18-4D22-AFAD-8488CD186490}" destId="{5D207792-9B71-4D4E-858F-B77C417C8674}" srcOrd="0" destOrd="0" parTransId="{9F66A836-AD2C-4210-B827-7626AC22B78A}" sibTransId="{49C7D041-1256-42AC-8EE9-F18B437F67EF}"/>
    <dgm:cxn modelId="{815B1CEA-D2D0-493E-82EA-C33013B5D41E}" type="presOf" srcId="{5D207792-9B71-4D4E-858F-B77C417C8674}" destId="{06BC9EBC-DBA4-400B-9E55-C3C6031A5744}" srcOrd="0" destOrd="0" presId="urn:microsoft.com/office/officeart/2005/8/layout/process4"/>
    <dgm:cxn modelId="{D50966F0-F70E-4ACB-BA8A-79D9EEBE5C92}" type="presOf" srcId="{E25563CE-CF18-4D22-AFAD-8488CD186490}" destId="{3532B307-3B83-483A-9786-0E46734164C2}" srcOrd="0" destOrd="0" presId="urn:microsoft.com/office/officeart/2005/8/layout/process4"/>
    <dgm:cxn modelId="{6528C991-789F-4208-9F81-47732327B452}" type="presParOf" srcId="{FE5DC28A-67BC-4E30-8522-D2780995F75C}" destId="{CCB18FB1-B84B-4E32-980E-4111F3FEA885}" srcOrd="0" destOrd="0" presId="urn:microsoft.com/office/officeart/2005/8/layout/process4"/>
    <dgm:cxn modelId="{17A4BB21-B9AD-4AF4-BB22-8E7171A803B8}" type="presParOf" srcId="{CCB18FB1-B84B-4E32-980E-4111F3FEA885}" destId="{2623476A-048D-4E50-9486-D14497084A40}" srcOrd="0" destOrd="0" presId="urn:microsoft.com/office/officeart/2005/8/layout/process4"/>
    <dgm:cxn modelId="{592741DB-07AF-4332-B278-C62F735FA0B9}" type="presParOf" srcId="{FE5DC28A-67BC-4E30-8522-D2780995F75C}" destId="{1F9A52AF-6795-4364-AE50-3A9B4433B759}" srcOrd="1" destOrd="0" presId="urn:microsoft.com/office/officeart/2005/8/layout/process4"/>
    <dgm:cxn modelId="{1735AB21-2B11-4F9A-ABC8-C2043394A904}" type="presParOf" srcId="{FE5DC28A-67BC-4E30-8522-D2780995F75C}" destId="{60D308C4-8A12-4C1E-9E69-37CC13DAEBA0}" srcOrd="2" destOrd="0" presId="urn:microsoft.com/office/officeart/2005/8/layout/process4"/>
    <dgm:cxn modelId="{93FA0357-06DD-403D-9B0B-B996F96634F2}" type="presParOf" srcId="{60D308C4-8A12-4C1E-9E69-37CC13DAEBA0}" destId="{3532B307-3B83-483A-9786-0E46734164C2}" srcOrd="0" destOrd="0" presId="urn:microsoft.com/office/officeart/2005/8/layout/process4"/>
    <dgm:cxn modelId="{B5F7283C-768C-4F53-89C6-701431AFA133}" type="presParOf" srcId="{60D308C4-8A12-4C1E-9E69-37CC13DAEBA0}" destId="{F745D2B3-5F9B-4212-877C-22FE57B0CB18}" srcOrd="1" destOrd="0" presId="urn:microsoft.com/office/officeart/2005/8/layout/process4"/>
    <dgm:cxn modelId="{5C3095DC-59AB-458B-84A3-09C548A5CDEA}" type="presParOf" srcId="{60D308C4-8A12-4C1E-9E69-37CC13DAEBA0}" destId="{69BBB045-B588-4372-92A0-7B2A869B2A81}" srcOrd="2" destOrd="0" presId="urn:microsoft.com/office/officeart/2005/8/layout/process4"/>
    <dgm:cxn modelId="{87327F90-28AA-4F0C-9A76-851785BC4661}" type="presParOf" srcId="{69BBB045-B588-4372-92A0-7B2A869B2A81}" destId="{06BC9EBC-DBA4-400B-9E55-C3C6031A5744}" srcOrd="0" destOrd="0" presId="urn:microsoft.com/office/officeart/2005/8/layout/process4"/>
    <dgm:cxn modelId="{33AC008E-4344-448F-9331-05FF592DCD30}" type="presParOf" srcId="{FE5DC28A-67BC-4E30-8522-D2780995F75C}" destId="{925EE708-D6EA-45BD-8BB1-8387F113CFAE}" srcOrd="3" destOrd="0" presId="urn:microsoft.com/office/officeart/2005/8/layout/process4"/>
    <dgm:cxn modelId="{FEEB25FE-4108-4C55-A6D5-52AFEFAA55B5}" type="presParOf" srcId="{FE5DC28A-67BC-4E30-8522-D2780995F75C}" destId="{890B372E-6D53-452B-BCF7-0D8053641CDA}" srcOrd="4" destOrd="0" presId="urn:microsoft.com/office/officeart/2005/8/layout/process4"/>
    <dgm:cxn modelId="{B26D9554-0713-4E38-9253-B482D8C87125}" type="presParOf" srcId="{890B372E-6D53-452B-BCF7-0D8053641CDA}" destId="{19A1D247-FD88-4E0D-97D9-8CC431D17B2E}" srcOrd="0" destOrd="0" presId="urn:microsoft.com/office/officeart/2005/8/layout/process4"/>
    <dgm:cxn modelId="{355E77F1-DB41-4809-A56F-0BE1BD4FF9A3}" type="presParOf" srcId="{890B372E-6D53-452B-BCF7-0D8053641CDA}" destId="{DCAFD3A4-E644-4E9B-B760-796629A0AC21}" srcOrd="1" destOrd="0" presId="urn:microsoft.com/office/officeart/2005/8/layout/process4"/>
    <dgm:cxn modelId="{508E0D4B-DF2D-490D-A18F-4BBBF77933C7}" type="presParOf" srcId="{890B372E-6D53-452B-BCF7-0D8053641CDA}" destId="{6DE973CC-5B48-4A83-9184-F5C11E6BDCBA}" srcOrd="2" destOrd="0" presId="urn:microsoft.com/office/officeart/2005/8/layout/process4"/>
    <dgm:cxn modelId="{EC3DBD0F-BBBF-4BFE-A4D7-8DF28F79BB09}" type="presParOf" srcId="{6DE973CC-5B48-4A83-9184-F5C11E6BDCBA}" destId="{4B759F4B-3938-445E-9E98-97FBCE4C73D2}" srcOrd="0" destOrd="0" presId="urn:microsoft.com/office/officeart/2005/8/layout/process4"/>
    <dgm:cxn modelId="{CBC12E3D-3256-4A80-926F-621BF7F6890A}" type="presParOf" srcId="{FE5DC28A-67BC-4E30-8522-D2780995F75C}" destId="{B3EA0B2C-3BBE-4211-9C16-D10E102FCCD8}" srcOrd="5" destOrd="0" presId="urn:microsoft.com/office/officeart/2005/8/layout/process4"/>
    <dgm:cxn modelId="{91F3FCDD-B5EB-4759-B354-BAEB8E9E2621}" type="presParOf" srcId="{FE5DC28A-67BC-4E30-8522-D2780995F75C}" destId="{92A25FBF-303A-44EF-9BEA-8ADEE5832104}" srcOrd="6" destOrd="0" presId="urn:microsoft.com/office/officeart/2005/8/layout/process4"/>
    <dgm:cxn modelId="{18C9E5C0-4EAC-492E-9269-0A111CD8B44E}" type="presParOf" srcId="{92A25FBF-303A-44EF-9BEA-8ADEE5832104}" destId="{3CC92853-77CA-4061-A1A2-DFB098CC3B01}" srcOrd="0" destOrd="0" presId="urn:microsoft.com/office/officeart/2005/8/layout/process4"/>
    <dgm:cxn modelId="{1D5D8204-40B1-4EF6-B128-FBB7B37638BA}" type="presParOf" srcId="{92A25FBF-303A-44EF-9BEA-8ADEE5832104}" destId="{E9812155-A380-4682-BB87-B9194EEF8FDF}" srcOrd="1" destOrd="0" presId="urn:microsoft.com/office/officeart/2005/8/layout/process4"/>
    <dgm:cxn modelId="{E85B9C27-A147-40DC-BC04-EB480DF5B428}" type="presParOf" srcId="{92A25FBF-303A-44EF-9BEA-8ADEE5832104}" destId="{3C249BDA-59E7-4F2D-A909-651DC6275167}" srcOrd="2" destOrd="0" presId="urn:microsoft.com/office/officeart/2005/8/layout/process4"/>
    <dgm:cxn modelId="{8C613E74-5233-4C46-8C4D-7C42AC2C375F}" type="presParOf" srcId="{3C249BDA-59E7-4F2D-A909-651DC6275167}" destId="{4055834A-BE5A-4AF4-88E0-C8CA4CEE1DB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CA1562-352F-43F0-8868-DDF0D52BE710}" type="doc">
      <dgm:prSet loTypeId="urn:microsoft.com/office/officeart/2005/8/layout/hList9" loCatId="list" qsTypeId="urn:microsoft.com/office/officeart/2005/8/quickstyle/simple1" qsCatId="simple" csTypeId="urn:microsoft.com/office/officeart/2005/8/colors/accent1_3" csCatId="accent1" phldr="1"/>
      <dgm:spPr/>
      <dgm:t>
        <a:bodyPr/>
        <a:lstStyle/>
        <a:p>
          <a:endParaRPr lang="de-DE"/>
        </a:p>
      </dgm:t>
    </dgm:pt>
    <dgm:pt modelId="{B37A68AE-1EC1-4EFE-842F-FB32F9CF057A}">
      <dgm:prSet phldrT="[Text]"/>
      <dgm:spPr>
        <a:solidFill>
          <a:srgbClr val="79A12C"/>
        </a:solidFill>
      </dgm:spPr>
      <dgm:t>
        <a:bodyPr/>
        <a:lstStyle/>
        <a:p>
          <a:r>
            <a:rPr lang="ru-RU" b="1" noProof="0" dirty="0"/>
            <a:t>Выгоды подхода Нексус для мобилизации финансов</a:t>
          </a:r>
          <a:endParaRPr lang="en-US" b="1" noProof="0" dirty="0"/>
        </a:p>
      </dgm:t>
    </dgm:pt>
    <dgm:pt modelId="{CBAA7C40-1C22-4403-9B25-6453108E1028}" type="parTrans" cxnId="{8D5A4CFC-4476-4A95-B110-353CACB904D6}">
      <dgm:prSet/>
      <dgm:spPr/>
      <dgm:t>
        <a:bodyPr/>
        <a:lstStyle/>
        <a:p>
          <a:endParaRPr lang="de-DE"/>
        </a:p>
      </dgm:t>
    </dgm:pt>
    <dgm:pt modelId="{F4E439FE-31DF-409E-9E59-0B7792E6C7D1}" type="sibTrans" cxnId="{8D5A4CFC-4476-4A95-B110-353CACB904D6}">
      <dgm:prSet/>
      <dgm:spPr/>
      <dgm:t>
        <a:bodyPr/>
        <a:lstStyle/>
        <a:p>
          <a:endParaRPr lang="de-DE"/>
        </a:p>
      </dgm:t>
    </dgm:pt>
    <dgm:pt modelId="{96391B10-A625-42ED-BD31-C5EFE28A70C9}">
      <dgm:prSet phldrT="[Text]" custT="1"/>
      <dgm:spPr>
        <a:solidFill>
          <a:srgbClr val="79A12C">
            <a:alpha val="60000"/>
          </a:srgbClr>
        </a:solidFill>
      </dgm:spPr>
      <dgm:t>
        <a:bodyPr/>
        <a:lstStyle/>
        <a:p>
          <a:r>
            <a:rPr lang="ru-RU" sz="1800" b="1" dirty="0">
              <a:latin typeface="Calibri" panose="020F0502020204030204" pitchFamily="34" charset="0"/>
            </a:rPr>
            <a:t>Открывает новые финансовые возможности</a:t>
          </a:r>
          <a:endParaRPr lang="en-US" sz="1800" b="0" dirty="0">
            <a:latin typeface="Calibri" panose="020F0502020204030204" pitchFamily="34" charset="0"/>
          </a:endParaRPr>
        </a:p>
        <a:p>
          <a:r>
            <a:rPr lang="ru-RU" sz="1800" b="0" dirty="0">
              <a:latin typeface="Calibri" panose="020F0502020204030204" pitchFamily="34" charset="0"/>
            </a:rPr>
            <a:t>Максимально экономично использует имеющиеся финансовые ресурсы </a:t>
          </a:r>
        </a:p>
      </dgm:t>
    </dgm:pt>
    <dgm:pt modelId="{021E325D-7E02-4926-99ED-1AD6EA5A3171}" type="parTrans" cxnId="{5AFCF780-52CB-4064-99FF-74853FF7FD5C}">
      <dgm:prSet/>
      <dgm:spPr/>
      <dgm:t>
        <a:bodyPr/>
        <a:lstStyle/>
        <a:p>
          <a:endParaRPr lang="de-DE"/>
        </a:p>
      </dgm:t>
    </dgm:pt>
    <dgm:pt modelId="{9E973A61-436E-44CB-8208-1DEE07A7FC14}" type="sibTrans" cxnId="{5AFCF780-52CB-4064-99FF-74853FF7FD5C}">
      <dgm:prSet/>
      <dgm:spPr/>
      <dgm:t>
        <a:bodyPr/>
        <a:lstStyle/>
        <a:p>
          <a:endParaRPr lang="de-DE"/>
        </a:p>
      </dgm:t>
    </dgm:pt>
    <dgm:pt modelId="{0248C167-02E9-4F7A-871C-A5F3B1A48E2D}">
      <dgm:prSet phldrT="[Text]" custT="1"/>
      <dgm:spPr>
        <a:solidFill>
          <a:srgbClr val="79A12C">
            <a:alpha val="40000"/>
          </a:srgb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b="1" noProof="0" dirty="0">
              <a:latin typeface="Calibri" panose="020F0502020204030204" pitchFamily="34" charset="0"/>
            </a:rPr>
            <a:t>Ускоряет реализацию экологически устойчивых и выгодных решений</a:t>
          </a:r>
          <a:endParaRPr lang="en-US" sz="1800" b="1" noProof="0" dirty="0">
            <a:latin typeface="Calibri" panose="020F050202020403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ru-RU" sz="1800" b="0" noProof="0" dirty="0">
              <a:latin typeface="Calibri" panose="020F0502020204030204" pitchFamily="34" charset="0"/>
            </a:rPr>
            <a:t>Экономики масштаба</a:t>
          </a:r>
          <a:endParaRPr lang="en-US" sz="1800" b="0" noProof="0" dirty="0">
            <a:latin typeface="Calibri" panose="020F0502020204030204" pitchFamily="34" charset="0"/>
          </a:endParaRPr>
        </a:p>
      </dgm:t>
    </dgm:pt>
    <dgm:pt modelId="{92C0B900-24BE-4D8B-A298-3C43250DF16C}" type="sibTrans" cxnId="{099B44A6-728F-4DA4-AF1F-A66B392AC570}">
      <dgm:prSet/>
      <dgm:spPr/>
      <dgm:t>
        <a:bodyPr/>
        <a:lstStyle/>
        <a:p>
          <a:endParaRPr lang="de-DE"/>
        </a:p>
      </dgm:t>
    </dgm:pt>
    <dgm:pt modelId="{E6C57086-3690-4128-95D6-33FEBC4355FE}" type="parTrans" cxnId="{099B44A6-728F-4DA4-AF1F-A66B392AC570}">
      <dgm:prSet/>
      <dgm:spPr/>
      <dgm:t>
        <a:bodyPr/>
        <a:lstStyle/>
        <a:p>
          <a:endParaRPr lang="de-DE"/>
        </a:p>
      </dgm:t>
    </dgm:pt>
    <dgm:pt modelId="{86AE450C-989B-4950-9B7A-51A15D4632C4}">
      <dgm:prSet phldrT="[Text]" custT="1"/>
      <dgm:spPr>
        <a:noFill/>
      </dgm:spPr>
      <dgm:t>
        <a:bodyPr/>
        <a:lstStyle/>
        <a:p>
          <a:endParaRPr lang="de-DE" sz="1800" b="1" dirty="0">
            <a:latin typeface="Calibri" panose="020F0502020204030204" pitchFamily="34" charset="0"/>
          </a:endParaRPr>
        </a:p>
      </dgm:t>
    </dgm:pt>
    <dgm:pt modelId="{8277561E-B667-457C-8002-6EE8128261CE}" type="sibTrans" cxnId="{C63F66F2-8B25-4AE0-AF68-A9940C4D534F}">
      <dgm:prSet/>
      <dgm:spPr/>
      <dgm:t>
        <a:bodyPr/>
        <a:lstStyle/>
        <a:p>
          <a:endParaRPr lang="de-DE"/>
        </a:p>
      </dgm:t>
    </dgm:pt>
    <dgm:pt modelId="{93B7C0DA-D001-4296-A16B-CE6B81FB92D8}" type="parTrans" cxnId="{C63F66F2-8B25-4AE0-AF68-A9940C4D534F}">
      <dgm:prSet/>
      <dgm:spPr/>
      <dgm:t>
        <a:bodyPr/>
        <a:lstStyle/>
        <a:p>
          <a:endParaRPr lang="de-DE"/>
        </a:p>
      </dgm:t>
    </dgm:pt>
    <dgm:pt modelId="{87157A25-96D1-4C37-A3A0-E3BB34F08AF5}">
      <dgm:prSet phldrT="[Text]" custT="1"/>
      <dgm:spPr>
        <a:solidFill>
          <a:srgbClr val="79A12C">
            <a:alpha val="60000"/>
          </a:srgb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b="1" noProof="0" dirty="0">
              <a:latin typeface="Calibri" panose="020F0502020204030204" pitchFamily="34" charset="0"/>
            </a:rPr>
            <a:t>Улучшает согласованность и снижает риски для инвестиций</a:t>
          </a:r>
          <a:endParaRPr lang="en-US" sz="1800" b="1" noProof="0" dirty="0">
            <a:latin typeface="Calibri" panose="020F050202020403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ru-RU" sz="1800" b="0" noProof="0" dirty="0">
              <a:latin typeface="Calibri" panose="020F0502020204030204" pitchFamily="34" charset="0"/>
              <a:cs typeface="Calibri" panose="020F0502020204030204" pitchFamily="34" charset="0"/>
            </a:rPr>
            <a:t>Координация и долгосрочная устойчивость</a:t>
          </a:r>
          <a:endParaRPr lang="en-US" sz="1800" b="0" noProof="0" dirty="0">
            <a:latin typeface="Calibri" panose="020F0502020204030204" pitchFamily="34" charset="0"/>
            <a:cs typeface="Calibri" panose="020F0502020204030204" pitchFamily="34" charset="0"/>
          </a:endParaRPr>
        </a:p>
      </dgm:t>
    </dgm:pt>
    <dgm:pt modelId="{F859C453-9DC0-4A85-9ED3-BC9ADCF77282}" type="sibTrans" cxnId="{454A80D9-1629-450A-A380-672B8F7BF6A1}">
      <dgm:prSet/>
      <dgm:spPr/>
      <dgm:t>
        <a:bodyPr/>
        <a:lstStyle/>
        <a:p>
          <a:endParaRPr lang="de-DE"/>
        </a:p>
      </dgm:t>
    </dgm:pt>
    <dgm:pt modelId="{C262090D-87EB-4B63-A2EA-BB7640CF2D3D}" type="parTrans" cxnId="{454A80D9-1629-450A-A380-672B8F7BF6A1}">
      <dgm:prSet/>
      <dgm:spPr/>
      <dgm:t>
        <a:bodyPr/>
        <a:lstStyle/>
        <a:p>
          <a:endParaRPr lang="de-DE"/>
        </a:p>
      </dgm:t>
    </dgm:pt>
    <dgm:pt modelId="{20917347-2C3F-4BCC-9A69-89788D6EA6C8}" type="pres">
      <dgm:prSet presAssocID="{34CA1562-352F-43F0-8868-DDF0D52BE710}" presName="list" presStyleCnt="0">
        <dgm:presLayoutVars>
          <dgm:dir/>
          <dgm:animLvl val="lvl"/>
        </dgm:presLayoutVars>
      </dgm:prSet>
      <dgm:spPr/>
    </dgm:pt>
    <dgm:pt modelId="{200418EF-1272-4B76-9926-0ACF5E919B6F}" type="pres">
      <dgm:prSet presAssocID="{B37A68AE-1EC1-4EFE-842F-FB32F9CF057A}" presName="posSpace" presStyleCnt="0"/>
      <dgm:spPr/>
    </dgm:pt>
    <dgm:pt modelId="{BCD148FF-F5FA-4859-A5B0-02D946F09C3F}" type="pres">
      <dgm:prSet presAssocID="{B37A68AE-1EC1-4EFE-842F-FB32F9CF057A}" presName="vertFlow" presStyleCnt="0"/>
      <dgm:spPr/>
    </dgm:pt>
    <dgm:pt modelId="{431DAE3E-826D-4786-8AAA-822C547DCEDD}" type="pres">
      <dgm:prSet presAssocID="{B37A68AE-1EC1-4EFE-842F-FB32F9CF057A}" presName="topSpace" presStyleCnt="0"/>
      <dgm:spPr/>
    </dgm:pt>
    <dgm:pt modelId="{7018AA1B-FD52-4397-9ECC-4BA5EBB2A780}" type="pres">
      <dgm:prSet presAssocID="{B37A68AE-1EC1-4EFE-842F-FB32F9CF057A}" presName="firstComp" presStyleCnt="0"/>
      <dgm:spPr/>
    </dgm:pt>
    <dgm:pt modelId="{195B7580-B2A9-4052-A60A-E06B29DB7710}" type="pres">
      <dgm:prSet presAssocID="{B37A68AE-1EC1-4EFE-842F-FB32F9CF057A}" presName="firstChild" presStyleLbl="bgAccFollowNode1" presStyleIdx="0" presStyleCnt="4" custScaleX="207889"/>
      <dgm:spPr/>
    </dgm:pt>
    <dgm:pt modelId="{43A11F2D-A11F-4B8E-B0A4-F8C49E5FF4A0}" type="pres">
      <dgm:prSet presAssocID="{B37A68AE-1EC1-4EFE-842F-FB32F9CF057A}" presName="firstChildTx" presStyleLbl="bgAccFollowNode1" presStyleIdx="0" presStyleCnt="4">
        <dgm:presLayoutVars>
          <dgm:bulletEnabled val="1"/>
        </dgm:presLayoutVars>
      </dgm:prSet>
      <dgm:spPr/>
    </dgm:pt>
    <dgm:pt modelId="{0F380A8A-9402-4433-ADF9-FC154E24B451}" type="pres">
      <dgm:prSet presAssocID="{0248C167-02E9-4F7A-871C-A5F3B1A48E2D}" presName="comp" presStyleCnt="0"/>
      <dgm:spPr/>
    </dgm:pt>
    <dgm:pt modelId="{5060288C-D141-4333-8E08-795E5D9802FC}" type="pres">
      <dgm:prSet presAssocID="{0248C167-02E9-4F7A-871C-A5F3B1A48E2D}" presName="child" presStyleLbl="bgAccFollowNode1" presStyleIdx="1" presStyleCnt="4" custScaleX="207889"/>
      <dgm:spPr/>
    </dgm:pt>
    <dgm:pt modelId="{5C57C7F2-51E6-48CA-8CAC-109FD0DE2B23}" type="pres">
      <dgm:prSet presAssocID="{0248C167-02E9-4F7A-871C-A5F3B1A48E2D}" presName="childTx" presStyleLbl="bgAccFollowNode1" presStyleIdx="1" presStyleCnt="4">
        <dgm:presLayoutVars>
          <dgm:bulletEnabled val="1"/>
        </dgm:presLayoutVars>
      </dgm:prSet>
      <dgm:spPr/>
    </dgm:pt>
    <dgm:pt modelId="{17D49A25-6461-4426-B52D-1EE19DBFCC94}" type="pres">
      <dgm:prSet presAssocID="{87157A25-96D1-4C37-A3A0-E3BB34F08AF5}" presName="comp" presStyleCnt="0"/>
      <dgm:spPr/>
    </dgm:pt>
    <dgm:pt modelId="{8AB05266-F897-4862-BCE9-681B0882662E}" type="pres">
      <dgm:prSet presAssocID="{87157A25-96D1-4C37-A3A0-E3BB34F08AF5}" presName="child" presStyleLbl="bgAccFollowNode1" presStyleIdx="2" presStyleCnt="4" custScaleX="207889"/>
      <dgm:spPr/>
    </dgm:pt>
    <dgm:pt modelId="{393C6737-CD8C-406D-B09A-B622210B0CD8}" type="pres">
      <dgm:prSet presAssocID="{87157A25-96D1-4C37-A3A0-E3BB34F08AF5}" presName="childTx" presStyleLbl="bgAccFollowNode1" presStyleIdx="2" presStyleCnt="4">
        <dgm:presLayoutVars>
          <dgm:bulletEnabled val="1"/>
        </dgm:presLayoutVars>
      </dgm:prSet>
      <dgm:spPr/>
    </dgm:pt>
    <dgm:pt modelId="{4F067274-76CD-443B-B20F-80E76CF6F65B}" type="pres">
      <dgm:prSet presAssocID="{86AE450C-989B-4950-9B7A-51A15D4632C4}" presName="comp" presStyleCnt="0"/>
      <dgm:spPr/>
    </dgm:pt>
    <dgm:pt modelId="{842B3C12-EAB8-442D-AAAA-9863A39DD709}" type="pres">
      <dgm:prSet presAssocID="{86AE450C-989B-4950-9B7A-51A15D4632C4}" presName="child" presStyleLbl="bgAccFollowNode1" presStyleIdx="3" presStyleCnt="4" custScaleX="207889"/>
      <dgm:spPr/>
    </dgm:pt>
    <dgm:pt modelId="{4641D99B-416C-45C3-B583-3617BDCCBFD0}" type="pres">
      <dgm:prSet presAssocID="{86AE450C-989B-4950-9B7A-51A15D4632C4}" presName="childTx" presStyleLbl="bgAccFollowNode1" presStyleIdx="3" presStyleCnt="4">
        <dgm:presLayoutVars>
          <dgm:bulletEnabled val="1"/>
        </dgm:presLayoutVars>
      </dgm:prSet>
      <dgm:spPr/>
    </dgm:pt>
    <dgm:pt modelId="{C9B20235-09DB-484E-B556-8A58DA3B2175}" type="pres">
      <dgm:prSet presAssocID="{B37A68AE-1EC1-4EFE-842F-FB32F9CF057A}" presName="negSpace" presStyleCnt="0"/>
      <dgm:spPr/>
    </dgm:pt>
    <dgm:pt modelId="{62A37AF3-56FC-4386-89D9-25308F4406EB}" type="pres">
      <dgm:prSet presAssocID="{B37A68AE-1EC1-4EFE-842F-FB32F9CF057A}" presName="circle" presStyleLbl="node1" presStyleIdx="0" presStyleCnt="1" custScaleX="193894" custScaleY="193112" custLinFactX="-100000" custLinFactNeighborX="-188629" custLinFactNeighborY="-108"/>
      <dgm:spPr/>
    </dgm:pt>
  </dgm:ptLst>
  <dgm:cxnLst>
    <dgm:cxn modelId="{D3326B00-4E74-4350-8ED6-48AF11D1CF01}" type="presOf" srcId="{96391B10-A625-42ED-BD31-C5EFE28A70C9}" destId="{195B7580-B2A9-4052-A60A-E06B29DB7710}" srcOrd="0" destOrd="0" presId="urn:microsoft.com/office/officeart/2005/8/layout/hList9"/>
    <dgm:cxn modelId="{EEA51D1B-99C9-4014-BCA2-B9FF590A27C2}" type="presOf" srcId="{0248C167-02E9-4F7A-871C-A5F3B1A48E2D}" destId="{5060288C-D141-4333-8E08-795E5D9802FC}" srcOrd="0" destOrd="0" presId="urn:microsoft.com/office/officeart/2005/8/layout/hList9"/>
    <dgm:cxn modelId="{65F03125-4222-4B22-9D98-7A3E180FCF47}" type="presOf" srcId="{34CA1562-352F-43F0-8868-DDF0D52BE710}" destId="{20917347-2C3F-4BCC-9A69-89788D6EA6C8}" srcOrd="0" destOrd="0" presId="urn:microsoft.com/office/officeart/2005/8/layout/hList9"/>
    <dgm:cxn modelId="{71112D26-7994-49B5-8A00-3DE1111481C5}" type="presOf" srcId="{87157A25-96D1-4C37-A3A0-E3BB34F08AF5}" destId="{8AB05266-F897-4862-BCE9-681B0882662E}" srcOrd="0" destOrd="0" presId="urn:microsoft.com/office/officeart/2005/8/layout/hList9"/>
    <dgm:cxn modelId="{4460CB40-35C9-49C6-9F4A-B750C898A983}" type="presOf" srcId="{0248C167-02E9-4F7A-871C-A5F3B1A48E2D}" destId="{5C57C7F2-51E6-48CA-8CAC-109FD0DE2B23}" srcOrd="1" destOrd="0" presId="urn:microsoft.com/office/officeart/2005/8/layout/hList9"/>
    <dgm:cxn modelId="{5AFCF780-52CB-4064-99FF-74853FF7FD5C}" srcId="{B37A68AE-1EC1-4EFE-842F-FB32F9CF057A}" destId="{96391B10-A625-42ED-BD31-C5EFE28A70C9}" srcOrd="0" destOrd="0" parTransId="{021E325D-7E02-4926-99ED-1AD6EA5A3171}" sibTransId="{9E973A61-436E-44CB-8208-1DEE07A7FC14}"/>
    <dgm:cxn modelId="{D97CAF90-462E-4E79-A90B-78C9DBB9F059}" type="presOf" srcId="{B37A68AE-1EC1-4EFE-842F-FB32F9CF057A}" destId="{62A37AF3-56FC-4386-89D9-25308F4406EB}" srcOrd="0" destOrd="0" presId="urn:microsoft.com/office/officeart/2005/8/layout/hList9"/>
    <dgm:cxn modelId="{DE3FBE90-FB99-487B-89D8-139361CC446F}" type="presOf" srcId="{87157A25-96D1-4C37-A3A0-E3BB34F08AF5}" destId="{393C6737-CD8C-406D-B09A-B622210B0CD8}" srcOrd="1" destOrd="0" presId="urn:microsoft.com/office/officeart/2005/8/layout/hList9"/>
    <dgm:cxn modelId="{3BC55297-B65C-4AC3-88DA-D1DB71168DA3}" type="presOf" srcId="{86AE450C-989B-4950-9B7A-51A15D4632C4}" destId="{842B3C12-EAB8-442D-AAAA-9863A39DD709}" srcOrd="0" destOrd="0" presId="urn:microsoft.com/office/officeart/2005/8/layout/hList9"/>
    <dgm:cxn modelId="{3960FE9D-4F21-4264-9151-BF102F2D09A0}" type="presOf" srcId="{96391B10-A625-42ED-BD31-C5EFE28A70C9}" destId="{43A11F2D-A11F-4B8E-B0A4-F8C49E5FF4A0}" srcOrd="1" destOrd="0" presId="urn:microsoft.com/office/officeart/2005/8/layout/hList9"/>
    <dgm:cxn modelId="{099B44A6-728F-4DA4-AF1F-A66B392AC570}" srcId="{B37A68AE-1EC1-4EFE-842F-FB32F9CF057A}" destId="{0248C167-02E9-4F7A-871C-A5F3B1A48E2D}" srcOrd="1" destOrd="0" parTransId="{E6C57086-3690-4128-95D6-33FEBC4355FE}" sibTransId="{92C0B900-24BE-4D8B-A298-3C43250DF16C}"/>
    <dgm:cxn modelId="{454A80D9-1629-450A-A380-672B8F7BF6A1}" srcId="{B37A68AE-1EC1-4EFE-842F-FB32F9CF057A}" destId="{87157A25-96D1-4C37-A3A0-E3BB34F08AF5}" srcOrd="2" destOrd="0" parTransId="{C262090D-87EB-4B63-A2EA-BB7640CF2D3D}" sibTransId="{F859C453-9DC0-4A85-9ED3-BC9ADCF77282}"/>
    <dgm:cxn modelId="{8D3C2CEC-1E0C-426C-B410-4C3E6FC8720A}" type="presOf" srcId="{86AE450C-989B-4950-9B7A-51A15D4632C4}" destId="{4641D99B-416C-45C3-B583-3617BDCCBFD0}" srcOrd="1" destOrd="0" presId="urn:microsoft.com/office/officeart/2005/8/layout/hList9"/>
    <dgm:cxn modelId="{C63F66F2-8B25-4AE0-AF68-A9940C4D534F}" srcId="{B37A68AE-1EC1-4EFE-842F-FB32F9CF057A}" destId="{86AE450C-989B-4950-9B7A-51A15D4632C4}" srcOrd="3" destOrd="0" parTransId="{93B7C0DA-D001-4296-A16B-CE6B81FB92D8}" sibTransId="{8277561E-B667-457C-8002-6EE8128261CE}"/>
    <dgm:cxn modelId="{8D5A4CFC-4476-4A95-B110-353CACB904D6}" srcId="{34CA1562-352F-43F0-8868-DDF0D52BE710}" destId="{B37A68AE-1EC1-4EFE-842F-FB32F9CF057A}" srcOrd="0" destOrd="0" parTransId="{CBAA7C40-1C22-4403-9B25-6453108E1028}" sibTransId="{F4E439FE-31DF-409E-9E59-0B7792E6C7D1}"/>
    <dgm:cxn modelId="{56AB4478-8EDB-468A-B248-BDC6B4FEC642}" type="presParOf" srcId="{20917347-2C3F-4BCC-9A69-89788D6EA6C8}" destId="{200418EF-1272-4B76-9926-0ACF5E919B6F}" srcOrd="0" destOrd="0" presId="urn:microsoft.com/office/officeart/2005/8/layout/hList9"/>
    <dgm:cxn modelId="{ACEE5512-52DD-49DE-8667-2FCAB7DEBAD4}" type="presParOf" srcId="{20917347-2C3F-4BCC-9A69-89788D6EA6C8}" destId="{BCD148FF-F5FA-4859-A5B0-02D946F09C3F}" srcOrd="1" destOrd="0" presId="urn:microsoft.com/office/officeart/2005/8/layout/hList9"/>
    <dgm:cxn modelId="{90D4B1BA-16F5-4B2A-8900-9524BEDFAD07}" type="presParOf" srcId="{BCD148FF-F5FA-4859-A5B0-02D946F09C3F}" destId="{431DAE3E-826D-4786-8AAA-822C547DCEDD}" srcOrd="0" destOrd="0" presId="urn:microsoft.com/office/officeart/2005/8/layout/hList9"/>
    <dgm:cxn modelId="{2FE7B51F-7192-4F1C-B7EB-AA51C59E31F0}" type="presParOf" srcId="{BCD148FF-F5FA-4859-A5B0-02D946F09C3F}" destId="{7018AA1B-FD52-4397-9ECC-4BA5EBB2A780}" srcOrd="1" destOrd="0" presId="urn:microsoft.com/office/officeart/2005/8/layout/hList9"/>
    <dgm:cxn modelId="{F0FBE8ED-A325-43C4-A573-F41FCB25DDC5}" type="presParOf" srcId="{7018AA1B-FD52-4397-9ECC-4BA5EBB2A780}" destId="{195B7580-B2A9-4052-A60A-E06B29DB7710}" srcOrd="0" destOrd="0" presId="urn:microsoft.com/office/officeart/2005/8/layout/hList9"/>
    <dgm:cxn modelId="{79740BEA-BADE-41FC-B0ED-8EB1DD511091}" type="presParOf" srcId="{7018AA1B-FD52-4397-9ECC-4BA5EBB2A780}" destId="{43A11F2D-A11F-4B8E-B0A4-F8C49E5FF4A0}" srcOrd="1" destOrd="0" presId="urn:microsoft.com/office/officeart/2005/8/layout/hList9"/>
    <dgm:cxn modelId="{8FD80854-5A29-4740-9307-EF4E01C2AD9A}" type="presParOf" srcId="{BCD148FF-F5FA-4859-A5B0-02D946F09C3F}" destId="{0F380A8A-9402-4433-ADF9-FC154E24B451}" srcOrd="2" destOrd="0" presId="urn:microsoft.com/office/officeart/2005/8/layout/hList9"/>
    <dgm:cxn modelId="{48459C24-5B86-49D3-85B3-B081C574E7D2}" type="presParOf" srcId="{0F380A8A-9402-4433-ADF9-FC154E24B451}" destId="{5060288C-D141-4333-8E08-795E5D9802FC}" srcOrd="0" destOrd="0" presId="urn:microsoft.com/office/officeart/2005/8/layout/hList9"/>
    <dgm:cxn modelId="{A4E6E939-5CBE-4DAB-BFCF-DCD29BDDB2AB}" type="presParOf" srcId="{0F380A8A-9402-4433-ADF9-FC154E24B451}" destId="{5C57C7F2-51E6-48CA-8CAC-109FD0DE2B23}" srcOrd="1" destOrd="0" presId="urn:microsoft.com/office/officeart/2005/8/layout/hList9"/>
    <dgm:cxn modelId="{B680432C-8DCF-4D1C-BB3D-AFDD21141135}" type="presParOf" srcId="{BCD148FF-F5FA-4859-A5B0-02D946F09C3F}" destId="{17D49A25-6461-4426-B52D-1EE19DBFCC94}" srcOrd="3" destOrd="0" presId="urn:microsoft.com/office/officeart/2005/8/layout/hList9"/>
    <dgm:cxn modelId="{E775335B-BF51-4EA3-974E-F7B243A5FFD4}" type="presParOf" srcId="{17D49A25-6461-4426-B52D-1EE19DBFCC94}" destId="{8AB05266-F897-4862-BCE9-681B0882662E}" srcOrd="0" destOrd="0" presId="urn:microsoft.com/office/officeart/2005/8/layout/hList9"/>
    <dgm:cxn modelId="{05CBD17A-FD7B-488E-B46C-5831621EE30D}" type="presParOf" srcId="{17D49A25-6461-4426-B52D-1EE19DBFCC94}" destId="{393C6737-CD8C-406D-B09A-B622210B0CD8}" srcOrd="1" destOrd="0" presId="urn:microsoft.com/office/officeart/2005/8/layout/hList9"/>
    <dgm:cxn modelId="{09A42D7B-06C7-484A-983E-B21F253B7ED8}" type="presParOf" srcId="{BCD148FF-F5FA-4859-A5B0-02D946F09C3F}" destId="{4F067274-76CD-443B-B20F-80E76CF6F65B}" srcOrd="4" destOrd="0" presId="urn:microsoft.com/office/officeart/2005/8/layout/hList9"/>
    <dgm:cxn modelId="{3183374F-959C-419D-BFA1-B0B4E1A0D79B}" type="presParOf" srcId="{4F067274-76CD-443B-B20F-80E76CF6F65B}" destId="{842B3C12-EAB8-442D-AAAA-9863A39DD709}" srcOrd="0" destOrd="0" presId="urn:microsoft.com/office/officeart/2005/8/layout/hList9"/>
    <dgm:cxn modelId="{78629990-7BED-4A0B-B5D6-F534B354AA12}" type="presParOf" srcId="{4F067274-76CD-443B-B20F-80E76CF6F65B}" destId="{4641D99B-416C-45C3-B583-3617BDCCBFD0}" srcOrd="1" destOrd="0" presId="urn:microsoft.com/office/officeart/2005/8/layout/hList9"/>
    <dgm:cxn modelId="{FD308A75-CE9C-47B0-BED6-476CF3E81CDE}" type="presParOf" srcId="{20917347-2C3F-4BCC-9A69-89788D6EA6C8}" destId="{C9B20235-09DB-484E-B556-8A58DA3B2175}" srcOrd="2" destOrd="0" presId="urn:microsoft.com/office/officeart/2005/8/layout/hList9"/>
    <dgm:cxn modelId="{B81C801B-2308-4B6B-8041-36A88D909AD7}" type="presParOf" srcId="{20917347-2C3F-4BCC-9A69-89788D6EA6C8}" destId="{62A37AF3-56FC-4386-89D9-25308F4406EB}" srcOrd="3"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BDC542-D6FB-43F1-86F4-BE4C1F163686}" type="doc">
      <dgm:prSet loTypeId="urn:microsoft.com/office/officeart/2005/8/layout/gear1" loCatId="relationship" qsTypeId="urn:microsoft.com/office/officeart/2005/8/quickstyle/simple1" qsCatId="simple" csTypeId="urn:microsoft.com/office/officeart/2005/8/colors/colorful2" csCatId="colorful" phldr="1"/>
      <dgm:spPr/>
    </dgm:pt>
    <dgm:pt modelId="{199F01AB-50AF-49D7-801F-21473ACC83A4}">
      <dgm:prSet phldrT="[Text]" custT="1"/>
      <dgm:spPr/>
      <dgm:t>
        <a:bodyPr/>
        <a:lstStyle/>
        <a:p>
          <a:r>
            <a:rPr lang="ru-RU" sz="1400" b="1" noProof="0" dirty="0"/>
            <a:t>Доступ к климатическому финансированию</a:t>
          </a:r>
          <a:endParaRPr lang="en-US" sz="1400" b="1" noProof="0" dirty="0"/>
        </a:p>
      </dgm:t>
    </dgm:pt>
    <dgm:pt modelId="{1692B6FA-D2F1-48F7-B955-8CF43781CAB5}" type="parTrans" cxnId="{903B0902-93CB-4D8D-B895-61AB73BFECB5}">
      <dgm:prSet/>
      <dgm:spPr/>
      <dgm:t>
        <a:bodyPr/>
        <a:lstStyle/>
        <a:p>
          <a:endParaRPr lang="de-DE"/>
        </a:p>
      </dgm:t>
    </dgm:pt>
    <dgm:pt modelId="{DC6CFA1E-1D89-49DE-824A-6937FAC57ADC}" type="sibTrans" cxnId="{903B0902-93CB-4D8D-B895-61AB73BFECB5}">
      <dgm:prSet/>
      <dgm:spPr/>
      <dgm:t>
        <a:bodyPr/>
        <a:lstStyle/>
        <a:p>
          <a:endParaRPr lang="de-DE"/>
        </a:p>
      </dgm:t>
    </dgm:pt>
    <dgm:pt modelId="{281463A2-DA72-4DA1-BEDA-0A7B17032762}">
      <dgm:prSet phldrT="[Text]" custT="1"/>
      <dgm:spPr/>
      <dgm:t>
        <a:bodyPr/>
        <a:lstStyle/>
        <a:p>
          <a:r>
            <a:rPr lang="ru-RU" sz="1400" b="1" noProof="0" dirty="0"/>
            <a:t>Критерии устойчивости</a:t>
          </a:r>
          <a:endParaRPr lang="en-US" sz="1400" b="1" noProof="0" dirty="0"/>
        </a:p>
      </dgm:t>
    </dgm:pt>
    <dgm:pt modelId="{FB257AF8-299B-4BF5-A8E5-C8F69EE94E69}" type="parTrans" cxnId="{23385255-E9CB-4B5E-AEC5-6083CA082CD6}">
      <dgm:prSet/>
      <dgm:spPr/>
      <dgm:t>
        <a:bodyPr/>
        <a:lstStyle/>
        <a:p>
          <a:endParaRPr lang="de-DE"/>
        </a:p>
      </dgm:t>
    </dgm:pt>
    <dgm:pt modelId="{DE368F15-00FB-462C-9403-DE38F5BB76FB}" type="sibTrans" cxnId="{23385255-E9CB-4B5E-AEC5-6083CA082CD6}">
      <dgm:prSet/>
      <dgm:spPr/>
      <dgm:t>
        <a:bodyPr/>
        <a:lstStyle/>
        <a:p>
          <a:endParaRPr lang="de-DE"/>
        </a:p>
      </dgm:t>
    </dgm:pt>
    <dgm:pt modelId="{1B04E199-5786-4682-B997-F394D08B0CC2}">
      <dgm:prSet phldrT="[Text]" custT="1"/>
      <dgm:spPr/>
      <dgm:t>
        <a:bodyPr/>
        <a:lstStyle/>
        <a:p>
          <a:r>
            <a:rPr lang="ru-RU" sz="1400" b="1" dirty="0"/>
            <a:t>Техническая поддержка</a:t>
          </a:r>
          <a:endParaRPr lang="de-DE" sz="1400" b="1" dirty="0"/>
        </a:p>
      </dgm:t>
    </dgm:pt>
    <dgm:pt modelId="{208FA1FC-7EFD-4101-8B2D-67AEA73FF8F7}" type="parTrans" cxnId="{4BC7250E-0648-4F83-9BD1-4F61A828F017}">
      <dgm:prSet/>
      <dgm:spPr/>
      <dgm:t>
        <a:bodyPr/>
        <a:lstStyle/>
        <a:p>
          <a:endParaRPr lang="de-DE"/>
        </a:p>
      </dgm:t>
    </dgm:pt>
    <dgm:pt modelId="{66AD98AA-3B8C-4E01-BABB-C506536625DA}" type="sibTrans" cxnId="{4BC7250E-0648-4F83-9BD1-4F61A828F017}">
      <dgm:prSet/>
      <dgm:spPr/>
      <dgm:t>
        <a:bodyPr/>
        <a:lstStyle/>
        <a:p>
          <a:endParaRPr lang="de-DE"/>
        </a:p>
      </dgm:t>
    </dgm:pt>
    <dgm:pt modelId="{73D8467D-C72B-4767-A8BA-7B50CDFDD90F}" type="pres">
      <dgm:prSet presAssocID="{E7BDC542-D6FB-43F1-86F4-BE4C1F163686}" presName="composite" presStyleCnt="0">
        <dgm:presLayoutVars>
          <dgm:chMax val="3"/>
          <dgm:animLvl val="lvl"/>
          <dgm:resizeHandles val="exact"/>
        </dgm:presLayoutVars>
      </dgm:prSet>
      <dgm:spPr/>
    </dgm:pt>
    <dgm:pt modelId="{F29CDDCC-4355-44E1-B61D-A455469D5551}" type="pres">
      <dgm:prSet presAssocID="{199F01AB-50AF-49D7-801F-21473ACC83A4}" presName="gear1" presStyleLbl="node1" presStyleIdx="0" presStyleCnt="3" custScaleX="90801" custScaleY="81764">
        <dgm:presLayoutVars>
          <dgm:chMax val="1"/>
          <dgm:bulletEnabled val="1"/>
        </dgm:presLayoutVars>
      </dgm:prSet>
      <dgm:spPr/>
    </dgm:pt>
    <dgm:pt modelId="{14E35EED-79A1-4E6A-98CE-D233D8E7223D}" type="pres">
      <dgm:prSet presAssocID="{199F01AB-50AF-49D7-801F-21473ACC83A4}" presName="gear1srcNode" presStyleLbl="node1" presStyleIdx="0" presStyleCnt="3"/>
      <dgm:spPr/>
    </dgm:pt>
    <dgm:pt modelId="{40DDE7BF-8BFD-403D-8913-1040753C46B9}" type="pres">
      <dgm:prSet presAssocID="{199F01AB-50AF-49D7-801F-21473ACC83A4}" presName="gear1dstNode" presStyleLbl="node1" presStyleIdx="0" presStyleCnt="3"/>
      <dgm:spPr/>
    </dgm:pt>
    <dgm:pt modelId="{766E861D-7BEE-4D38-8C60-E6205940E7C5}" type="pres">
      <dgm:prSet presAssocID="{281463A2-DA72-4DA1-BEDA-0A7B17032762}" presName="gear2" presStyleLbl="node1" presStyleIdx="1" presStyleCnt="3" custLinFactNeighborX="-1864" custLinFactNeighborY="4113">
        <dgm:presLayoutVars>
          <dgm:chMax val="1"/>
          <dgm:bulletEnabled val="1"/>
        </dgm:presLayoutVars>
      </dgm:prSet>
      <dgm:spPr/>
    </dgm:pt>
    <dgm:pt modelId="{325EECBE-87DE-4580-A0E2-E69F6BD3F2B0}" type="pres">
      <dgm:prSet presAssocID="{281463A2-DA72-4DA1-BEDA-0A7B17032762}" presName="gear2srcNode" presStyleLbl="node1" presStyleIdx="1" presStyleCnt="3"/>
      <dgm:spPr/>
    </dgm:pt>
    <dgm:pt modelId="{866945CD-7ABB-425D-9121-3F026F15F95C}" type="pres">
      <dgm:prSet presAssocID="{281463A2-DA72-4DA1-BEDA-0A7B17032762}" presName="gear2dstNode" presStyleLbl="node1" presStyleIdx="1" presStyleCnt="3"/>
      <dgm:spPr/>
    </dgm:pt>
    <dgm:pt modelId="{55A8B63D-3F40-47C0-8D7A-FC13DCA6C838}" type="pres">
      <dgm:prSet presAssocID="{1B04E199-5786-4682-B997-F394D08B0CC2}" presName="gear3" presStyleLbl="node1" presStyleIdx="2" presStyleCnt="3" custScaleX="102796" custScaleY="106551"/>
      <dgm:spPr/>
    </dgm:pt>
    <dgm:pt modelId="{28F4738C-59B3-40CD-9E88-3765ECFF203D}" type="pres">
      <dgm:prSet presAssocID="{1B04E199-5786-4682-B997-F394D08B0CC2}" presName="gear3tx" presStyleLbl="node1" presStyleIdx="2" presStyleCnt="3">
        <dgm:presLayoutVars>
          <dgm:chMax val="1"/>
          <dgm:bulletEnabled val="1"/>
        </dgm:presLayoutVars>
      </dgm:prSet>
      <dgm:spPr/>
    </dgm:pt>
    <dgm:pt modelId="{80262DDB-197E-4C36-84C2-9BCC101F4811}" type="pres">
      <dgm:prSet presAssocID="{1B04E199-5786-4682-B997-F394D08B0CC2}" presName="gear3srcNode" presStyleLbl="node1" presStyleIdx="2" presStyleCnt="3"/>
      <dgm:spPr/>
    </dgm:pt>
    <dgm:pt modelId="{FBE44B00-BDEB-464D-BEC2-3EBDF6938935}" type="pres">
      <dgm:prSet presAssocID="{1B04E199-5786-4682-B997-F394D08B0CC2}" presName="gear3dstNode" presStyleLbl="node1" presStyleIdx="2" presStyleCnt="3"/>
      <dgm:spPr/>
    </dgm:pt>
    <dgm:pt modelId="{7099B5EB-6443-4070-9825-5CE81318C2D6}" type="pres">
      <dgm:prSet presAssocID="{DC6CFA1E-1D89-49DE-824A-6937FAC57ADC}" presName="connector1" presStyleLbl="sibTrans2D1" presStyleIdx="0" presStyleCnt="3" custLinFactNeighborX="-7799" custLinFactNeighborY="3420"/>
      <dgm:spPr/>
    </dgm:pt>
    <dgm:pt modelId="{D296276E-C909-4A4E-AA54-4DF12A35CD0D}" type="pres">
      <dgm:prSet presAssocID="{DE368F15-00FB-462C-9403-DE38F5BB76FB}" presName="connector2" presStyleLbl="sibTrans2D1" presStyleIdx="1" presStyleCnt="3"/>
      <dgm:spPr/>
    </dgm:pt>
    <dgm:pt modelId="{133178F8-25BD-456C-855A-A2F40CDC8CE8}" type="pres">
      <dgm:prSet presAssocID="{66AD98AA-3B8C-4E01-BABB-C506536625DA}" presName="connector3" presStyleLbl="sibTrans2D1" presStyleIdx="2" presStyleCnt="3"/>
      <dgm:spPr/>
    </dgm:pt>
  </dgm:ptLst>
  <dgm:cxnLst>
    <dgm:cxn modelId="{903B0902-93CB-4D8D-B895-61AB73BFECB5}" srcId="{E7BDC542-D6FB-43F1-86F4-BE4C1F163686}" destId="{199F01AB-50AF-49D7-801F-21473ACC83A4}" srcOrd="0" destOrd="0" parTransId="{1692B6FA-D2F1-48F7-B955-8CF43781CAB5}" sibTransId="{DC6CFA1E-1D89-49DE-824A-6937FAC57ADC}"/>
    <dgm:cxn modelId="{CAFDD20B-7FCA-4AF3-85AC-E58DEC1B5C3C}" type="presOf" srcId="{199F01AB-50AF-49D7-801F-21473ACC83A4}" destId="{40DDE7BF-8BFD-403D-8913-1040753C46B9}" srcOrd="2" destOrd="0" presId="urn:microsoft.com/office/officeart/2005/8/layout/gear1"/>
    <dgm:cxn modelId="{4BC7250E-0648-4F83-9BD1-4F61A828F017}" srcId="{E7BDC542-D6FB-43F1-86F4-BE4C1F163686}" destId="{1B04E199-5786-4682-B997-F394D08B0CC2}" srcOrd="2" destOrd="0" parTransId="{208FA1FC-7EFD-4101-8B2D-67AEA73FF8F7}" sibTransId="{66AD98AA-3B8C-4E01-BABB-C506536625DA}"/>
    <dgm:cxn modelId="{00C5C93B-2A2D-4687-B4C4-EC947EA1BABD}" type="presOf" srcId="{199F01AB-50AF-49D7-801F-21473ACC83A4}" destId="{14E35EED-79A1-4E6A-98CE-D233D8E7223D}" srcOrd="1" destOrd="0" presId="urn:microsoft.com/office/officeart/2005/8/layout/gear1"/>
    <dgm:cxn modelId="{0AA4FC3E-2E5B-4C19-8EF1-6BCF9054DD1E}" type="presOf" srcId="{281463A2-DA72-4DA1-BEDA-0A7B17032762}" destId="{766E861D-7BEE-4D38-8C60-E6205940E7C5}" srcOrd="0" destOrd="0" presId="urn:microsoft.com/office/officeart/2005/8/layout/gear1"/>
    <dgm:cxn modelId="{E9717743-D38F-4E63-8341-750CF1263D15}" type="presOf" srcId="{DC6CFA1E-1D89-49DE-824A-6937FAC57ADC}" destId="{7099B5EB-6443-4070-9825-5CE81318C2D6}" srcOrd="0" destOrd="0" presId="urn:microsoft.com/office/officeart/2005/8/layout/gear1"/>
    <dgm:cxn modelId="{8BE0A753-F39A-4050-85D4-71D55D117FB0}" type="presOf" srcId="{E7BDC542-D6FB-43F1-86F4-BE4C1F163686}" destId="{73D8467D-C72B-4767-A8BA-7B50CDFDD90F}" srcOrd="0" destOrd="0" presId="urn:microsoft.com/office/officeart/2005/8/layout/gear1"/>
    <dgm:cxn modelId="{23385255-E9CB-4B5E-AEC5-6083CA082CD6}" srcId="{E7BDC542-D6FB-43F1-86F4-BE4C1F163686}" destId="{281463A2-DA72-4DA1-BEDA-0A7B17032762}" srcOrd="1" destOrd="0" parTransId="{FB257AF8-299B-4BF5-A8E5-C8F69EE94E69}" sibTransId="{DE368F15-00FB-462C-9403-DE38F5BB76FB}"/>
    <dgm:cxn modelId="{C50C707A-2AB9-4532-8E7D-4CF4549580A8}" type="presOf" srcId="{DE368F15-00FB-462C-9403-DE38F5BB76FB}" destId="{D296276E-C909-4A4E-AA54-4DF12A35CD0D}" srcOrd="0" destOrd="0" presId="urn:microsoft.com/office/officeart/2005/8/layout/gear1"/>
    <dgm:cxn modelId="{2DC9097B-0B05-4190-87AC-7E62F5AAFEB0}" type="presOf" srcId="{1B04E199-5786-4682-B997-F394D08B0CC2}" destId="{28F4738C-59B3-40CD-9E88-3765ECFF203D}" srcOrd="1" destOrd="0" presId="urn:microsoft.com/office/officeart/2005/8/layout/gear1"/>
    <dgm:cxn modelId="{86C11D91-3074-4A44-99F3-16B83EB26F8D}" type="presOf" srcId="{281463A2-DA72-4DA1-BEDA-0A7B17032762}" destId="{325EECBE-87DE-4580-A0E2-E69F6BD3F2B0}" srcOrd="1" destOrd="0" presId="urn:microsoft.com/office/officeart/2005/8/layout/gear1"/>
    <dgm:cxn modelId="{06DADEA0-B1F5-40D0-A48C-C6EDC3891184}" type="presOf" srcId="{1B04E199-5786-4682-B997-F394D08B0CC2}" destId="{FBE44B00-BDEB-464D-BEC2-3EBDF6938935}" srcOrd="3" destOrd="0" presId="urn:microsoft.com/office/officeart/2005/8/layout/gear1"/>
    <dgm:cxn modelId="{F8BBB4BA-468E-49EE-886F-8E3E38C89959}" type="presOf" srcId="{199F01AB-50AF-49D7-801F-21473ACC83A4}" destId="{F29CDDCC-4355-44E1-B61D-A455469D5551}" srcOrd="0" destOrd="0" presId="urn:microsoft.com/office/officeart/2005/8/layout/gear1"/>
    <dgm:cxn modelId="{C9AAD0CA-0863-4F91-A31F-514CE13D23F0}" type="presOf" srcId="{1B04E199-5786-4682-B997-F394D08B0CC2}" destId="{55A8B63D-3F40-47C0-8D7A-FC13DCA6C838}" srcOrd="0" destOrd="0" presId="urn:microsoft.com/office/officeart/2005/8/layout/gear1"/>
    <dgm:cxn modelId="{6625C0F3-2158-4A4A-86DA-A10F00081DC3}" type="presOf" srcId="{1B04E199-5786-4682-B997-F394D08B0CC2}" destId="{80262DDB-197E-4C36-84C2-9BCC101F4811}" srcOrd="2" destOrd="0" presId="urn:microsoft.com/office/officeart/2005/8/layout/gear1"/>
    <dgm:cxn modelId="{C182FEF9-CB1F-4D0C-BD26-AB0B074FA8F4}" type="presOf" srcId="{281463A2-DA72-4DA1-BEDA-0A7B17032762}" destId="{866945CD-7ABB-425D-9121-3F026F15F95C}" srcOrd="2" destOrd="0" presId="urn:microsoft.com/office/officeart/2005/8/layout/gear1"/>
    <dgm:cxn modelId="{E4DBA6FC-EFDA-4351-AA6F-9939D9D010C0}" type="presOf" srcId="{66AD98AA-3B8C-4E01-BABB-C506536625DA}" destId="{133178F8-25BD-456C-855A-A2F40CDC8CE8}" srcOrd="0" destOrd="0" presId="urn:microsoft.com/office/officeart/2005/8/layout/gear1"/>
    <dgm:cxn modelId="{510FBF65-6095-4D32-AAD7-C1B35A1CED55}" type="presParOf" srcId="{73D8467D-C72B-4767-A8BA-7B50CDFDD90F}" destId="{F29CDDCC-4355-44E1-B61D-A455469D5551}" srcOrd="0" destOrd="0" presId="urn:microsoft.com/office/officeart/2005/8/layout/gear1"/>
    <dgm:cxn modelId="{69D18B84-ACC7-434E-8AE2-CE1FF7180643}" type="presParOf" srcId="{73D8467D-C72B-4767-A8BA-7B50CDFDD90F}" destId="{14E35EED-79A1-4E6A-98CE-D233D8E7223D}" srcOrd="1" destOrd="0" presId="urn:microsoft.com/office/officeart/2005/8/layout/gear1"/>
    <dgm:cxn modelId="{8EB9E848-020A-4939-A0B7-B634E7BC25FA}" type="presParOf" srcId="{73D8467D-C72B-4767-A8BA-7B50CDFDD90F}" destId="{40DDE7BF-8BFD-403D-8913-1040753C46B9}" srcOrd="2" destOrd="0" presId="urn:microsoft.com/office/officeart/2005/8/layout/gear1"/>
    <dgm:cxn modelId="{A6CED005-1E3B-429E-99F3-D7D5843B4360}" type="presParOf" srcId="{73D8467D-C72B-4767-A8BA-7B50CDFDD90F}" destId="{766E861D-7BEE-4D38-8C60-E6205940E7C5}" srcOrd="3" destOrd="0" presId="urn:microsoft.com/office/officeart/2005/8/layout/gear1"/>
    <dgm:cxn modelId="{306B7E45-5A72-410E-9A29-E2CEBA7E95B0}" type="presParOf" srcId="{73D8467D-C72B-4767-A8BA-7B50CDFDD90F}" destId="{325EECBE-87DE-4580-A0E2-E69F6BD3F2B0}" srcOrd="4" destOrd="0" presId="urn:microsoft.com/office/officeart/2005/8/layout/gear1"/>
    <dgm:cxn modelId="{F81F5821-7D2B-41F3-A617-617F2A29941E}" type="presParOf" srcId="{73D8467D-C72B-4767-A8BA-7B50CDFDD90F}" destId="{866945CD-7ABB-425D-9121-3F026F15F95C}" srcOrd="5" destOrd="0" presId="urn:microsoft.com/office/officeart/2005/8/layout/gear1"/>
    <dgm:cxn modelId="{583427A7-40AF-4260-B54A-8999051A117F}" type="presParOf" srcId="{73D8467D-C72B-4767-A8BA-7B50CDFDD90F}" destId="{55A8B63D-3F40-47C0-8D7A-FC13DCA6C838}" srcOrd="6" destOrd="0" presId="urn:microsoft.com/office/officeart/2005/8/layout/gear1"/>
    <dgm:cxn modelId="{29BE50D1-BBEC-4003-96E7-EDE109D3F212}" type="presParOf" srcId="{73D8467D-C72B-4767-A8BA-7B50CDFDD90F}" destId="{28F4738C-59B3-40CD-9E88-3765ECFF203D}" srcOrd="7" destOrd="0" presId="urn:microsoft.com/office/officeart/2005/8/layout/gear1"/>
    <dgm:cxn modelId="{B35A429C-D3A3-407B-81D8-2BAB0B605A24}" type="presParOf" srcId="{73D8467D-C72B-4767-A8BA-7B50CDFDD90F}" destId="{80262DDB-197E-4C36-84C2-9BCC101F4811}" srcOrd="8" destOrd="0" presId="urn:microsoft.com/office/officeart/2005/8/layout/gear1"/>
    <dgm:cxn modelId="{B2545514-0E9F-414C-A41C-3D1AB3A138B6}" type="presParOf" srcId="{73D8467D-C72B-4767-A8BA-7B50CDFDD90F}" destId="{FBE44B00-BDEB-464D-BEC2-3EBDF6938935}" srcOrd="9" destOrd="0" presId="urn:microsoft.com/office/officeart/2005/8/layout/gear1"/>
    <dgm:cxn modelId="{B8DC43B5-7080-423B-B7D1-7F0E0B85336C}" type="presParOf" srcId="{73D8467D-C72B-4767-A8BA-7B50CDFDD90F}" destId="{7099B5EB-6443-4070-9825-5CE81318C2D6}" srcOrd="10" destOrd="0" presId="urn:microsoft.com/office/officeart/2005/8/layout/gear1"/>
    <dgm:cxn modelId="{5FD5E515-0D22-4ACE-B6D0-1FE9BBD26147}" type="presParOf" srcId="{73D8467D-C72B-4767-A8BA-7B50CDFDD90F}" destId="{D296276E-C909-4A4E-AA54-4DF12A35CD0D}" srcOrd="11" destOrd="0" presId="urn:microsoft.com/office/officeart/2005/8/layout/gear1"/>
    <dgm:cxn modelId="{CDC3AC23-127D-4B86-9DBE-E5292EAA9207}" type="presParOf" srcId="{73D8467D-C72B-4767-A8BA-7B50CDFDD90F}" destId="{133178F8-25BD-456C-855A-A2F40CDC8CE8}"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DDCE56-55D0-403E-A6A8-C3DC1289F3E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F1B26F30-EC45-4959-A522-069B7FBE372A}">
      <dgm:prSet phldrT="[Text]"/>
      <dgm:spPr>
        <a:solidFill>
          <a:srgbClr val="004C82"/>
        </a:solidFill>
      </dgm:spPr>
      <dgm:t>
        <a:bodyPr/>
        <a:lstStyle/>
        <a:p>
          <a:r>
            <a:rPr lang="ru-RU" noProof="0" dirty="0"/>
            <a:t>Смягчение последствий изменения климата</a:t>
          </a:r>
          <a:endParaRPr lang="en-US" noProof="0" dirty="0"/>
        </a:p>
      </dgm:t>
    </dgm:pt>
    <dgm:pt modelId="{1925AB67-7B88-4DDB-91FC-5E7DDA38BAA4}" type="parTrans" cxnId="{E4286558-437E-4B5F-BDEB-7F791019EFA0}">
      <dgm:prSet/>
      <dgm:spPr/>
      <dgm:t>
        <a:bodyPr/>
        <a:lstStyle/>
        <a:p>
          <a:endParaRPr lang="de-DE"/>
        </a:p>
      </dgm:t>
    </dgm:pt>
    <dgm:pt modelId="{E6BF7CB8-31FA-4288-955B-92D2FC2EE9AA}" type="sibTrans" cxnId="{E4286558-437E-4B5F-BDEB-7F791019EFA0}">
      <dgm:prSet/>
      <dgm:spPr>
        <a:solidFill>
          <a:srgbClr val="004C82"/>
        </a:solidFill>
        <a:ln>
          <a:solidFill>
            <a:srgbClr val="004C82"/>
          </a:solidFill>
        </a:ln>
      </dgm:spPr>
      <dgm:t>
        <a:bodyPr/>
        <a:lstStyle/>
        <a:p>
          <a:endParaRPr lang="de-DE"/>
        </a:p>
      </dgm:t>
    </dgm:pt>
    <dgm:pt modelId="{42AC5F97-F6C6-4AEE-A896-12FCEDCF568C}">
      <dgm:prSet phldrT="[Text]"/>
      <dgm:spPr>
        <a:solidFill>
          <a:srgbClr val="004C82">
            <a:alpha val="89804"/>
          </a:srgbClr>
        </a:solidFill>
      </dgm:spPr>
      <dgm:t>
        <a:bodyPr/>
        <a:lstStyle/>
        <a:p>
          <a:r>
            <a:rPr lang="ru-RU" dirty="0"/>
            <a:t>Адаптация к последствиям изменения климата</a:t>
          </a:r>
          <a:endParaRPr lang="de-DE" dirty="0"/>
        </a:p>
      </dgm:t>
    </dgm:pt>
    <dgm:pt modelId="{0BBDB574-1D87-4721-9F33-E70BE8294072}" type="parTrans" cxnId="{A8957277-E486-43CE-B872-2A2F9C96F87F}">
      <dgm:prSet/>
      <dgm:spPr/>
      <dgm:t>
        <a:bodyPr/>
        <a:lstStyle/>
        <a:p>
          <a:endParaRPr lang="de-DE"/>
        </a:p>
      </dgm:t>
    </dgm:pt>
    <dgm:pt modelId="{B95277EA-C0EC-42FA-9C01-722B2D86C206}" type="sibTrans" cxnId="{A8957277-E486-43CE-B872-2A2F9C96F87F}">
      <dgm:prSet/>
      <dgm:spPr/>
      <dgm:t>
        <a:bodyPr/>
        <a:lstStyle/>
        <a:p>
          <a:endParaRPr lang="de-DE"/>
        </a:p>
      </dgm:t>
    </dgm:pt>
    <dgm:pt modelId="{BBADA729-6B1C-4E00-B51D-26B1F2C2EFB9}">
      <dgm:prSet phldrT="[Text]"/>
      <dgm:spPr>
        <a:solidFill>
          <a:srgbClr val="004C82">
            <a:alpha val="80000"/>
          </a:srgbClr>
        </a:solidFill>
      </dgm:spPr>
      <dgm:t>
        <a:bodyPr/>
        <a:lstStyle/>
        <a:p>
          <a:r>
            <a:rPr lang="ru-RU" noProof="0" dirty="0"/>
            <a:t>Устойчивое использование и охрана водных и морских ресурсов</a:t>
          </a:r>
          <a:endParaRPr lang="en-US" noProof="0" dirty="0"/>
        </a:p>
      </dgm:t>
    </dgm:pt>
    <dgm:pt modelId="{863F0948-4385-48B2-BAA4-4F73D5D09C2D}" type="parTrans" cxnId="{CE4D3ED5-9C49-4908-A00A-D29A3D198923}">
      <dgm:prSet/>
      <dgm:spPr/>
      <dgm:t>
        <a:bodyPr/>
        <a:lstStyle/>
        <a:p>
          <a:endParaRPr lang="de-DE"/>
        </a:p>
      </dgm:t>
    </dgm:pt>
    <dgm:pt modelId="{E3FEE672-76C3-4C8C-97D0-F05CFE1935C6}" type="sibTrans" cxnId="{CE4D3ED5-9C49-4908-A00A-D29A3D198923}">
      <dgm:prSet/>
      <dgm:spPr/>
      <dgm:t>
        <a:bodyPr/>
        <a:lstStyle/>
        <a:p>
          <a:endParaRPr lang="de-DE"/>
        </a:p>
      </dgm:t>
    </dgm:pt>
    <dgm:pt modelId="{7216896B-6D7B-4B84-840C-BD31B2B77BE4}">
      <dgm:prSet phldrT="[Text]"/>
      <dgm:spPr>
        <a:solidFill>
          <a:srgbClr val="004C82">
            <a:alpha val="69804"/>
          </a:srgbClr>
        </a:solidFill>
      </dgm:spPr>
      <dgm:t>
        <a:bodyPr/>
        <a:lstStyle/>
        <a:p>
          <a:r>
            <a:rPr lang="ru-RU" noProof="0" dirty="0"/>
            <a:t>Переход к циркулярной экономике, предотвращение образования отходов и переработка</a:t>
          </a:r>
          <a:endParaRPr lang="en-US" noProof="0" dirty="0"/>
        </a:p>
      </dgm:t>
    </dgm:pt>
    <dgm:pt modelId="{B4982D9C-365F-4EE2-A184-461B98962132}" type="parTrans" cxnId="{5ED88D3C-E514-4690-BB34-E2A29AEAB278}">
      <dgm:prSet/>
      <dgm:spPr/>
      <dgm:t>
        <a:bodyPr/>
        <a:lstStyle/>
        <a:p>
          <a:endParaRPr lang="de-DE"/>
        </a:p>
      </dgm:t>
    </dgm:pt>
    <dgm:pt modelId="{4F0E144D-F253-468C-BC35-22842D6ABBCE}" type="sibTrans" cxnId="{5ED88D3C-E514-4690-BB34-E2A29AEAB278}">
      <dgm:prSet/>
      <dgm:spPr/>
      <dgm:t>
        <a:bodyPr/>
        <a:lstStyle/>
        <a:p>
          <a:endParaRPr lang="de-DE"/>
        </a:p>
      </dgm:t>
    </dgm:pt>
    <dgm:pt modelId="{F66A0884-EBD5-4354-A6F5-7809F5B08BE6}">
      <dgm:prSet phldrT="[Text]"/>
      <dgm:spPr>
        <a:solidFill>
          <a:srgbClr val="004C82">
            <a:alpha val="60000"/>
          </a:srgbClr>
        </a:solidFill>
      </dgm:spPr>
      <dgm:t>
        <a:bodyPr/>
        <a:lstStyle/>
        <a:p>
          <a:r>
            <a:rPr lang="ru-RU" dirty="0"/>
            <a:t>Предотвращение и контроль за загрязнением окружающей среды</a:t>
          </a:r>
          <a:endParaRPr lang="de-DE" dirty="0"/>
        </a:p>
      </dgm:t>
    </dgm:pt>
    <dgm:pt modelId="{CC50E61F-BC68-4F56-8C56-5356FACDE581}" type="parTrans" cxnId="{65E05175-29F4-4528-9135-781186051C54}">
      <dgm:prSet/>
      <dgm:spPr/>
      <dgm:t>
        <a:bodyPr/>
        <a:lstStyle/>
        <a:p>
          <a:endParaRPr lang="de-DE"/>
        </a:p>
      </dgm:t>
    </dgm:pt>
    <dgm:pt modelId="{9430ADCA-F11F-44E8-A4D6-3A69C9397592}" type="sibTrans" cxnId="{65E05175-29F4-4528-9135-781186051C54}">
      <dgm:prSet/>
      <dgm:spPr/>
      <dgm:t>
        <a:bodyPr/>
        <a:lstStyle/>
        <a:p>
          <a:endParaRPr lang="de-DE"/>
        </a:p>
      </dgm:t>
    </dgm:pt>
    <dgm:pt modelId="{A7E76578-F0BF-4EF1-8553-6B78CFBCFF92}">
      <dgm:prSet phldrT="[Text]"/>
      <dgm:spPr>
        <a:solidFill>
          <a:srgbClr val="004C82">
            <a:alpha val="50196"/>
          </a:srgbClr>
        </a:solidFill>
      </dgm:spPr>
      <dgm:t>
        <a:bodyPr/>
        <a:lstStyle/>
        <a:p>
          <a:r>
            <a:rPr lang="ru-RU" noProof="0" dirty="0"/>
            <a:t>Защита здоровых экосистем</a:t>
          </a:r>
          <a:endParaRPr lang="en-US" noProof="0" dirty="0"/>
        </a:p>
      </dgm:t>
    </dgm:pt>
    <dgm:pt modelId="{86285C73-2D4A-4278-A64A-7F89370FFFE9}" type="parTrans" cxnId="{EFFB4CC7-32ED-4C97-AB29-5F960EEE1C8B}">
      <dgm:prSet/>
      <dgm:spPr/>
      <dgm:t>
        <a:bodyPr/>
        <a:lstStyle/>
        <a:p>
          <a:endParaRPr lang="de-DE"/>
        </a:p>
      </dgm:t>
    </dgm:pt>
    <dgm:pt modelId="{3D68300C-76CC-4684-9AD2-E8A622C27F12}" type="sibTrans" cxnId="{EFFB4CC7-32ED-4C97-AB29-5F960EEE1C8B}">
      <dgm:prSet/>
      <dgm:spPr/>
      <dgm:t>
        <a:bodyPr/>
        <a:lstStyle/>
        <a:p>
          <a:endParaRPr lang="de-DE"/>
        </a:p>
      </dgm:t>
    </dgm:pt>
    <dgm:pt modelId="{C098D514-EAD7-4BBF-A6E7-303643E99A1D}" type="pres">
      <dgm:prSet presAssocID="{75DDCE56-55D0-403E-A6A8-C3DC1289F3EF}" presName="Name0" presStyleCnt="0">
        <dgm:presLayoutVars>
          <dgm:chMax val="7"/>
          <dgm:chPref val="7"/>
          <dgm:dir/>
        </dgm:presLayoutVars>
      </dgm:prSet>
      <dgm:spPr/>
    </dgm:pt>
    <dgm:pt modelId="{C091015A-F6B0-4D09-9280-5E8C7DE3556E}" type="pres">
      <dgm:prSet presAssocID="{75DDCE56-55D0-403E-A6A8-C3DC1289F3EF}" presName="Name1" presStyleCnt="0"/>
      <dgm:spPr/>
    </dgm:pt>
    <dgm:pt modelId="{6D74F5CA-970F-4FC5-A385-3E492D1A322E}" type="pres">
      <dgm:prSet presAssocID="{75DDCE56-55D0-403E-A6A8-C3DC1289F3EF}" presName="cycle" presStyleCnt="0"/>
      <dgm:spPr/>
    </dgm:pt>
    <dgm:pt modelId="{4D3AD8AA-E3B0-4522-AF3A-BD269803E9CB}" type="pres">
      <dgm:prSet presAssocID="{75DDCE56-55D0-403E-A6A8-C3DC1289F3EF}" presName="srcNode" presStyleLbl="node1" presStyleIdx="0" presStyleCnt="6"/>
      <dgm:spPr/>
    </dgm:pt>
    <dgm:pt modelId="{D7759694-5721-492C-A911-3BF4D095530B}" type="pres">
      <dgm:prSet presAssocID="{75DDCE56-55D0-403E-A6A8-C3DC1289F3EF}" presName="conn" presStyleLbl="parChTrans1D2" presStyleIdx="0" presStyleCnt="1"/>
      <dgm:spPr/>
    </dgm:pt>
    <dgm:pt modelId="{44CC2BDD-1271-4C00-944B-32439CBA799D}" type="pres">
      <dgm:prSet presAssocID="{75DDCE56-55D0-403E-A6A8-C3DC1289F3EF}" presName="extraNode" presStyleLbl="node1" presStyleIdx="0" presStyleCnt="6"/>
      <dgm:spPr/>
    </dgm:pt>
    <dgm:pt modelId="{60B29712-13BF-4E51-B482-C976781D1F92}" type="pres">
      <dgm:prSet presAssocID="{75DDCE56-55D0-403E-A6A8-C3DC1289F3EF}" presName="dstNode" presStyleLbl="node1" presStyleIdx="0" presStyleCnt="6"/>
      <dgm:spPr/>
    </dgm:pt>
    <dgm:pt modelId="{531929AF-9946-4777-96C0-2398C0F2CE7C}" type="pres">
      <dgm:prSet presAssocID="{F1B26F30-EC45-4959-A522-069B7FBE372A}" presName="text_1" presStyleLbl="node1" presStyleIdx="0" presStyleCnt="6">
        <dgm:presLayoutVars>
          <dgm:bulletEnabled val="1"/>
        </dgm:presLayoutVars>
      </dgm:prSet>
      <dgm:spPr/>
    </dgm:pt>
    <dgm:pt modelId="{F2903AA4-39E7-4EE7-892B-6BB61641E879}" type="pres">
      <dgm:prSet presAssocID="{F1B26F30-EC45-4959-A522-069B7FBE372A}" presName="accent_1" presStyleCnt="0"/>
      <dgm:spPr/>
    </dgm:pt>
    <dgm:pt modelId="{8CB8FE37-B962-4D43-A9AA-6C9AEBF6F522}" type="pres">
      <dgm:prSet presAssocID="{F1B26F30-EC45-4959-A522-069B7FBE372A}" presName="accentRepeatNode" presStyleLbl="solidFgAcc1" presStyleIdx="0" presStyleCnt="6"/>
      <dgm:spPr>
        <a:solidFill>
          <a:schemeClr val="bg2">
            <a:lumMod val="90000"/>
          </a:schemeClr>
        </a:solidFill>
        <a:ln>
          <a:solidFill>
            <a:srgbClr val="004C82"/>
          </a:solidFill>
        </a:ln>
      </dgm:spPr>
    </dgm:pt>
    <dgm:pt modelId="{D9205EAA-3B25-4523-B4D2-5CA5743CBB1F}" type="pres">
      <dgm:prSet presAssocID="{42AC5F97-F6C6-4AEE-A896-12FCEDCF568C}" presName="text_2" presStyleLbl="node1" presStyleIdx="1" presStyleCnt="6">
        <dgm:presLayoutVars>
          <dgm:bulletEnabled val="1"/>
        </dgm:presLayoutVars>
      </dgm:prSet>
      <dgm:spPr/>
    </dgm:pt>
    <dgm:pt modelId="{4136CD91-605D-41BE-822C-1B241582E5FD}" type="pres">
      <dgm:prSet presAssocID="{42AC5F97-F6C6-4AEE-A896-12FCEDCF568C}" presName="accent_2" presStyleCnt="0"/>
      <dgm:spPr/>
    </dgm:pt>
    <dgm:pt modelId="{70453355-7B22-4611-BA96-AD085F85A4A5}" type="pres">
      <dgm:prSet presAssocID="{42AC5F97-F6C6-4AEE-A896-12FCEDCF568C}" presName="accentRepeatNode" presStyleLbl="solidFgAcc1" presStyleIdx="1" presStyleCnt="6"/>
      <dgm:spPr>
        <a:solidFill>
          <a:schemeClr val="bg2">
            <a:lumMod val="90000"/>
          </a:schemeClr>
        </a:solidFill>
        <a:ln>
          <a:solidFill>
            <a:srgbClr val="004C82"/>
          </a:solidFill>
        </a:ln>
      </dgm:spPr>
    </dgm:pt>
    <dgm:pt modelId="{9676BC90-B8DB-42D9-8C0F-46510E321134}" type="pres">
      <dgm:prSet presAssocID="{BBADA729-6B1C-4E00-B51D-26B1F2C2EFB9}" presName="text_3" presStyleLbl="node1" presStyleIdx="2" presStyleCnt="6">
        <dgm:presLayoutVars>
          <dgm:bulletEnabled val="1"/>
        </dgm:presLayoutVars>
      </dgm:prSet>
      <dgm:spPr/>
    </dgm:pt>
    <dgm:pt modelId="{EE3618BD-D863-49EE-98BD-EA5059AB58EA}" type="pres">
      <dgm:prSet presAssocID="{BBADA729-6B1C-4E00-B51D-26B1F2C2EFB9}" presName="accent_3" presStyleCnt="0"/>
      <dgm:spPr/>
    </dgm:pt>
    <dgm:pt modelId="{851F7725-5BB6-493A-82CB-264EFE0E0511}" type="pres">
      <dgm:prSet presAssocID="{BBADA729-6B1C-4E00-B51D-26B1F2C2EFB9}" presName="accentRepeatNode" presStyleLbl="solidFgAcc1" presStyleIdx="2" presStyleCnt="6"/>
      <dgm:spPr>
        <a:solidFill>
          <a:schemeClr val="bg2">
            <a:lumMod val="90000"/>
          </a:schemeClr>
        </a:solidFill>
        <a:ln>
          <a:solidFill>
            <a:srgbClr val="004C82"/>
          </a:solidFill>
        </a:ln>
      </dgm:spPr>
    </dgm:pt>
    <dgm:pt modelId="{5BAF6F84-073F-42B3-87A1-C93BB710B5A4}" type="pres">
      <dgm:prSet presAssocID="{7216896B-6D7B-4B84-840C-BD31B2B77BE4}" presName="text_4" presStyleLbl="node1" presStyleIdx="3" presStyleCnt="6">
        <dgm:presLayoutVars>
          <dgm:bulletEnabled val="1"/>
        </dgm:presLayoutVars>
      </dgm:prSet>
      <dgm:spPr/>
    </dgm:pt>
    <dgm:pt modelId="{DB6D1730-221E-49E3-BBFC-1A6210BD14C5}" type="pres">
      <dgm:prSet presAssocID="{7216896B-6D7B-4B84-840C-BD31B2B77BE4}" presName="accent_4" presStyleCnt="0"/>
      <dgm:spPr/>
    </dgm:pt>
    <dgm:pt modelId="{1C157F85-1752-4D13-AD18-DF18C35BCC29}" type="pres">
      <dgm:prSet presAssocID="{7216896B-6D7B-4B84-840C-BD31B2B77BE4}" presName="accentRepeatNode" presStyleLbl="solidFgAcc1" presStyleIdx="3" presStyleCnt="6"/>
      <dgm:spPr>
        <a:solidFill>
          <a:schemeClr val="bg2">
            <a:lumMod val="90000"/>
          </a:schemeClr>
        </a:solidFill>
        <a:ln>
          <a:solidFill>
            <a:srgbClr val="004C82"/>
          </a:solidFill>
        </a:ln>
      </dgm:spPr>
    </dgm:pt>
    <dgm:pt modelId="{59FA1DC8-5A88-49BF-B0B3-926248C326F6}" type="pres">
      <dgm:prSet presAssocID="{F66A0884-EBD5-4354-A6F5-7809F5B08BE6}" presName="text_5" presStyleLbl="node1" presStyleIdx="4" presStyleCnt="6">
        <dgm:presLayoutVars>
          <dgm:bulletEnabled val="1"/>
        </dgm:presLayoutVars>
      </dgm:prSet>
      <dgm:spPr/>
    </dgm:pt>
    <dgm:pt modelId="{A60BCD53-4697-4EBA-AD61-C591C9B825EC}" type="pres">
      <dgm:prSet presAssocID="{F66A0884-EBD5-4354-A6F5-7809F5B08BE6}" presName="accent_5" presStyleCnt="0"/>
      <dgm:spPr/>
    </dgm:pt>
    <dgm:pt modelId="{DED180BD-BFCD-4DE8-BD84-B6709ABAB4C5}" type="pres">
      <dgm:prSet presAssocID="{F66A0884-EBD5-4354-A6F5-7809F5B08BE6}" presName="accentRepeatNode" presStyleLbl="solidFgAcc1" presStyleIdx="4" presStyleCnt="6"/>
      <dgm:spPr>
        <a:solidFill>
          <a:schemeClr val="bg2">
            <a:lumMod val="90000"/>
          </a:schemeClr>
        </a:solidFill>
        <a:ln>
          <a:solidFill>
            <a:srgbClr val="004C82"/>
          </a:solidFill>
        </a:ln>
      </dgm:spPr>
    </dgm:pt>
    <dgm:pt modelId="{ABF15648-5770-44F8-8494-8FBE18DD29BE}" type="pres">
      <dgm:prSet presAssocID="{A7E76578-F0BF-4EF1-8553-6B78CFBCFF92}" presName="text_6" presStyleLbl="node1" presStyleIdx="5" presStyleCnt="6">
        <dgm:presLayoutVars>
          <dgm:bulletEnabled val="1"/>
        </dgm:presLayoutVars>
      </dgm:prSet>
      <dgm:spPr/>
    </dgm:pt>
    <dgm:pt modelId="{607BA3A2-9B85-4E5D-9E0A-64EA31B93A9B}" type="pres">
      <dgm:prSet presAssocID="{A7E76578-F0BF-4EF1-8553-6B78CFBCFF92}" presName="accent_6" presStyleCnt="0"/>
      <dgm:spPr/>
    </dgm:pt>
    <dgm:pt modelId="{DF61BA0D-4A00-4A3A-9B01-597FD4021115}" type="pres">
      <dgm:prSet presAssocID="{A7E76578-F0BF-4EF1-8553-6B78CFBCFF92}" presName="accentRepeatNode" presStyleLbl="solidFgAcc1" presStyleIdx="5" presStyleCnt="6"/>
      <dgm:spPr>
        <a:solidFill>
          <a:schemeClr val="bg2">
            <a:lumMod val="90000"/>
          </a:schemeClr>
        </a:solidFill>
        <a:ln>
          <a:solidFill>
            <a:srgbClr val="004C82"/>
          </a:solidFill>
        </a:ln>
      </dgm:spPr>
    </dgm:pt>
  </dgm:ptLst>
  <dgm:cxnLst>
    <dgm:cxn modelId="{64BA0103-F806-4ABE-8908-6E876E1E9DDC}" type="presOf" srcId="{7216896B-6D7B-4B84-840C-BD31B2B77BE4}" destId="{5BAF6F84-073F-42B3-87A1-C93BB710B5A4}" srcOrd="0" destOrd="0" presId="urn:microsoft.com/office/officeart/2008/layout/VerticalCurvedList"/>
    <dgm:cxn modelId="{90C1C631-F4D3-434C-910C-C27BA7A92B8F}" type="presOf" srcId="{F1B26F30-EC45-4959-A522-069B7FBE372A}" destId="{531929AF-9946-4777-96C0-2398C0F2CE7C}" srcOrd="0" destOrd="0" presId="urn:microsoft.com/office/officeart/2008/layout/VerticalCurvedList"/>
    <dgm:cxn modelId="{5ED88D3C-E514-4690-BB34-E2A29AEAB278}" srcId="{75DDCE56-55D0-403E-A6A8-C3DC1289F3EF}" destId="{7216896B-6D7B-4B84-840C-BD31B2B77BE4}" srcOrd="3" destOrd="0" parTransId="{B4982D9C-365F-4EE2-A184-461B98962132}" sibTransId="{4F0E144D-F253-468C-BC35-22842D6ABBCE}"/>
    <dgm:cxn modelId="{BF3EF762-A3E0-4C4C-AB2E-6A9250D2E884}" type="presOf" srcId="{A7E76578-F0BF-4EF1-8553-6B78CFBCFF92}" destId="{ABF15648-5770-44F8-8494-8FBE18DD29BE}" srcOrd="0" destOrd="0" presId="urn:microsoft.com/office/officeart/2008/layout/VerticalCurvedList"/>
    <dgm:cxn modelId="{65E05175-29F4-4528-9135-781186051C54}" srcId="{75DDCE56-55D0-403E-A6A8-C3DC1289F3EF}" destId="{F66A0884-EBD5-4354-A6F5-7809F5B08BE6}" srcOrd="4" destOrd="0" parTransId="{CC50E61F-BC68-4F56-8C56-5356FACDE581}" sibTransId="{9430ADCA-F11F-44E8-A4D6-3A69C9397592}"/>
    <dgm:cxn modelId="{4C474676-0D26-4CDE-8E54-4C885F24036F}" type="presOf" srcId="{75DDCE56-55D0-403E-A6A8-C3DC1289F3EF}" destId="{C098D514-EAD7-4BBF-A6E7-303643E99A1D}" srcOrd="0" destOrd="0" presId="urn:microsoft.com/office/officeart/2008/layout/VerticalCurvedList"/>
    <dgm:cxn modelId="{A8957277-E486-43CE-B872-2A2F9C96F87F}" srcId="{75DDCE56-55D0-403E-A6A8-C3DC1289F3EF}" destId="{42AC5F97-F6C6-4AEE-A896-12FCEDCF568C}" srcOrd="1" destOrd="0" parTransId="{0BBDB574-1D87-4721-9F33-E70BE8294072}" sibTransId="{B95277EA-C0EC-42FA-9C01-722B2D86C206}"/>
    <dgm:cxn modelId="{E4286558-437E-4B5F-BDEB-7F791019EFA0}" srcId="{75DDCE56-55D0-403E-A6A8-C3DC1289F3EF}" destId="{F1B26F30-EC45-4959-A522-069B7FBE372A}" srcOrd="0" destOrd="0" parTransId="{1925AB67-7B88-4DDB-91FC-5E7DDA38BAA4}" sibTransId="{E6BF7CB8-31FA-4288-955B-92D2FC2EE9AA}"/>
    <dgm:cxn modelId="{D73F8D58-E5BE-4D65-82BE-07FAF7DB1299}" type="presOf" srcId="{E6BF7CB8-31FA-4288-955B-92D2FC2EE9AA}" destId="{D7759694-5721-492C-A911-3BF4D095530B}" srcOrd="0" destOrd="0" presId="urn:microsoft.com/office/officeart/2008/layout/VerticalCurvedList"/>
    <dgm:cxn modelId="{BCED50B6-4C4D-4505-B41E-FE67915DC543}" type="presOf" srcId="{F66A0884-EBD5-4354-A6F5-7809F5B08BE6}" destId="{59FA1DC8-5A88-49BF-B0B3-926248C326F6}" srcOrd="0" destOrd="0" presId="urn:microsoft.com/office/officeart/2008/layout/VerticalCurvedList"/>
    <dgm:cxn modelId="{EFFB4CC7-32ED-4C97-AB29-5F960EEE1C8B}" srcId="{75DDCE56-55D0-403E-A6A8-C3DC1289F3EF}" destId="{A7E76578-F0BF-4EF1-8553-6B78CFBCFF92}" srcOrd="5" destOrd="0" parTransId="{86285C73-2D4A-4278-A64A-7F89370FFFE9}" sibTransId="{3D68300C-76CC-4684-9AD2-E8A622C27F12}"/>
    <dgm:cxn modelId="{7E510DC9-AA3E-4E71-90FF-1BD8687C691B}" type="presOf" srcId="{BBADA729-6B1C-4E00-B51D-26B1F2C2EFB9}" destId="{9676BC90-B8DB-42D9-8C0F-46510E321134}" srcOrd="0" destOrd="0" presId="urn:microsoft.com/office/officeart/2008/layout/VerticalCurvedList"/>
    <dgm:cxn modelId="{CE4D3ED5-9C49-4908-A00A-D29A3D198923}" srcId="{75DDCE56-55D0-403E-A6A8-C3DC1289F3EF}" destId="{BBADA729-6B1C-4E00-B51D-26B1F2C2EFB9}" srcOrd="2" destOrd="0" parTransId="{863F0948-4385-48B2-BAA4-4F73D5D09C2D}" sibTransId="{E3FEE672-76C3-4C8C-97D0-F05CFE1935C6}"/>
    <dgm:cxn modelId="{181B96FD-69E1-4EE8-B870-EEB54F42ED4C}" type="presOf" srcId="{42AC5F97-F6C6-4AEE-A896-12FCEDCF568C}" destId="{D9205EAA-3B25-4523-B4D2-5CA5743CBB1F}" srcOrd="0" destOrd="0" presId="urn:microsoft.com/office/officeart/2008/layout/VerticalCurvedList"/>
    <dgm:cxn modelId="{AE6178B5-6CAB-4DEB-BBDA-D5C0CDA4544D}" type="presParOf" srcId="{C098D514-EAD7-4BBF-A6E7-303643E99A1D}" destId="{C091015A-F6B0-4D09-9280-5E8C7DE3556E}" srcOrd="0" destOrd="0" presId="urn:microsoft.com/office/officeart/2008/layout/VerticalCurvedList"/>
    <dgm:cxn modelId="{E285DFEF-7099-4596-9717-EE26B69020B9}" type="presParOf" srcId="{C091015A-F6B0-4D09-9280-5E8C7DE3556E}" destId="{6D74F5CA-970F-4FC5-A385-3E492D1A322E}" srcOrd="0" destOrd="0" presId="urn:microsoft.com/office/officeart/2008/layout/VerticalCurvedList"/>
    <dgm:cxn modelId="{3B3A2ABE-D5BF-40A1-8437-5EDC90E32A38}" type="presParOf" srcId="{6D74F5CA-970F-4FC5-A385-3E492D1A322E}" destId="{4D3AD8AA-E3B0-4522-AF3A-BD269803E9CB}" srcOrd="0" destOrd="0" presId="urn:microsoft.com/office/officeart/2008/layout/VerticalCurvedList"/>
    <dgm:cxn modelId="{0855FF0E-259C-48E6-A6F8-816DC04B7DEC}" type="presParOf" srcId="{6D74F5CA-970F-4FC5-A385-3E492D1A322E}" destId="{D7759694-5721-492C-A911-3BF4D095530B}" srcOrd="1" destOrd="0" presId="urn:microsoft.com/office/officeart/2008/layout/VerticalCurvedList"/>
    <dgm:cxn modelId="{D3A14567-FCBC-4C80-91A1-E3CD6471EFAD}" type="presParOf" srcId="{6D74F5CA-970F-4FC5-A385-3E492D1A322E}" destId="{44CC2BDD-1271-4C00-944B-32439CBA799D}" srcOrd="2" destOrd="0" presId="urn:microsoft.com/office/officeart/2008/layout/VerticalCurvedList"/>
    <dgm:cxn modelId="{52E34B85-1E93-4608-8B34-1456A95818A7}" type="presParOf" srcId="{6D74F5CA-970F-4FC5-A385-3E492D1A322E}" destId="{60B29712-13BF-4E51-B482-C976781D1F92}" srcOrd="3" destOrd="0" presId="urn:microsoft.com/office/officeart/2008/layout/VerticalCurvedList"/>
    <dgm:cxn modelId="{A64AE01E-E4CA-46C1-AB34-16EC302A7450}" type="presParOf" srcId="{C091015A-F6B0-4D09-9280-5E8C7DE3556E}" destId="{531929AF-9946-4777-96C0-2398C0F2CE7C}" srcOrd="1" destOrd="0" presId="urn:microsoft.com/office/officeart/2008/layout/VerticalCurvedList"/>
    <dgm:cxn modelId="{13429AD9-3C9C-4301-A6B1-AECB98EC7775}" type="presParOf" srcId="{C091015A-F6B0-4D09-9280-5E8C7DE3556E}" destId="{F2903AA4-39E7-4EE7-892B-6BB61641E879}" srcOrd="2" destOrd="0" presId="urn:microsoft.com/office/officeart/2008/layout/VerticalCurvedList"/>
    <dgm:cxn modelId="{05CE098E-6C07-4AE1-A5A1-F0E22FD5F9B1}" type="presParOf" srcId="{F2903AA4-39E7-4EE7-892B-6BB61641E879}" destId="{8CB8FE37-B962-4D43-A9AA-6C9AEBF6F522}" srcOrd="0" destOrd="0" presId="urn:microsoft.com/office/officeart/2008/layout/VerticalCurvedList"/>
    <dgm:cxn modelId="{A39E879B-CD7E-4E6F-BD4E-5EA4294E7730}" type="presParOf" srcId="{C091015A-F6B0-4D09-9280-5E8C7DE3556E}" destId="{D9205EAA-3B25-4523-B4D2-5CA5743CBB1F}" srcOrd="3" destOrd="0" presId="urn:microsoft.com/office/officeart/2008/layout/VerticalCurvedList"/>
    <dgm:cxn modelId="{59664826-BB81-452F-A74D-540D8055D8EB}" type="presParOf" srcId="{C091015A-F6B0-4D09-9280-5E8C7DE3556E}" destId="{4136CD91-605D-41BE-822C-1B241582E5FD}" srcOrd="4" destOrd="0" presId="urn:microsoft.com/office/officeart/2008/layout/VerticalCurvedList"/>
    <dgm:cxn modelId="{F6F5B443-E5BE-4994-8E46-8CB7BDE391C4}" type="presParOf" srcId="{4136CD91-605D-41BE-822C-1B241582E5FD}" destId="{70453355-7B22-4611-BA96-AD085F85A4A5}" srcOrd="0" destOrd="0" presId="urn:microsoft.com/office/officeart/2008/layout/VerticalCurvedList"/>
    <dgm:cxn modelId="{FF51BDF2-8B37-4129-A303-124DA685A3E4}" type="presParOf" srcId="{C091015A-F6B0-4D09-9280-5E8C7DE3556E}" destId="{9676BC90-B8DB-42D9-8C0F-46510E321134}" srcOrd="5" destOrd="0" presId="urn:microsoft.com/office/officeart/2008/layout/VerticalCurvedList"/>
    <dgm:cxn modelId="{68DBE9E0-7778-4EA8-A809-0528251CCFC7}" type="presParOf" srcId="{C091015A-F6B0-4D09-9280-5E8C7DE3556E}" destId="{EE3618BD-D863-49EE-98BD-EA5059AB58EA}" srcOrd="6" destOrd="0" presId="urn:microsoft.com/office/officeart/2008/layout/VerticalCurvedList"/>
    <dgm:cxn modelId="{C705F72E-B8A2-4DB2-BE8A-8F65F590380B}" type="presParOf" srcId="{EE3618BD-D863-49EE-98BD-EA5059AB58EA}" destId="{851F7725-5BB6-493A-82CB-264EFE0E0511}" srcOrd="0" destOrd="0" presId="urn:microsoft.com/office/officeart/2008/layout/VerticalCurvedList"/>
    <dgm:cxn modelId="{E48BA41F-BD78-402B-BAAB-281BB4B02761}" type="presParOf" srcId="{C091015A-F6B0-4D09-9280-5E8C7DE3556E}" destId="{5BAF6F84-073F-42B3-87A1-C93BB710B5A4}" srcOrd="7" destOrd="0" presId="urn:microsoft.com/office/officeart/2008/layout/VerticalCurvedList"/>
    <dgm:cxn modelId="{0CB2E2C5-D29A-4F34-B364-D3C578570331}" type="presParOf" srcId="{C091015A-F6B0-4D09-9280-5E8C7DE3556E}" destId="{DB6D1730-221E-49E3-BBFC-1A6210BD14C5}" srcOrd="8" destOrd="0" presId="urn:microsoft.com/office/officeart/2008/layout/VerticalCurvedList"/>
    <dgm:cxn modelId="{CF30266F-FED3-45CF-AA97-4247CDB060F0}" type="presParOf" srcId="{DB6D1730-221E-49E3-BBFC-1A6210BD14C5}" destId="{1C157F85-1752-4D13-AD18-DF18C35BCC29}" srcOrd="0" destOrd="0" presId="urn:microsoft.com/office/officeart/2008/layout/VerticalCurvedList"/>
    <dgm:cxn modelId="{095C951E-501F-4372-8595-7EA276D886AE}" type="presParOf" srcId="{C091015A-F6B0-4D09-9280-5E8C7DE3556E}" destId="{59FA1DC8-5A88-49BF-B0B3-926248C326F6}" srcOrd="9" destOrd="0" presId="urn:microsoft.com/office/officeart/2008/layout/VerticalCurvedList"/>
    <dgm:cxn modelId="{B93952D0-3758-444C-ADFE-3DC382C548CF}" type="presParOf" srcId="{C091015A-F6B0-4D09-9280-5E8C7DE3556E}" destId="{A60BCD53-4697-4EBA-AD61-C591C9B825EC}" srcOrd="10" destOrd="0" presId="urn:microsoft.com/office/officeart/2008/layout/VerticalCurvedList"/>
    <dgm:cxn modelId="{008E9475-3941-4FF3-8C26-F734EA874A15}" type="presParOf" srcId="{A60BCD53-4697-4EBA-AD61-C591C9B825EC}" destId="{DED180BD-BFCD-4DE8-BD84-B6709ABAB4C5}" srcOrd="0" destOrd="0" presId="urn:microsoft.com/office/officeart/2008/layout/VerticalCurvedList"/>
    <dgm:cxn modelId="{3206F864-2124-497B-9048-7B294843FEBA}" type="presParOf" srcId="{C091015A-F6B0-4D09-9280-5E8C7DE3556E}" destId="{ABF15648-5770-44F8-8494-8FBE18DD29BE}" srcOrd="11" destOrd="0" presId="urn:microsoft.com/office/officeart/2008/layout/VerticalCurvedList"/>
    <dgm:cxn modelId="{1E53D4AC-523A-4167-95B8-DB4B4DBDFF0D}" type="presParOf" srcId="{C091015A-F6B0-4D09-9280-5E8C7DE3556E}" destId="{607BA3A2-9B85-4E5D-9E0A-64EA31B93A9B}" srcOrd="12" destOrd="0" presId="urn:microsoft.com/office/officeart/2008/layout/VerticalCurvedList"/>
    <dgm:cxn modelId="{3CCB0276-3BA8-4CE5-9963-47631430C86B}" type="presParOf" srcId="{607BA3A2-9B85-4E5D-9E0A-64EA31B93A9B}" destId="{DF61BA0D-4A00-4A3A-9B01-597FD402111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DDCE56-55D0-403E-A6A8-C3DC1289F3EF}" type="doc">
      <dgm:prSet loTypeId="urn:microsoft.com/office/officeart/2008/layout/VerticalCurvedList" loCatId="list" qsTypeId="urn:microsoft.com/office/officeart/2005/8/quickstyle/simple1" qsCatId="simple" csTypeId="urn:microsoft.com/office/officeart/2005/8/colors/accent2_5" csCatId="accent2" phldr="1"/>
      <dgm:spPr/>
      <dgm:t>
        <a:bodyPr/>
        <a:lstStyle/>
        <a:p>
          <a:endParaRPr lang="de-DE"/>
        </a:p>
      </dgm:t>
    </dgm:pt>
    <dgm:pt modelId="{F1B26F30-EC45-4959-A522-069B7FBE372A}">
      <dgm:prSet phldrT="[Text]"/>
      <dgm:spPr>
        <a:solidFill>
          <a:srgbClr val="79A12C">
            <a:alpha val="90000"/>
          </a:srgbClr>
        </a:solidFill>
      </dgm:spPr>
      <dgm:t>
        <a:bodyPr/>
        <a:lstStyle/>
        <a:p>
          <a:pPr>
            <a:buFont typeface="Symbol" panose="05050102010706020507" pitchFamily="18" charset="2"/>
            <a:buChar char="-"/>
          </a:pPr>
          <a:r>
            <a:rPr lang="ru-RU" b="0" dirty="0"/>
            <a:t>Потенциал влияния</a:t>
          </a:r>
          <a:endParaRPr lang="de-DE" dirty="0"/>
        </a:p>
      </dgm:t>
    </dgm:pt>
    <dgm:pt modelId="{1925AB67-7B88-4DDB-91FC-5E7DDA38BAA4}" type="parTrans" cxnId="{E4286558-437E-4B5F-BDEB-7F791019EFA0}">
      <dgm:prSet/>
      <dgm:spPr/>
      <dgm:t>
        <a:bodyPr/>
        <a:lstStyle/>
        <a:p>
          <a:endParaRPr lang="de-DE"/>
        </a:p>
      </dgm:t>
    </dgm:pt>
    <dgm:pt modelId="{E6BF7CB8-31FA-4288-955B-92D2FC2EE9AA}" type="sibTrans" cxnId="{E4286558-437E-4B5F-BDEB-7F791019EFA0}">
      <dgm:prSet/>
      <dgm:spPr>
        <a:solidFill>
          <a:srgbClr val="79A12C"/>
        </a:solidFill>
      </dgm:spPr>
      <dgm:t>
        <a:bodyPr/>
        <a:lstStyle/>
        <a:p>
          <a:endParaRPr lang="de-DE"/>
        </a:p>
      </dgm:t>
    </dgm:pt>
    <dgm:pt modelId="{42AC5F97-F6C6-4AEE-A896-12FCEDCF568C}">
      <dgm:prSet phldrT="[Text]"/>
      <dgm:spPr>
        <a:solidFill>
          <a:srgbClr val="79A12C">
            <a:alpha val="82000"/>
          </a:srgbClr>
        </a:solidFill>
      </dgm:spPr>
      <dgm:t>
        <a:bodyPr/>
        <a:lstStyle/>
        <a:p>
          <a:pPr>
            <a:buFont typeface="Symbol" panose="05050102010706020507" pitchFamily="18" charset="2"/>
            <a:buChar char="-"/>
          </a:pPr>
          <a:r>
            <a:rPr lang="ru-RU" b="0" dirty="0"/>
            <a:t>Потенциал смещения парадигмы</a:t>
          </a:r>
          <a:endParaRPr lang="de-DE" dirty="0"/>
        </a:p>
      </dgm:t>
    </dgm:pt>
    <dgm:pt modelId="{0BBDB574-1D87-4721-9F33-E70BE8294072}" type="parTrans" cxnId="{A8957277-E486-43CE-B872-2A2F9C96F87F}">
      <dgm:prSet/>
      <dgm:spPr/>
      <dgm:t>
        <a:bodyPr/>
        <a:lstStyle/>
        <a:p>
          <a:endParaRPr lang="de-DE"/>
        </a:p>
      </dgm:t>
    </dgm:pt>
    <dgm:pt modelId="{B95277EA-C0EC-42FA-9C01-722B2D86C206}" type="sibTrans" cxnId="{A8957277-E486-43CE-B872-2A2F9C96F87F}">
      <dgm:prSet/>
      <dgm:spPr/>
      <dgm:t>
        <a:bodyPr/>
        <a:lstStyle/>
        <a:p>
          <a:endParaRPr lang="de-DE"/>
        </a:p>
      </dgm:t>
    </dgm:pt>
    <dgm:pt modelId="{BBADA729-6B1C-4E00-B51D-26B1F2C2EFB9}">
      <dgm:prSet phldrT="[Text]"/>
      <dgm:spPr>
        <a:solidFill>
          <a:srgbClr val="79A12C">
            <a:alpha val="74000"/>
          </a:srgbClr>
        </a:solidFill>
      </dgm:spPr>
      <dgm:t>
        <a:bodyPr/>
        <a:lstStyle/>
        <a:p>
          <a:r>
            <a:rPr lang="ru-RU" b="0" dirty="0"/>
            <a:t>Потенциал устойчивого развития</a:t>
          </a:r>
          <a:endParaRPr lang="de-DE" dirty="0"/>
        </a:p>
      </dgm:t>
    </dgm:pt>
    <dgm:pt modelId="{863F0948-4385-48B2-BAA4-4F73D5D09C2D}" type="parTrans" cxnId="{CE4D3ED5-9C49-4908-A00A-D29A3D198923}">
      <dgm:prSet/>
      <dgm:spPr/>
      <dgm:t>
        <a:bodyPr/>
        <a:lstStyle/>
        <a:p>
          <a:endParaRPr lang="de-DE"/>
        </a:p>
      </dgm:t>
    </dgm:pt>
    <dgm:pt modelId="{E3FEE672-76C3-4C8C-97D0-F05CFE1935C6}" type="sibTrans" cxnId="{CE4D3ED5-9C49-4908-A00A-D29A3D198923}">
      <dgm:prSet/>
      <dgm:spPr/>
      <dgm:t>
        <a:bodyPr/>
        <a:lstStyle/>
        <a:p>
          <a:endParaRPr lang="de-DE"/>
        </a:p>
      </dgm:t>
    </dgm:pt>
    <dgm:pt modelId="{7216896B-6D7B-4B84-840C-BD31B2B77BE4}">
      <dgm:prSet phldrT="[Text]"/>
      <dgm:spPr>
        <a:solidFill>
          <a:srgbClr val="79A12C">
            <a:alpha val="66000"/>
          </a:srgbClr>
        </a:solidFill>
      </dgm:spPr>
      <dgm:t>
        <a:bodyPr/>
        <a:lstStyle/>
        <a:p>
          <a:r>
            <a:rPr lang="ru-RU" b="0" dirty="0"/>
            <a:t>Отзывчивость к потребностям получателя</a:t>
          </a:r>
          <a:endParaRPr lang="de-DE" dirty="0"/>
        </a:p>
      </dgm:t>
    </dgm:pt>
    <dgm:pt modelId="{B4982D9C-365F-4EE2-A184-461B98962132}" type="parTrans" cxnId="{5ED88D3C-E514-4690-BB34-E2A29AEAB278}">
      <dgm:prSet/>
      <dgm:spPr/>
      <dgm:t>
        <a:bodyPr/>
        <a:lstStyle/>
        <a:p>
          <a:endParaRPr lang="de-DE"/>
        </a:p>
      </dgm:t>
    </dgm:pt>
    <dgm:pt modelId="{4F0E144D-F253-468C-BC35-22842D6ABBCE}" type="sibTrans" cxnId="{5ED88D3C-E514-4690-BB34-E2A29AEAB278}">
      <dgm:prSet/>
      <dgm:spPr/>
      <dgm:t>
        <a:bodyPr/>
        <a:lstStyle/>
        <a:p>
          <a:endParaRPr lang="de-DE"/>
        </a:p>
      </dgm:t>
    </dgm:pt>
    <dgm:pt modelId="{F66A0884-EBD5-4354-A6F5-7809F5B08BE6}">
      <dgm:prSet phldrT="[Text]"/>
      <dgm:spPr>
        <a:solidFill>
          <a:srgbClr val="79A12C">
            <a:alpha val="58000"/>
          </a:srgbClr>
        </a:solidFill>
      </dgm:spPr>
      <dgm:t>
        <a:bodyPr/>
        <a:lstStyle/>
        <a:p>
          <a:r>
            <a:rPr lang="ru-RU" b="0" noProof="0" dirty="0"/>
            <a:t>Продвижение вовлеченности страны</a:t>
          </a:r>
          <a:endParaRPr lang="de-DE" dirty="0"/>
        </a:p>
      </dgm:t>
    </dgm:pt>
    <dgm:pt modelId="{CC50E61F-BC68-4F56-8C56-5356FACDE581}" type="parTrans" cxnId="{65E05175-29F4-4528-9135-781186051C54}">
      <dgm:prSet/>
      <dgm:spPr/>
      <dgm:t>
        <a:bodyPr/>
        <a:lstStyle/>
        <a:p>
          <a:endParaRPr lang="de-DE"/>
        </a:p>
      </dgm:t>
    </dgm:pt>
    <dgm:pt modelId="{9430ADCA-F11F-44E8-A4D6-3A69C9397592}" type="sibTrans" cxnId="{65E05175-29F4-4528-9135-781186051C54}">
      <dgm:prSet/>
      <dgm:spPr/>
      <dgm:t>
        <a:bodyPr/>
        <a:lstStyle/>
        <a:p>
          <a:endParaRPr lang="de-DE"/>
        </a:p>
      </dgm:t>
    </dgm:pt>
    <dgm:pt modelId="{A7E76578-F0BF-4EF1-8553-6B78CFBCFF92}">
      <dgm:prSet phldrT="[Text]"/>
      <dgm:spPr>
        <a:solidFill>
          <a:srgbClr val="79A12C">
            <a:alpha val="50000"/>
          </a:srgbClr>
        </a:solidFill>
      </dgm:spPr>
      <dgm:t>
        <a:bodyPr/>
        <a:lstStyle/>
        <a:p>
          <a:r>
            <a:rPr lang="ru-RU" b="0" dirty="0"/>
            <a:t>Эффективность и результативность</a:t>
          </a:r>
          <a:endParaRPr lang="de-DE" dirty="0"/>
        </a:p>
      </dgm:t>
    </dgm:pt>
    <dgm:pt modelId="{86285C73-2D4A-4278-A64A-7F89370FFFE9}" type="parTrans" cxnId="{EFFB4CC7-32ED-4C97-AB29-5F960EEE1C8B}">
      <dgm:prSet/>
      <dgm:spPr/>
      <dgm:t>
        <a:bodyPr/>
        <a:lstStyle/>
        <a:p>
          <a:endParaRPr lang="de-DE"/>
        </a:p>
      </dgm:t>
    </dgm:pt>
    <dgm:pt modelId="{3D68300C-76CC-4684-9AD2-E8A622C27F12}" type="sibTrans" cxnId="{EFFB4CC7-32ED-4C97-AB29-5F960EEE1C8B}">
      <dgm:prSet/>
      <dgm:spPr/>
      <dgm:t>
        <a:bodyPr/>
        <a:lstStyle/>
        <a:p>
          <a:endParaRPr lang="de-DE"/>
        </a:p>
      </dgm:t>
    </dgm:pt>
    <dgm:pt modelId="{C098D514-EAD7-4BBF-A6E7-303643E99A1D}" type="pres">
      <dgm:prSet presAssocID="{75DDCE56-55D0-403E-A6A8-C3DC1289F3EF}" presName="Name0" presStyleCnt="0">
        <dgm:presLayoutVars>
          <dgm:chMax val="7"/>
          <dgm:chPref val="7"/>
          <dgm:dir/>
        </dgm:presLayoutVars>
      </dgm:prSet>
      <dgm:spPr/>
    </dgm:pt>
    <dgm:pt modelId="{C091015A-F6B0-4D09-9280-5E8C7DE3556E}" type="pres">
      <dgm:prSet presAssocID="{75DDCE56-55D0-403E-A6A8-C3DC1289F3EF}" presName="Name1" presStyleCnt="0"/>
      <dgm:spPr/>
    </dgm:pt>
    <dgm:pt modelId="{6D74F5CA-970F-4FC5-A385-3E492D1A322E}" type="pres">
      <dgm:prSet presAssocID="{75DDCE56-55D0-403E-A6A8-C3DC1289F3EF}" presName="cycle" presStyleCnt="0"/>
      <dgm:spPr/>
    </dgm:pt>
    <dgm:pt modelId="{4D3AD8AA-E3B0-4522-AF3A-BD269803E9CB}" type="pres">
      <dgm:prSet presAssocID="{75DDCE56-55D0-403E-A6A8-C3DC1289F3EF}" presName="srcNode" presStyleLbl="node1" presStyleIdx="0" presStyleCnt="6"/>
      <dgm:spPr/>
    </dgm:pt>
    <dgm:pt modelId="{D7759694-5721-492C-A911-3BF4D095530B}" type="pres">
      <dgm:prSet presAssocID="{75DDCE56-55D0-403E-A6A8-C3DC1289F3EF}" presName="conn" presStyleLbl="parChTrans1D2" presStyleIdx="0" presStyleCnt="1"/>
      <dgm:spPr/>
    </dgm:pt>
    <dgm:pt modelId="{44CC2BDD-1271-4C00-944B-32439CBA799D}" type="pres">
      <dgm:prSet presAssocID="{75DDCE56-55D0-403E-A6A8-C3DC1289F3EF}" presName="extraNode" presStyleLbl="node1" presStyleIdx="0" presStyleCnt="6"/>
      <dgm:spPr/>
    </dgm:pt>
    <dgm:pt modelId="{60B29712-13BF-4E51-B482-C976781D1F92}" type="pres">
      <dgm:prSet presAssocID="{75DDCE56-55D0-403E-A6A8-C3DC1289F3EF}" presName="dstNode" presStyleLbl="node1" presStyleIdx="0" presStyleCnt="6"/>
      <dgm:spPr/>
    </dgm:pt>
    <dgm:pt modelId="{531929AF-9946-4777-96C0-2398C0F2CE7C}" type="pres">
      <dgm:prSet presAssocID="{F1B26F30-EC45-4959-A522-069B7FBE372A}" presName="text_1" presStyleLbl="node1" presStyleIdx="0" presStyleCnt="6">
        <dgm:presLayoutVars>
          <dgm:bulletEnabled val="1"/>
        </dgm:presLayoutVars>
      </dgm:prSet>
      <dgm:spPr/>
    </dgm:pt>
    <dgm:pt modelId="{F2903AA4-39E7-4EE7-892B-6BB61641E879}" type="pres">
      <dgm:prSet presAssocID="{F1B26F30-EC45-4959-A522-069B7FBE372A}" presName="accent_1" presStyleCnt="0"/>
      <dgm:spPr/>
    </dgm:pt>
    <dgm:pt modelId="{8CB8FE37-B962-4D43-A9AA-6C9AEBF6F522}" type="pres">
      <dgm:prSet presAssocID="{F1B26F30-EC45-4959-A522-069B7FBE372A}" presName="accentRepeatNode" presStyleLbl="solidFgAcc1" presStyleIdx="0" presStyleCnt="6"/>
      <dgm:spPr>
        <a:solidFill>
          <a:schemeClr val="bg2">
            <a:lumMod val="90000"/>
          </a:schemeClr>
        </a:solidFill>
      </dgm:spPr>
    </dgm:pt>
    <dgm:pt modelId="{D9205EAA-3B25-4523-B4D2-5CA5743CBB1F}" type="pres">
      <dgm:prSet presAssocID="{42AC5F97-F6C6-4AEE-A896-12FCEDCF568C}" presName="text_2" presStyleLbl="node1" presStyleIdx="1" presStyleCnt="6">
        <dgm:presLayoutVars>
          <dgm:bulletEnabled val="1"/>
        </dgm:presLayoutVars>
      </dgm:prSet>
      <dgm:spPr/>
    </dgm:pt>
    <dgm:pt modelId="{4136CD91-605D-41BE-822C-1B241582E5FD}" type="pres">
      <dgm:prSet presAssocID="{42AC5F97-F6C6-4AEE-A896-12FCEDCF568C}" presName="accent_2" presStyleCnt="0"/>
      <dgm:spPr/>
    </dgm:pt>
    <dgm:pt modelId="{70453355-7B22-4611-BA96-AD085F85A4A5}" type="pres">
      <dgm:prSet presAssocID="{42AC5F97-F6C6-4AEE-A896-12FCEDCF568C}" presName="accentRepeatNode" presStyleLbl="solidFgAcc1" presStyleIdx="1" presStyleCnt="6"/>
      <dgm:spPr>
        <a:solidFill>
          <a:schemeClr val="bg2">
            <a:lumMod val="90000"/>
          </a:schemeClr>
        </a:solidFill>
      </dgm:spPr>
    </dgm:pt>
    <dgm:pt modelId="{9676BC90-B8DB-42D9-8C0F-46510E321134}" type="pres">
      <dgm:prSet presAssocID="{BBADA729-6B1C-4E00-B51D-26B1F2C2EFB9}" presName="text_3" presStyleLbl="node1" presStyleIdx="2" presStyleCnt="6">
        <dgm:presLayoutVars>
          <dgm:bulletEnabled val="1"/>
        </dgm:presLayoutVars>
      </dgm:prSet>
      <dgm:spPr/>
    </dgm:pt>
    <dgm:pt modelId="{EE3618BD-D863-49EE-98BD-EA5059AB58EA}" type="pres">
      <dgm:prSet presAssocID="{BBADA729-6B1C-4E00-B51D-26B1F2C2EFB9}" presName="accent_3" presStyleCnt="0"/>
      <dgm:spPr/>
    </dgm:pt>
    <dgm:pt modelId="{851F7725-5BB6-493A-82CB-264EFE0E0511}" type="pres">
      <dgm:prSet presAssocID="{BBADA729-6B1C-4E00-B51D-26B1F2C2EFB9}" presName="accentRepeatNode" presStyleLbl="solidFgAcc1" presStyleIdx="2" presStyleCnt="6"/>
      <dgm:spPr>
        <a:solidFill>
          <a:schemeClr val="bg2">
            <a:lumMod val="90000"/>
          </a:schemeClr>
        </a:solidFill>
      </dgm:spPr>
    </dgm:pt>
    <dgm:pt modelId="{5BAF6F84-073F-42B3-87A1-C93BB710B5A4}" type="pres">
      <dgm:prSet presAssocID="{7216896B-6D7B-4B84-840C-BD31B2B77BE4}" presName="text_4" presStyleLbl="node1" presStyleIdx="3" presStyleCnt="6">
        <dgm:presLayoutVars>
          <dgm:bulletEnabled val="1"/>
        </dgm:presLayoutVars>
      </dgm:prSet>
      <dgm:spPr/>
    </dgm:pt>
    <dgm:pt modelId="{DB6D1730-221E-49E3-BBFC-1A6210BD14C5}" type="pres">
      <dgm:prSet presAssocID="{7216896B-6D7B-4B84-840C-BD31B2B77BE4}" presName="accent_4" presStyleCnt="0"/>
      <dgm:spPr/>
    </dgm:pt>
    <dgm:pt modelId="{1C157F85-1752-4D13-AD18-DF18C35BCC29}" type="pres">
      <dgm:prSet presAssocID="{7216896B-6D7B-4B84-840C-BD31B2B77BE4}" presName="accentRepeatNode" presStyleLbl="solidFgAcc1" presStyleIdx="3" presStyleCnt="6"/>
      <dgm:spPr>
        <a:solidFill>
          <a:schemeClr val="bg2">
            <a:lumMod val="90000"/>
          </a:schemeClr>
        </a:solidFill>
      </dgm:spPr>
    </dgm:pt>
    <dgm:pt modelId="{59FA1DC8-5A88-49BF-B0B3-926248C326F6}" type="pres">
      <dgm:prSet presAssocID="{F66A0884-EBD5-4354-A6F5-7809F5B08BE6}" presName="text_5" presStyleLbl="node1" presStyleIdx="4" presStyleCnt="6">
        <dgm:presLayoutVars>
          <dgm:bulletEnabled val="1"/>
        </dgm:presLayoutVars>
      </dgm:prSet>
      <dgm:spPr/>
    </dgm:pt>
    <dgm:pt modelId="{A60BCD53-4697-4EBA-AD61-C591C9B825EC}" type="pres">
      <dgm:prSet presAssocID="{F66A0884-EBD5-4354-A6F5-7809F5B08BE6}" presName="accent_5" presStyleCnt="0"/>
      <dgm:spPr/>
    </dgm:pt>
    <dgm:pt modelId="{DED180BD-BFCD-4DE8-BD84-B6709ABAB4C5}" type="pres">
      <dgm:prSet presAssocID="{F66A0884-EBD5-4354-A6F5-7809F5B08BE6}" presName="accentRepeatNode" presStyleLbl="solidFgAcc1" presStyleIdx="4" presStyleCnt="6"/>
      <dgm:spPr>
        <a:solidFill>
          <a:schemeClr val="bg2">
            <a:lumMod val="90000"/>
          </a:schemeClr>
        </a:solidFill>
      </dgm:spPr>
    </dgm:pt>
    <dgm:pt modelId="{ABF15648-5770-44F8-8494-8FBE18DD29BE}" type="pres">
      <dgm:prSet presAssocID="{A7E76578-F0BF-4EF1-8553-6B78CFBCFF92}" presName="text_6" presStyleLbl="node1" presStyleIdx="5" presStyleCnt="6">
        <dgm:presLayoutVars>
          <dgm:bulletEnabled val="1"/>
        </dgm:presLayoutVars>
      </dgm:prSet>
      <dgm:spPr/>
    </dgm:pt>
    <dgm:pt modelId="{607BA3A2-9B85-4E5D-9E0A-64EA31B93A9B}" type="pres">
      <dgm:prSet presAssocID="{A7E76578-F0BF-4EF1-8553-6B78CFBCFF92}" presName="accent_6" presStyleCnt="0"/>
      <dgm:spPr/>
    </dgm:pt>
    <dgm:pt modelId="{DF61BA0D-4A00-4A3A-9B01-597FD4021115}" type="pres">
      <dgm:prSet presAssocID="{A7E76578-F0BF-4EF1-8553-6B78CFBCFF92}" presName="accentRepeatNode" presStyleLbl="solidFgAcc1" presStyleIdx="5" presStyleCnt="6"/>
      <dgm:spPr>
        <a:solidFill>
          <a:schemeClr val="bg2">
            <a:lumMod val="90000"/>
          </a:schemeClr>
        </a:solidFill>
      </dgm:spPr>
    </dgm:pt>
  </dgm:ptLst>
  <dgm:cxnLst>
    <dgm:cxn modelId="{64BA0103-F806-4ABE-8908-6E876E1E9DDC}" type="presOf" srcId="{7216896B-6D7B-4B84-840C-BD31B2B77BE4}" destId="{5BAF6F84-073F-42B3-87A1-C93BB710B5A4}" srcOrd="0" destOrd="0" presId="urn:microsoft.com/office/officeart/2008/layout/VerticalCurvedList"/>
    <dgm:cxn modelId="{90C1C631-F4D3-434C-910C-C27BA7A92B8F}" type="presOf" srcId="{F1B26F30-EC45-4959-A522-069B7FBE372A}" destId="{531929AF-9946-4777-96C0-2398C0F2CE7C}" srcOrd="0" destOrd="0" presId="urn:microsoft.com/office/officeart/2008/layout/VerticalCurvedList"/>
    <dgm:cxn modelId="{5ED88D3C-E514-4690-BB34-E2A29AEAB278}" srcId="{75DDCE56-55D0-403E-A6A8-C3DC1289F3EF}" destId="{7216896B-6D7B-4B84-840C-BD31B2B77BE4}" srcOrd="3" destOrd="0" parTransId="{B4982D9C-365F-4EE2-A184-461B98962132}" sibTransId="{4F0E144D-F253-468C-BC35-22842D6ABBCE}"/>
    <dgm:cxn modelId="{BF3EF762-A3E0-4C4C-AB2E-6A9250D2E884}" type="presOf" srcId="{A7E76578-F0BF-4EF1-8553-6B78CFBCFF92}" destId="{ABF15648-5770-44F8-8494-8FBE18DD29BE}" srcOrd="0" destOrd="0" presId="urn:microsoft.com/office/officeart/2008/layout/VerticalCurvedList"/>
    <dgm:cxn modelId="{65E05175-29F4-4528-9135-781186051C54}" srcId="{75DDCE56-55D0-403E-A6A8-C3DC1289F3EF}" destId="{F66A0884-EBD5-4354-A6F5-7809F5B08BE6}" srcOrd="4" destOrd="0" parTransId="{CC50E61F-BC68-4F56-8C56-5356FACDE581}" sibTransId="{9430ADCA-F11F-44E8-A4D6-3A69C9397592}"/>
    <dgm:cxn modelId="{4C474676-0D26-4CDE-8E54-4C885F24036F}" type="presOf" srcId="{75DDCE56-55D0-403E-A6A8-C3DC1289F3EF}" destId="{C098D514-EAD7-4BBF-A6E7-303643E99A1D}" srcOrd="0" destOrd="0" presId="urn:microsoft.com/office/officeart/2008/layout/VerticalCurvedList"/>
    <dgm:cxn modelId="{A8957277-E486-43CE-B872-2A2F9C96F87F}" srcId="{75DDCE56-55D0-403E-A6A8-C3DC1289F3EF}" destId="{42AC5F97-F6C6-4AEE-A896-12FCEDCF568C}" srcOrd="1" destOrd="0" parTransId="{0BBDB574-1D87-4721-9F33-E70BE8294072}" sibTransId="{B95277EA-C0EC-42FA-9C01-722B2D86C206}"/>
    <dgm:cxn modelId="{E4286558-437E-4B5F-BDEB-7F791019EFA0}" srcId="{75DDCE56-55D0-403E-A6A8-C3DC1289F3EF}" destId="{F1B26F30-EC45-4959-A522-069B7FBE372A}" srcOrd="0" destOrd="0" parTransId="{1925AB67-7B88-4DDB-91FC-5E7DDA38BAA4}" sibTransId="{E6BF7CB8-31FA-4288-955B-92D2FC2EE9AA}"/>
    <dgm:cxn modelId="{D73F8D58-E5BE-4D65-82BE-07FAF7DB1299}" type="presOf" srcId="{E6BF7CB8-31FA-4288-955B-92D2FC2EE9AA}" destId="{D7759694-5721-492C-A911-3BF4D095530B}" srcOrd="0" destOrd="0" presId="urn:microsoft.com/office/officeart/2008/layout/VerticalCurvedList"/>
    <dgm:cxn modelId="{BCED50B6-4C4D-4505-B41E-FE67915DC543}" type="presOf" srcId="{F66A0884-EBD5-4354-A6F5-7809F5B08BE6}" destId="{59FA1DC8-5A88-49BF-B0B3-926248C326F6}" srcOrd="0" destOrd="0" presId="urn:microsoft.com/office/officeart/2008/layout/VerticalCurvedList"/>
    <dgm:cxn modelId="{EFFB4CC7-32ED-4C97-AB29-5F960EEE1C8B}" srcId="{75DDCE56-55D0-403E-A6A8-C3DC1289F3EF}" destId="{A7E76578-F0BF-4EF1-8553-6B78CFBCFF92}" srcOrd="5" destOrd="0" parTransId="{86285C73-2D4A-4278-A64A-7F89370FFFE9}" sibTransId="{3D68300C-76CC-4684-9AD2-E8A622C27F12}"/>
    <dgm:cxn modelId="{7E510DC9-AA3E-4E71-90FF-1BD8687C691B}" type="presOf" srcId="{BBADA729-6B1C-4E00-B51D-26B1F2C2EFB9}" destId="{9676BC90-B8DB-42D9-8C0F-46510E321134}" srcOrd="0" destOrd="0" presId="urn:microsoft.com/office/officeart/2008/layout/VerticalCurvedList"/>
    <dgm:cxn modelId="{CE4D3ED5-9C49-4908-A00A-D29A3D198923}" srcId="{75DDCE56-55D0-403E-A6A8-C3DC1289F3EF}" destId="{BBADA729-6B1C-4E00-B51D-26B1F2C2EFB9}" srcOrd="2" destOrd="0" parTransId="{863F0948-4385-48B2-BAA4-4F73D5D09C2D}" sibTransId="{E3FEE672-76C3-4C8C-97D0-F05CFE1935C6}"/>
    <dgm:cxn modelId="{181B96FD-69E1-4EE8-B870-EEB54F42ED4C}" type="presOf" srcId="{42AC5F97-F6C6-4AEE-A896-12FCEDCF568C}" destId="{D9205EAA-3B25-4523-B4D2-5CA5743CBB1F}" srcOrd="0" destOrd="0" presId="urn:microsoft.com/office/officeart/2008/layout/VerticalCurvedList"/>
    <dgm:cxn modelId="{AE6178B5-6CAB-4DEB-BBDA-D5C0CDA4544D}" type="presParOf" srcId="{C098D514-EAD7-4BBF-A6E7-303643E99A1D}" destId="{C091015A-F6B0-4D09-9280-5E8C7DE3556E}" srcOrd="0" destOrd="0" presId="urn:microsoft.com/office/officeart/2008/layout/VerticalCurvedList"/>
    <dgm:cxn modelId="{E285DFEF-7099-4596-9717-EE26B69020B9}" type="presParOf" srcId="{C091015A-F6B0-4D09-9280-5E8C7DE3556E}" destId="{6D74F5CA-970F-4FC5-A385-3E492D1A322E}" srcOrd="0" destOrd="0" presId="urn:microsoft.com/office/officeart/2008/layout/VerticalCurvedList"/>
    <dgm:cxn modelId="{3B3A2ABE-D5BF-40A1-8437-5EDC90E32A38}" type="presParOf" srcId="{6D74F5CA-970F-4FC5-A385-3E492D1A322E}" destId="{4D3AD8AA-E3B0-4522-AF3A-BD269803E9CB}" srcOrd="0" destOrd="0" presId="urn:microsoft.com/office/officeart/2008/layout/VerticalCurvedList"/>
    <dgm:cxn modelId="{0855FF0E-259C-48E6-A6F8-816DC04B7DEC}" type="presParOf" srcId="{6D74F5CA-970F-4FC5-A385-3E492D1A322E}" destId="{D7759694-5721-492C-A911-3BF4D095530B}" srcOrd="1" destOrd="0" presId="urn:microsoft.com/office/officeart/2008/layout/VerticalCurvedList"/>
    <dgm:cxn modelId="{D3A14567-FCBC-4C80-91A1-E3CD6471EFAD}" type="presParOf" srcId="{6D74F5CA-970F-4FC5-A385-3E492D1A322E}" destId="{44CC2BDD-1271-4C00-944B-32439CBA799D}" srcOrd="2" destOrd="0" presId="urn:microsoft.com/office/officeart/2008/layout/VerticalCurvedList"/>
    <dgm:cxn modelId="{52E34B85-1E93-4608-8B34-1456A95818A7}" type="presParOf" srcId="{6D74F5CA-970F-4FC5-A385-3E492D1A322E}" destId="{60B29712-13BF-4E51-B482-C976781D1F92}" srcOrd="3" destOrd="0" presId="urn:microsoft.com/office/officeart/2008/layout/VerticalCurvedList"/>
    <dgm:cxn modelId="{A64AE01E-E4CA-46C1-AB34-16EC302A7450}" type="presParOf" srcId="{C091015A-F6B0-4D09-9280-5E8C7DE3556E}" destId="{531929AF-9946-4777-96C0-2398C0F2CE7C}" srcOrd="1" destOrd="0" presId="urn:microsoft.com/office/officeart/2008/layout/VerticalCurvedList"/>
    <dgm:cxn modelId="{13429AD9-3C9C-4301-A6B1-AECB98EC7775}" type="presParOf" srcId="{C091015A-F6B0-4D09-9280-5E8C7DE3556E}" destId="{F2903AA4-39E7-4EE7-892B-6BB61641E879}" srcOrd="2" destOrd="0" presId="urn:microsoft.com/office/officeart/2008/layout/VerticalCurvedList"/>
    <dgm:cxn modelId="{05CE098E-6C07-4AE1-A5A1-F0E22FD5F9B1}" type="presParOf" srcId="{F2903AA4-39E7-4EE7-892B-6BB61641E879}" destId="{8CB8FE37-B962-4D43-A9AA-6C9AEBF6F522}" srcOrd="0" destOrd="0" presId="urn:microsoft.com/office/officeart/2008/layout/VerticalCurvedList"/>
    <dgm:cxn modelId="{A39E879B-CD7E-4E6F-BD4E-5EA4294E7730}" type="presParOf" srcId="{C091015A-F6B0-4D09-9280-5E8C7DE3556E}" destId="{D9205EAA-3B25-4523-B4D2-5CA5743CBB1F}" srcOrd="3" destOrd="0" presId="urn:microsoft.com/office/officeart/2008/layout/VerticalCurvedList"/>
    <dgm:cxn modelId="{59664826-BB81-452F-A74D-540D8055D8EB}" type="presParOf" srcId="{C091015A-F6B0-4D09-9280-5E8C7DE3556E}" destId="{4136CD91-605D-41BE-822C-1B241582E5FD}" srcOrd="4" destOrd="0" presId="urn:microsoft.com/office/officeart/2008/layout/VerticalCurvedList"/>
    <dgm:cxn modelId="{F6F5B443-E5BE-4994-8E46-8CB7BDE391C4}" type="presParOf" srcId="{4136CD91-605D-41BE-822C-1B241582E5FD}" destId="{70453355-7B22-4611-BA96-AD085F85A4A5}" srcOrd="0" destOrd="0" presId="urn:microsoft.com/office/officeart/2008/layout/VerticalCurvedList"/>
    <dgm:cxn modelId="{FF51BDF2-8B37-4129-A303-124DA685A3E4}" type="presParOf" srcId="{C091015A-F6B0-4D09-9280-5E8C7DE3556E}" destId="{9676BC90-B8DB-42D9-8C0F-46510E321134}" srcOrd="5" destOrd="0" presId="urn:microsoft.com/office/officeart/2008/layout/VerticalCurvedList"/>
    <dgm:cxn modelId="{68DBE9E0-7778-4EA8-A809-0528251CCFC7}" type="presParOf" srcId="{C091015A-F6B0-4D09-9280-5E8C7DE3556E}" destId="{EE3618BD-D863-49EE-98BD-EA5059AB58EA}" srcOrd="6" destOrd="0" presId="urn:microsoft.com/office/officeart/2008/layout/VerticalCurvedList"/>
    <dgm:cxn modelId="{C705F72E-B8A2-4DB2-BE8A-8F65F590380B}" type="presParOf" srcId="{EE3618BD-D863-49EE-98BD-EA5059AB58EA}" destId="{851F7725-5BB6-493A-82CB-264EFE0E0511}" srcOrd="0" destOrd="0" presId="urn:microsoft.com/office/officeart/2008/layout/VerticalCurvedList"/>
    <dgm:cxn modelId="{E48BA41F-BD78-402B-BAAB-281BB4B02761}" type="presParOf" srcId="{C091015A-F6B0-4D09-9280-5E8C7DE3556E}" destId="{5BAF6F84-073F-42B3-87A1-C93BB710B5A4}" srcOrd="7" destOrd="0" presId="urn:microsoft.com/office/officeart/2008/layout/VerticalCurvedList"/>
    <dgm:cxn modelId="{0CB2E2C5-D29A-4F34-B364-D3C578570331}" type="presParOf" srcId="{C091015A-F6B0-4D09-9280-5E8C7DE3556E}" destId="{DB6D1730-221E-49E3-BBFC-1A6210BD14C5}" srcOrd="8" destOrd="0" presId="urn:microsoft.com/office/officeart/2008/layout/VerticalCurvedList"/>
    <dgm:cxn modelId="{CF30266F-FED3-45CF-AA97-4247CDB060F0}" type="presParOf" srcId="{DB6D1730-221E-49E3-BBFC-1A6210BD14C5}" destId="{1C157F85-1752-4D13-AD18-DF18C35BCC29}" srcOrd="0" destOrd="0" presId="urn:microsoft.com/office/officeart/2008/layout/VerticalCurvedList"/>
    <dgm:cxn modelId="{095C951E-501F-4372-8595-7EA276D886AE}" type="presParOf" srcId="{C091015A-F6B0-4D09-9280-5E8C7DE3556E}" destId="{59FA1DC8-5A88-49BF-B0B3-926248C326F6}" srcOrd="9" destOrd="0" presId="urn:microsoft.com/office/officeart/2008/layout/VerticalCurvedList"/>
    <dgm:cxn modelId="{B93952D0-3758-444C-ADFE-3DC382C548CF}" type="presParOf" srcId="{C091015A-F6B0-4D09-9280-5E8C7DE3556E}" destId="{A60BCD53-4697-4EBA-AD61-C591C9B825EC}" srcOrd="10" destOrd="0" presId="urn:microsoft.com/office/officeart/2008/layout/VerticalCurvedList"/>
    <dgm:cxn modelId="{008E9475-3941-4FF3-8C26-F734EA874A15}" type="presParOf" srcId="{A60BCD53-4697-4EBA-AD61-C591C9B825EC}" destId="{DED180BD-BFCD-4DE8-BD84-B6709ABAB4C5}" srcOrd="0" destOrd="0" presId="urn:microsoft.com/office/officeart/2008/layout/VerticalCurvedList"/>
    <dgm:cxn modelId="{3206F864-2124-497B-9048-7B294843FEBA}" type="presParOf" srcId="{C091015A-F6B0-4D09-9280-5E8C7DE3556E}" destId="{ABF15648-5770-44F8-8494-8FBE18DD29BE}" srcOrd="11" destOrd="0" presId="urn:microsoft.com/office/officeart/2008/layout/VerticalCurvedList"/>
    <dgm:cxn modelId="{1E53D4AC-523A-4167-95B8-DB4B4DBDFF0D}" type="presParOf" srcId="{C091015A-F6B0-4D09-9280-5E8C7DE3556E}" destId="{607BA3A2-9B85-4E5D-9E0A-64EA31B93A9B}" srcOrd="12" destOrd="0" presId="urn:microsoft.com/office/officeart/2008/layout/VerticalCurvedList"/>
    <dgm:cxn modelId="{3CCB0276-3BA8-4CE5-9963-47631430C86B}" type="presParOf" srcId="{607BA3A2-9B85-4E5D-9E0A-64EA31B93A9B}" destId="{DF61BA0D-4A00-4A3A-9B01-597FD402111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3476A-048D-4E50-9486-D14497084A40}">
      <dsp:nvSpPr>
        <dsp:cNvPr id="0" name=""/>
        <dsp:cNvSpPr/>
      </dsp:nvSpPr>
      <dsp:spPr>
        <a:xfrm>
          <a:off x="0" y="2632531"/>
          <a:ext cx="8565112" cy="385546"/>
        </a:xfrm>
        <a:prstGeom prst="rect">
          <a:avLst/>
        </a:prstGeom>
        <a:solidFill>
          <a:srgbClr val="F497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noProof="0" dirty="0"/>
            <a:t>4. </a:t>
          </a:r>
          <a:r>
            <a:rPr lang="ru-RU" sz="1200" kern="1200" noProof="0" dirty="0"/>
            <a:t>Ранжирование проектов ВЭП</a:t>
          </a:r>
          <a:endParaRPr lang="en-US" sz="1200" kern="1200" noProof="0" dirty="0"/>
        </a:p>
      </dsp:txBody>
      <dsp:txXfrm>
        <a:off x="0" y="2632531"/>
        <a:ext cx="8565112" cy="385546"/>
      </dsp:txXfrm>
    </dsp:sp>
    <dsp:sp modelId="{F745D2B3-5F9B-4212-877C-22FE57B0CB18}">
      <dsp:nvSpPr>
        <dsp:cNvPr id="0" name=""/>
        <dsp:cNvSpPr/>
      </dsp:nvSpPr>
      <dsp:spPr>
        <a:xfrm rot="10800000">
          <a:off x="0" y="1531642"/>
          <a:ext cx="8565112" cy="1111997"/>
        </a:xfrm>
        <a:prstGeom prst="upArrowCallout">
          <a:avLst/>
        </a:prstGeom>
        <a:solidFill>
          <a:srgbClr val="F497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kern="1200" dirty="0"/>
            <a:t>3. </a:t>
          </a:r>
          <a:r>
            <a:rPr lang="ru-RU" sz="1200" kern="1200" dirty="0"/>
            <a:t>Выбор и оценка проектов в области ВЭП Нексус</a:t>
          </a:r>
          <a:endParaRPr lang="de-DE" sz="1200" kern="1200" dirty="0"/>
        </a:p>
      </dsp:txBody>
      <dsp:txXfrm rot="-10800000">
        <a:off x="0" y="1531642"/>
        <a:ext cx="8565112" cy="390311"/>
      </dsp:txXfrm>
    </dsp:sp>
    <dsp:sp modelId="{06BC9EBC-DBA4-400B-9E55-C3C6031A5744}">
      <dsp:nvSpPr>
        <dsp:cNvPr id="0" name=""/>
        <dsp:cNvSpPr/>
      </dsp:nvSpPr>
      <dsp:spPr>
        <a:xfrm>
          <a:off x="3583" y="1850723"/>
          <a:ext cx="8556747" cy="459686"/>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ru-RU" sz="800" kern="1200" noProof="0" dirty="0"/>
            <a:t>Выбор индикаторов</a:t>
          </a:r>
          <a:endParaRPr lang="en-US" sz="800" kern="1200" noProof="0" dirty="0"/>
        </a:p>
        <a:p>
          <a:pPr marL="0" lvl="0" indent="0" algn="ctr" defTabSz="355600">
            <a:lnSpc>
              <a:spcPct val="90000"/>
            </a:lnSpc>
            <a:spcBef>
              <a:spcPct val="0"/>
            </a:spcBef>
            <a:spcAft>
              <a:spcPct val="35000"/>
            </a:spcAft>
            <a:buNone/>
          </a:pPr>
          <a:r>
            <a:rPr lang="en-US" sz="800" kern="1200" noProof="0" dirty="0"/>
            <a:t>(3.1 </a:t>
          </a:r>
          <a:r>
            <a:rPr lang="ru-RU" sz="800" kern="1200" noProof="0" dirty="0"/>
            <a:t>Аспекты в области ВЭП безопасности, окружающей среды, изменения климата и гендера</a:t>
          </a:r>
          <a:r>
            <a:rPr lang="en-US" sz="800" kern="1200" noProof="0" dirty="0"/>
            <a:t>; 3.2 </a:t>
          </a:r>
          <a:r>
            <a:rPr lang="ru-RU" sz="800" kern="1200" noProof="0" dirty="0"/>
            <a:t>институты, управление, правовые нормы и администрирование; 3.3 Инновации, дополнительность, коммерческая устойчивость, масштабируемость и передаваемость)</a:t>
          </a:r>
          <a:endParaRPr lang="en-US" sz="800" kern="1200" noProof="0" dirty="0"/>
        </a:p>
      </dsp:txBody>
      <dsp:txXfrm>
        <a:off x="3583" y="1850723"/>
        <a:ext cx="8556747" cy="459686"/>
      </dsp:txXfrm>
    </dsp:sp>
    <dsp:sp modelId="{DCAFD3A4-E644-4E9B-B760-796629A0AC21}">
      <dsp:nvSpPr>
        <dsp:cNvPr id="0" name=""/>
        <dsp:cNvSpPr/>
      </dsp:nvSpPr>
      <dsp:spPr>
        <a:xfrm rot="10800000">
          <a:off x="0" y="588607"/>
          <a:ext cx="8565112" cy="943492"/>
        </a:xfrm>
        <a:prstGeom prst="upArrowCallout">
          <a:avLst/>
        </a:prstGeom>
        <a:solidFill>
          <a:srgbClr val="F497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kern="1200" dirty="0"/>
            <a:t>2. </a:t>
          </a:r>
          <a:r>
            <a:rPr lang="ru-RU" sz="1200" kern="1200" dirty="0"/>
            <a:t>Пороговый уровень, чтобы классифицировать проект, как проект в области ВЭП</a:t>
          </a:r>
          <a:endParaRPr lang="de-DE" sz="1200" kern="1200" dirty="0"/>
        </a:p>
      </dsp:txBody>
      <dsp:txXfrm rot="-10800000">
        <a:off x="0" y="588607"/>
        <a:ext cx="8565112" cy="331166"/>
      </dsp:txXfrm>
    </dsp:sp>
    <dsp:sp modelId="{4B759F4B-3938-445E-9E98-97FBCE4C73D2}">
      <dsp:nvSpPr>
        <dsp:cNvPr id="0" name=""/>
        <dsp:cNvSpPr/>
      </dsp:nvSpPr>
      <dsp:spPr>
        <a:xfrm>
          <a:off x="0" y="882917"/>
          <a:ext cx="8565112" cy="355466"/>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ru-RU" sz="800" kern="1200" noProof="0" dirty="0"/>
            <a:t>Критерии отбора</a:t>
          </a:r>
          <a:endParaRPr lang="en-US" sz="800" kern="1200" noProof="0" dirty="0"/>
        </a:p>
        <a:p>
          <a:pPr marL="0" lvl="0" indent="0" algn="ctr" defTabSz="355600">
            <a:lnSpc>
              <a:spcPct val="90000"/>
            </a:lnSpc>
            <a:spcBef>
              <a:spcPct val="0"/>
            </a:spcBef>
            <a:spcAft>
              <a:spcPct val="35000"/>
            </a:spcAft>
            <a:buNone/>
          </a:pPr>
          <a:r>
            <a:rPr lang="en-US" sz="800" kern="1200" noProof="0" dirty="0"/>
            <a:t>(</a:t>
          </a:r>
          <a:r>
            <a:rPr lang="ru-RU" sz="800" kern="1200" noProof="0" dirty="0"/>
            <a:t>критерии соответствия в отношении ВЭП безопасности и эффективного использования ресурсов)</a:t>
          </a:r>
          <a:endParaRPr lang="en-US" sz="800" kern="1200" noProof="0" dirty="0"/>
        </a:p>
      </dsp:txBody>
      <dsp:txXfrm>
        <a:off x="0" y="882917"/>
        <a:ext cx="8565112" cy="355466"/>
      </dsp:txXfrm>
    </dsp:sp>
    <dsp:sp modelId="{E9812155-A380-4682-BB87-B9194EEF8FDF}">
      <dsp:nvSpPr>
        <dsp:cNvPr id="0" name=""/>
        <dsp:cNvSpPr/>
      </dsp:nvSpPr>
      <dsp:spPr>
        <a:xfrm rot="10800000">
          <a:off x="0" y="0"/>
          <a:ext cx="8565112" cy="592970"/>
        </a:xfrm>
        <a:prstGeom prst="upArrowCallout">
          <a:avLst/>
        </a:prstGeom>
        <a:solidFill>
          <a:srgbClr val="F497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kern="1200" dirty="0"/>
            <a:t>1. </a:t>
          </a:r>
          <a:r>
            <a:rPr lang="ru-RU" sz="1200" kern="1200" dirty="0"/>
            <a:t>Предварительный отбор и критерии приемлемости ВЭП</a:t>
          </a:r>
          <a:endParaRPr lang="de-DE" sz="1200" kern="1200" dirty="0"/>
        </a:p>
      </dsp:txBody>
      <dsp:txXfrm rot="-10800000">
        <a:off x="0" y="0"/>
        <a:ext cx="8565112" cy="208132"/>
      </dsp:txXfrm>
    </dsp:sp>
    <dsp:sp modelId="{4055834A-BE5A-4AF4-88E0-C8CA4CEE1DBE}">
      <dsp:nvSpPr>
        <dsp:cNvPr id="0" name=""/>
        <dsp:cNvSpPr/>
      </dsp:nvSpPr>
      <dsp:spPr>
        <a:xfrm>
          <a:off x="0" y="209553"/>
          <a:ext cx="8565112" cy="177298"/>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ru-RU" sz="800" kern="1200" noProof="0" dirty="0"/>
            <a:t>Базовые критерии приемлемости и факторы оценки риска</a:t>
          </a:r>
          <a:endParaRPr lang="en-US" sz="800" kern="1200" noProof="0" dirty="0"/>
        </a:p>
      </dsp:txBody>
      <dsp:txXfrm>
        <a:off x="0" y="209553"/>
        <a:ext cx="8565112" cy="1772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B7580-B2A9-4052-A60A-E06B29DB7710}">
      <dsp:nvSpPr>
        <dsp:cNvPr id="0" name=""/>
        <dsp:cNvSpPr/>
      </dsp:nvSpPr>
      <dsp:spPr>
        <a:xfrm>
          <a:off x="1935443" y="375022"/>
          <a:ext cx="6061475" cy="935494"/>
        </a:xfrm>
        <a:prstGeom prst="rect">
          <a:avLst/>
        </a:prstGeom>
        <a:solidFill>
          <a:srgbClr val="79A12C">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ru-RU" sz="1800" b="1" kern="1200" dirty="0">
              <a:latin typeface="Calibri" panose="020F0502020204030204" pitchFamily="34" charset="0"/>
            </a:rPr>
            <a:t>Открывает новые финансовые возможности</a:t>
          </a:r>
          <a:endParaRPr lang="en-US" sz="1800" b="0" kern="1200" dirty="0">
            <a:latin typeface="Calibri" panose="020F0502020204030204" pitchFamily="34" charset="0"/>
          </a:endParaRPr>
        </a:p>
        <a:p>
          <a:pPr marL="0" lvl="0" indent="0" algn="l" defTabSz="800100">
            <a:lnSpc>
              <a:spcPct val="90000"/>
            </a:lnSpc>
            <a:spcBef>
              <a:spcPct val="0"/>
            </a:spcBef>
            <a:spcAft>
              <a:spcPct val="35000"/>
            </a:spcAft>
            <a:buNone/>
          </a:pPr>
          <a:r>
            <a:rPr lang="ru-RU" sz="1800" b="0" kern="1200" dirty="0">
              <a:latin typeface="Calibri" panose="020F0502020204030204" pitchFamily="34" charset="0"/>
            </a:rPr>
            <a:t>Максимально экономично использует имеющиеся финансовые ресурсы </a:t>
          </a:r>
        </a:p>
      </dsp:txBody>
      <dsp:txXfrm>
        <a:off x="2905279" y="375022"/>
        <a:ext cx="5091639" cy="935494"/>
      </dsp:txXfrm>
    </dsp:sp>
    <dsp:sp modelId="{5060288C-D141-4333-8E08-795E5D9802FC}">
      <dsp:nvSpPr>
        <dsp:cNvPr id="0" name=""/>
        <dsp:cNvSpPr/>
      </dsp:nvSpPr>
      <dsp:spPr>
        <a:xfrm>
          <a:off x="1935443" y="1310516"/>
          <a:ext cx="6061475" cy="935494"/>
        </a:xfrm>
        <a:prstGeom prst="rect">
          <a:avLst/>
        </a:prstGeom>
        <a:solidFill>
          <a:srgbClr val="79A12C">
            <a:alpha val="4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1800" b="1" kern="1200" noProof="0" dirty="0">
              <a:latin typeface="Calibri" panose="020F0502020204030204" pitchFamily="34" charset="0"/>
            </a:rPr>
            <a:t>Ускоряет реализацию экологически устойчивых и выгодных решений</a:t>
          </a:r>
          <a:endParaRPr lang="en-US" sz="1800" b="1" kern="1200" noProof="0" dirty="0">
            <a:latin typeface="Calibri" panose="020F0502020204030204"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ru-RU" sz="1800" b="0" kern="1200" noProof="0" dirty="0">
              <a:latin typeface="Calibri" panose="020F0502020204030204" pitchFamily="34" charset="0"/>
            </a:rPr>
            <a:t>Экономики масштаба</a:t>
          </a:r>
          <a:endParaRPr lang="en-US" sz="1800" b="0" kern="1200" noProof="0" dirty="0">
            <a:latin typeface="Calibri" panose="020F0502020204030204" pitchFamily="34" charset="0"/>
          </a:endParaRPr>
        </a:p>
      </dsp:txBody>
      <dsp:txXfrm>
        <a:off x="2905279" y="1310516"/>
        <a:ext cx="5091639" cy="935494"/>
      </dsp:txXfrm>
    </dsp:sp>
    <dsp:sp modelId="{8AB05266-F897-4862-BCE9-681B0882662E}">
      <dsp:nvSpPr>
        <dsp:cNvPr id="0" name=""/>
        <dsp:cNvSpPr/>
      </dsp:nvSpPr>
      <dsp:spPr>
        <a:xfrm>
          <a:off x="1935443" y="2246011"/>
          <a:ext cx="6061475" cy="935494"/>
        </a:xfrm>
        <a:prstGeom prst="rect">
          <a:avLst/>
        </a:prstGeom>
        <a:solidFill>
          <a:srgbClr val="79A12C">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1800" b="1" kern="1200" noProof="0" dirty="0">
              <a:latin typeface="Calibri" panose="020F0502020204030204" pitchFamily="34" charset="0"/>
            </a:rPr>
            <a:t>Улучшает согласованность и снижает риски для инвестиций</a:t>
          </a:r>
          <a:endParaRPr lang="en-US" sz="1800" b="1" kern="1200" noProof="0" dirty="0">
            <a:latin typeface="Calibri" panose="020F0502020204030204"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ru-RU" sz="1800" b="0" kern="1200" noProof="0" dirty="0">
              <a:latin typeface="Calibri" panose="020F0502020204030204" pitchFamily="34" charset="0"/>
              <a:cs typeface="Calibri" panose="020F0502020204030204" pitchFamily="34" charset="0"/>
            </a:rPr>
            <a:t>Координация и долгосрочная устойчивость</a:t>
          </a:r>
          <a:endParaRPr lang="en-US" sz="1800" b="0" kern="1200" noProof="0" dirty="0">
            <a:latin typeface="Calibri" panose="020F0502020204030204" pitchFamily="34" charset="0"/>
            <a:cs typeface="Calibri" panose="020F0502020204030204" pitchFamily="34" charset="0"/>
          </a:endParaRPr>
        </a:p>
      </dsp:txBody>
      <dsp:txXfrm>
        <a:off x="2905279" y="2246011"/>
        <a:ext cx="5091639" cy="935494"/>
      </dsp:txXfrm>
    </dsp:sp>
    <dsp:sp modelId="{842B3C12-EAB8-442D-AAAA-9863A39DD709}">
      <dsp:nvSpPr>
        <dsp:cNvPr id="0" name=""/>
        <dsp:cNvSpPr/>
      </dsp:nvSpPr>
      <dsp:spPr>
        <a:xfrm>
          <a:off x="1935443" y="3181505"/>
          <a:ext cx="6061475" cy="935494"/>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endParaRPr lang="de-DE" sz="1800" b="1" kern="1200" dirty="0">
            <a:latin typeface="Calibri" panose="020F0502020204030204" pitchFamily="34" charset="0"/>
          </a:endParaRPr>
        </a:p>
      </dsp:txBody>
      <dsp:txXfrm>
        <a:off x="2905279" y="3181505"/>
        <a:ext cx="5091639" cy="935494"/>
      </dsp:txXfrm>
    </dsp:sp>
    <dsp:sp modelId="{62A37AF3-56FC-4386-89D9-25308F4406EB}">
      <dsp:nvSpPr>
        <dsp:cNvPr id="0" name=""/>
        <dsp:cNvSpPr/>
      </dsp:nvSpPr>
      <dsp:spPr>
        <a:xfrm>
          <a:off x="854747" y="1"/>
          <a:ext cx="1812961" cy="1805649"/>
        </a:xfrm>
        <a:prstGeom prst="ellipse">
          <a:avLst/>
        </a:prstGeom>
        <a:solidFill>
          <a:srgbClr val="79A1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ru-RU" sz="1500" b="1" kern="1200" noProof="0" dirty="0"/>
            <a:t>Выгоды подхода Нексус для мобилизации финансов</a:t>
          </a:r>
          <a:endParaRPr lang="en-US" sz="1500" b="1" kern="1200" noProof="0" dirty="0"/>
        </a:p>
      </dsp:txBody>
      <dsp:txXfrm>
        <a:off x="1120249" y="264432"/>
        <a:ext cx="1281957" cy="1276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CDDCC-4355-44E1-B61D-A455469D5551}">
      <dsp:nvSpPr>
        <dsp:cNvPr id="0" name=""/>
        <dsp:cNvSpPr/>
      </dsp:nvSpPr>
      <dsp:spPr>
        <a:xfrm>
          <a:off x="2723371" y="1987832"/>
          <a:ext cx="1706487" cy="1692325"/>
        </a:xfrm>
        <a:prstGeom prst="gear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b="1" kern="1200" noProof="0" dirty="0"/>
            <a:t>Доступ к климатическому финансированию</a:t>
          </a:r>
          <a:endParaRPr lang="en-US" sz="1400" b="1" kern="1200" noProof="0" dirty="0"/>
        </a:p>
      </dsp:txBody>
      <dsp:txXfrm>
        <a:off x="3065392" y="2384251"/>
        <a:ext cx="1022445" cy="869890"/>
      </dsp:txXfrm>
    </dsp:sp>
    <dsp:sp modelId="{766E861D-7BEE-4D38-8C60-E6205940E7C5}">
      <dsp:nvSpPr>
        <dsp:cNvPr id="0" name=""/>
        <dsp:cNvSpPr/>
      </dsp:nvSpPr>
      <dsp:spPr>
        <a:xfrm>
          <a:off x="1404642" y="1371805"/>
          <a:ext cx="1505286" cy="1505286"/>
        </a:xfrm>
        <a:prstGeom prst="gear6">
          <a:avLst/>
        </a:prstGeom>
        <a:solidFill>
          <a:schemeClr val="accent2">
            <a:hueOff val="-827043"/>
            <a:satOff val="8419"/>
            <a:lumOff val="6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b="1" kern="1200" noProof="0" dirty="0"/>
            <a:t>Критерии устойчивости</a:t>
          </a:r>
          <a:endParaRPr lang="en-US" sz="1400" b="1" kern="1200" noProof="0" dirty="0"/>
        </a:p>
      </dsp:txBody>
      <dsp:txXfrm>
        <a:off x="1783602" y="1753056"/>
        <a:ext cx="747366" cy="742784"/>
      </dsp:txXfrm>
    </dsp:sp>
    <dsp:sp modelId="{55A8B63D-3F40-47C0-8D7A-FC13DCA6C838}">
      <dsp:nvSpPr>
        <dsp:cNvPr id="0" name=""/>
        <dsp:cNvSpPr/>
      </dsp:nvSpPr>
      <dsp:spPr>
        <a:xfrm rot="20700000">
          <a:off x="2265331" y="212953"/>
          <a:ext cx="1495839" cy="1591763"/>
        </a:xfrm>
        <a:prstGeom prst="gear6">
          <a:avLst/>
        </a:prstGeom>
        <a:solidFill>
          <a:schemeClr val="accent2">
            <a:hueOff val="-1654086"/>
            <a:satOff val="16839"/>
            <a:lumOff val="12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ru-RU" sz="1400" b="1" kern="1200" dirty="0"/>
            <a:t>Техническая поддержка</a:t>
          </a:r>
          <a:endParaRPr lang="de-DE" sz="1400" b="1" kern="1200" dirty="0"/>
        </a:p>
      </dsp:txBody>
      <dsp:txXfrm rot="-20700000">
        <a:off x="2587723" y="567763"/>
        <a:ext cx="851055" cy="882143"/>
      </dsp:txXfrm>
    </dsp:sp>
    <dsp:sp modelId="{7099B5EB-6443-4070-9825-5CE81318C2D6}">
      <dsp:nvSpPr>
        <dsp:cNvPr id="0" name=""/>
        <dsp:cNvSpPr/>
      </dsp:nvSpPr>
      <dsp:spPr>
        <a:xfrm>
          <a:off x="2266486" y="1580041"/>
          <a:ext cx="2649304" cy="2649304"/>
        </a:xfrm>
        <a:prstGeom prst="circularArrow">
          <a:avLst>
            <a:gd name="adj1" fmla="val 4688"/>
            <a:gd name="adj2" fmla="val 299029"/>
            <a:gd name="adj3" fmla="val 2505065"/>
            <a:gd name="adj4" fmla="val 15885400"/>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96276E-C909-4A4E-AA54-4DF12A35CD0D}">
      <dsp:nvSpPr>
        <dsp:cNvPr id="0" name=""/>
        <dsp:cNvSpPr/>
      </dsp:nvSpPr>
      <dsp:spPr>
        <a:xfrm>
          <a:off x="1166117" y="978680"/>
          <a:ext cx="1924884" cy="1924884"/>
        </a:xfrm>
        <a:prstGeom prst="leftCircularArrow">
          <a:avLst>
            <a:gd name="adj1" fmla="val 6452"/>
            <a:gd name="adj2" fmla="val 429999"/>
            <a:gd name="adj3" fmla="val 10489124"/>
            <a:gd name="adj4" fmla="val 14837806"/>
            <a:gd name="adj5" fmla="val 7527"/>
          </a:avLst>
        </a:prstGeom>
        <a:solidFill>
          <a:schemeClr val="accent2">
            <a:hueOff val="-827043"/>
            <a:satOff val="8419"/>
            <a:lumOff val="61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3178F8-25BD-456C-855A-A2F40CDC8CE8}">
      <dsp:nvSpPr>
        <dsp:cNvPr id="0" name=""/>
        <dsp:cNvSpPr/>
      </dsp:nvSpPr>
      <dsp:spPr>
        <a:xfrm>
          <a:off x="1934661" y="-49803"/>
          <a:ext cx="2075413" cy="2075413"/>
        </a:xfrm>
        <a:prstGeom prst="circularArrow">
          <a:avLst>
            <a:gd name="adj1" fmla="val 5984"/>
            <a:gd name="adj2" fmla="val 394124"/>
            <a:gd name="adj3" fmla="val 13313824"/>
            <a:gd name="adj4" fmla="val 10508221"/>
            <a:gd name="adj5" fmla="val 6981"/>
          </a:avLst>
        </a:prstGeom>
        <a:solidFill>
          <a:schemeClr val="accent2">
            <a:hueOff val="-1654086"/>
            <a:satOff val="16839"/>
            <a:lumOff val="12354"/>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59694-5721-492C-A911-3BF4D095530B}">
      <dsp:nvSpPr>
        <dsp:cNvPr id="0" name=""/>
        <dsp:cNvSpPr/>
      </dsp:nvSpPr>
      <dsp:spPr>
        <a:xfrm>
          <a:off x="-2388335" y="-369037"/>
          <a:ext cx="2852247" cy="2852247"/>
        </a:xfrm>
        <a:prstGeom prst="blockArc">
          <a:avLst>
            <a:gd name="adj1" fmla="val 18900000"/>
            <a:gd name="adj2" fmla="val 2700000"/>
            <a:gd name="adj3" fmla="val 757"/>
          </a:avLst>
        </a:prstGeom>
        <a:solidFill>
          <a:srgbClr val="004C82"/>
        </a:solidFill>
        <a:ln w="12700" cap="flat" cmpd="sng" algn="ctr">
          <a:solidFill>
            <a:srgbClr val="004C82"/>
          </a:solidFill>
          <a:prstDash val="solid"/>
          <a:miter lim="800000"/>
        </a:ln>
        <a:effectLst/>
      </dsp:spPr>
      <dsp:style>
        <a:lnRef idx="2">
          <a:scrgbClr r="0" g="0" b="0"/>
        </a:lnRef>
        <a:fillRef idx="0">
          <a:scrgbClr r="0" g="0" b="0"/>
        </a:fillRef>
        <a:effectRef idx="0">
          <a:scrgbClr r="0" g="0" b="0"/>
        </a:effectRef>
        <a:fontRef idx="minor"/>
      </dsp:style>
    </dsp:sp>
    <dsp:sp modelId="{531929AF-9946-4777-96C0-2398C0F2CE7C}">
      <dsp:nvSpPr>
        <dsp:cNvPr id="0" name=""/>
        <dsp:cNvSpPr/>
      </dsp:nvSpPr>
      <dsp:spPr>
        <a:xfrm>
          <a:off x="174975" y="111332"/>
          <a:ext cx="5338292" cy="222580"/>
        </a:xfrm>
        <a:prstGeom prst="rect">
          <a:avLst/>
        </a:prstGeom>
        <a:solidFill>
          <a:srgbClr val="004C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673" tIns="22860" rIns="22860" bIns="22860" numCol="1" spcCol="1270" anchor="ctr" anchorCtr="0">
          <a:noAutofit/>
        </a:bodyPr>
        <a:lstStyle/>
        <a:p>
          <a:pPr marL="0" lvl="0" indent="0" algn="l" defTabSz="400050">
            <a:lnSpc>
              <a:spcPct val="90000"/>
            </a:lnSpc>
            <a:spcBef>
              <a:spcPct val="0"/>
            </a:spcBef>
            <a:spcAft>
              <a:spcPct val="35000"/>
            </a:spcAft>
            <a:buNone/>
          </a:pPr>
          <a:r>
            <a:rPr lang="ru-RU" sz="900" kern="1200" noProof="0" dirty="0"/>
            <a:t>Смягчение последствий изменения климата</a:t>
          </a:r>
          <a:endParaRPr lang="en-US" sz="900" kern="1200" noProof="0" dirty="0"/>
        </a:p>
      </dsp:txBody>
      <dsp:txXfrm>
        <a:off x="174975" y="111332"/>
        <a:ext cx="5338292" cy="222580"/>
      </dsp:txXfrm>
    </dsp:sp>
    <dsp:sp modelId="{8CB8FE37-B962-4D43-A9AA-6C9AEBF6F522}">
      <dsp:nvSpPr>
        <dsp:cNvPr id="0" name=""/>
        <dsp:cNvSpPr/>
      </dsp:nvSpPr>
      <dsp:spPr>
        <a:xfrm>
          <a:off x="35862" y="83509"/>
          <a:ext cx="278225" cy="278225"/>
        </a:xfrm>
        <a:prstGeom prst="ellipse">
          <a:avLst/>
        </a:prstGeom>
        <a:solidFill>
          <a:schemeClr val="bg2">
            <a:lumMod val="90000"/>
          </a:schemeClr>
        </a:solidFill>
        <a:ln w="12700" cap="flat" cmpd="sng" algn="ctr">
          <a:solidFill>
            <a:srgbClr val="004C82"/>
          </a:solidFill>
          <a:prstDash val="solid"/>
          <a:miter lim="800000"/>
        </a:ln>
        <a:effectLst/>
      </dsp:spPr>
      <dsp:style>
        <a:lnRef idx="2">
          <a:scrgbClr r="0" g="0" b="0"/>
        </a:lnRef>
        <a:fillRef idx="1">
          <a:scrgbClr r="0" g="0" b="0"/>
        </a:fillRef>
        <a:effectRef idx="0">
          <a:scrgbClr r="0" g="0" b="0"/>
        </a:effectRef>
        <a:fontRef idx="minor"/>
      </dsp:style>
    </dsp:sp>
    <dsp:sp modelId="{D9205EAA-3B25-4523-B4D2-5CA5743CBB1F}">
      <dsp:nvSpPr>
        <dsp:cNvPr id="0" name=""/>
        <dsp:cNvSpPr/>
      </dsp:nvSpPr>
      <dsp:spPr>
        <a:xfrm>
          <a:off x="358062" y="445160"/>
          <a:ext cx="5155205" cy="222580"/>
        </a:xfrm>
        <a:prstGeom prst="rect">
          <a:avLst/>
        </a:prstGeom>
        <a:solidFill>
          <a:srgbClr val="004C82">
            <a:alpha val="8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673" tIns="22860" rIns="22860" bIns="22860" numCol="1" spcCol="1270" anchor="ctr" anchorCtr="0">
          <a:noAutofit/>
        </a:bodyPr>
        <a:lstStyle/>
        <a:p>
          <a:pPr marL="0" lvl="0" indent="0" algn="l" defTabSz="400050">
            <a:lnSpc>
              <a:spcPct val="90000"/>
            </a:lnSpc>
            <a:spcBef>
              <a:spcPct val="0"/>
            </a:spcBef>
            <a:spcAft>
              <a:spcPct val="35000"/>
            </a:spcAft>
            <a:buNone/>
          </a:pPr>
          <a:r>
            <a:rPr lang="ru-RU" sz="900" kern="1200" dirty="0"/>
            <a:t>Адаптация к последствиям изменения климата</a:t>
          </a:r>
          <a:endParaRPr lang="de-DE" sz="900" kern="1200" dirty="0"/>
        </a:p>
      </dsp:txBody>
      <dsp:txXfrm>
        <a:off x="358062" y="445160"/>
        <a:ext cx="5155205" cy="222580"/>
      </dsp:txXfrm>
    </dsp:sp>
    <dsp:sp modelId="{70453355-7B22-4611-BA96-AD085F85A4A5}">
      <dsp:nvSpPr>
        <dsp:cNvPr id="0" name=""/>
        <dsp:cNvSpPr/>
      </dsp:nvSpPr>
      <dsp:spPr>
        <a:xfrm>
          <a:off x="218950" y="417337"/>
          <a:ext cx="278225" cy="278225"/>
        </a:xfrm>
        <a:prstGeom prst="ellipse">
          <a:avLst/>
        </a:prstGeom>
        <a:solidFill>
          <a:schemeClr val="bg2">
            <a:lumMod val="90000"/>
          </a:schemeClr>
        </a:solidFill>
        <a:ln w="12700" cap="flat" cmpd="sng" algn="ctr">
          <a:solidFill>
            <a:srgbClr val="004C82"/>
          </a:solidFill>
          <a:prstDash val="solid"/>
          <a:miter lim="800000"/>
        </a:ln>
        <a:effectLst/>
      </dsp:spPr>
      <dsp:style>
        <a:lnRef idx="2">
          <a:scrgbClr r="0" g="0" b="0"/>
        </a:lnRef>
        <a:fillRef idx="1">
          <a:scrgbClr r="0" g="0" b="0"/>
        </a:fillRef>
        <a:effectRef idx="0">
          <a:scrgbClr r="0" g="0" b="0"/>
        </a:effectRef>
        <a:fontRef idx="minor"/>
      </dsp:style>
    </dsp:sp>
    <dsp:sp modelId="{9676BC90-B8DB-42D9-8C0F-46510E321134}">
      <dsp:nvSpPr>
        <dsp:cNvPr id="0" name=""/>
        <dsp:cNvSpPr/>
      </dsp:nvSpPr>
      <dsp:spPr>
        <a:xfrm>
          <a:off x="441783" y="778987"/>
          <a:ext cx="5071484" cy="222580"/>
        </a:xfrm>
        <a:prstGeom prst="rect">
          <a:avLst/>
        </a:prstGeom>
        <a:solidFill>
          <a:srgbClr val="004C82">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673" tIns="22860" rIns="22860" bIns="22860" numCol="1" spcCol="1270" anchor="ctr" anchorCtr="0">
          <a:noAutofit/>
        </a:bodyPr>
        <a:lstStyle/>
        <a:p>
          <a:pPr marL="0" lvl="0" indent="0" algn="l" defTabSz="400050">
            <a:lnSpc>
              <a:spcPct val="90000"/>
            </a:lnSpc>
            <a:spcBef>
              <a:spcPct val="0"/>
            </a:spcBef>
            <a:spcAft>
              <a:spcPct val="35000"/>
            </a:spcAft>
            <a:buNone/>
          </a:pPr>
          <a:r>
            <a:rPr lang="ru-RU" sz="900" kern="1200" noProof="0" dirty="0"/>
            <a:t>Устойчивое использование и охрана водных и морских ресурсов</a:t>
          </a:r>
          <a:endParaRPr lang="en-US" sz="900" kern="1200" noProof="0" dirty="0"/>
        </a:p>
      </dsp:txBody>
      <dsp:txXfrm>
        <a:off x="441783" y="778987"/>
        <a:ext cx="5071484" cy="222580"/>
      </dsp:txXfrm>
    </dsp:sp>
    <dsp:sp modelId="{851F7725-5BB6-493A-82CB-264EFE0E0511}">
      <dsp:nvSpPr>
        <dsp:cNvPr id="0" name=""/>
        <dsp:cNvSpPr/>
      </dsp:nvSpPr>
      <dsp:spPr>
        <a:xfrm>
          <a:off x="302671" y="751165"/>
          <a:ext cx="278225" cy="278225"/>
        </a:xfrm>
        <a:prstGeom prst="ellipse">
          <a:avLst/>
        </a:prstGeom>
        <a:solidFill>
          <a:schemeClr val="bg2">
            <a:lumMod val="90000"/>
          </a:schemeClr>
        </a:solidFill>
        <a:ln w="12700" cap="flat" cmpd="sng" algn="ctr">
          <a:solidFill>
            <a:srgbClr val="004C82"/>
          </a:solidFill>
          <a:prstDash val="solid"/>
          <a:miter lim="800000"/>
        </a:ln>
        <a:effectLst/>
      </dsp:spPr>
      <dsp:style>
        <a:lnRef idx="2">
          <a:scrgbClr r="0" g="0" b="0"/>
        </a:lnRef>
        <a:fillRef idx="1">
          <a:scrgbClr r="0" g="0" b="0"/>
        </a:fillRef>
        <a:effectRef idx="0">
          <a:scrgbClr r="0" g="0" b="0"/>
        </a:effectRef>
        <a:fontRef idx="minor"/>
      </dsp:style>
    </dsp:sp>
    <dsp:sp modelId="{5BAF6F84-073F-42B3-87A1-C93BB710B5A4}">
      <dsp:nvSpPr>
        <dsp:cNvPr id="0" name=""/>
        <dsp:cNvSpPr/>
      </dsp:nvSpPr>
      <dsp:spPr>
        <a:xfrm>
          <a:off x="441783" y="1112604"/>
          <a:ext cx="5071484" cy="222580"/>
        </a:xfrm>
        <a:prstGeom prst="rect">
          <a:avLst/>
        </a:prstGeom>
        <a:solidFill>
          <a:srgbClr val="004C82">
            <a:alpha val="6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673" tIns="22860" rIns="22860" bIns="22860" numCol="1" spcCol="1270" anchor="ctr" anchorCtr="0">
          <a:noAutofit/>
        </a:bodyPr>
        <a:lstStyle/>
        <a:p>
          <a:pPr marL="0" lvl="0" indent="0" algn="l" defTabSz="400050">
            <a:lnSpc>
              <a:spcPct val="90000"/>
            </a:lnSpc>
            <a:spcBef>
              <a:spcPct val="0"/>
            </a:spcBef>
            <a:spcAft>
              <a:spcPct val="35000"/>
            </a:spcAft>
            <a:buNone/>
          </a:pPr>
          <a:r>
            <a:rPr lang="ru-RU" sz="900" kern="1200" noProof="0" dirty="0"/>
            <a:t>Переход к циркулярной экономике, предотвращение образования отходов и переработка</a:t>
          </a:r>
          <a:endParaRPr lang="en-US" sz="900" kern="1200" noProof="0" dirty="0"/>
        </a:p>
      </dsp:txBody>
      <dsp:txXfrm>
        <a:off x="441783" y="1112604"/>
        <a:ext cx="5071484" cy="222580"/>
      </dsp:txXfrm>
    </dsp:sp>
    <dsp:sp modelId="{1C157F85-1752-4D13-AD18-DF18C35BCC29}">
      <dsp:nvSpPr>
        <dsp:cNvPr id="0" name=""/>
        <dsp:cNvSpPr/>
      </dsp:nvSpPr>
      <dsp:spPr>
        <a:xfrm>
          <a:off x="302671" y="1084781"/>
          <a:ext cx="278225" cy="278225"/>
        </a:xfrm>
        <a:prstGeom prst="ellipse">
          <a:avLst/>
        </a:prstGeom>
        <a:solidFill>
          <a:schemeClr val="bg2">
            <a:lumMod val="90000"/>
          </a:schemeClr>
        </a:solidFill>
        <a:ln w="12700" cap="flat" cmpd="sng" algn="ctr">
          <a:solidFill>
            <a:srgbClr val="004C82"/>
          </a:solidFill>
          <a:prstDash val="solid"/>
          <a:miter lim="800000"/>
        </a:ln>
        <a:effectLst/>
      </dsp:spPr>
      <dsp:style>
        <a:lnRef idx="2">
          <a:scrgbClr r="0" g="0" b="0"/>
        </a:lnRef>
        <a:fillRef idx="1">
          <a:scrgbClr r="0" g="0" b="0"/>
        </a:fillRef>
        <a:effectRef idx="0">
          <a:scrgbClr r="0" g="0" b="0"/>
        </a:effectRef>
        <a:fontRef idx="minor"/>
      </dsp:style>
    </dsp:sp>
    <dsp:sp modelId="{59FA1DC8-5A88-49BF-B0B3-926248C326F6}">
      <dsp:nvSpPr>
        <dsp:cNvPr id="0" name=""/>
        <dsp:cNvSpPr/>
      </dsp:nvSpPr>
      <dsp:spPr>
        <a:xfrm>
          <a:off x="358062" y="1446431"/>
          <a:ext cx="5155205" cy="222580"/>
        </a:xfrm>
        <a:prstGeom prst="rect">
          <a:avLst/>
        </a:prstGeom>
        <a:solidFill>
          <a:srgbClr val="004C82">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673" tIns="22860" rIns="22860" bIns="22860" numCol="1" spcCol="1270" anchor="ctr" anchorCtr="0">
          <a:noAutofit/>
        </a:bodyPr>
        <a:lstStyle/>
        <a:p>
          <a:pPr marL="0" lvl="0" indent="0" algn="l" defTabSz="400050">
            <a:lnSpc>
              <a:spcPct val="90000"/>
            </a:lnSpc>
            <a:spcBef>
              <a:spcPct val="0"/>
            </a:spcBef>
            <a:spcAft>
              <a:spcPct val="35000"/>
            </a:spcAft>
            <a:buNone/>
          </a:pPr>
          <a:r>
            <a:rPr lang="ru-RU" sz="900" kern="1200" dirty="0"/>
            <a:t>Предотвращение и контроль за загрязнением окружающей среды</a:t>
          </a:r>
          <a:endParaRPr lang="de-DE" sz="900" kern="1200" dirty="0"/>
        </a:p>
      </dsp:txBody>
      <dsp:txXfrm>
        <a:off x="358062" y="1446431"/>
        <a:ext cx="5155205" cy="222580"/>
      </dsp:txXfrm>
    </dsp:sp>
    <dsp:sp modelId="{DED180BD-BFCD-4DE8-BD84-B6709ABAB4C5}">
      <dsp:nvSpPr>
        <dsp:cNvPr id="0" name=""/>
        <dsp:cNvSpPr/>
      </dsp:nvSpPr>
      <dsp:spPr>
        <a:xfrm>
          <a:off x="218950" y="1418609"/>
          <a:ext cx="278225" cy="278225"/>
        </a:xfrm>
        <a:prstGeom prst="ellipse">
          <a:avLst/>
        </a:prstGeom>
        <a:solidFill>
          <a:schemeClr val="bg2">
            <a:lumMod val="90000"/>
          </a:schemeClr>
        </a:solidFill>
        <a:ln w="12700" cap="flat" cmpd="sng" algn="ctr">
          <a:solidFill>
            <a:srgbClr val="004C82"/>
          </a:solidFill>
          <a:prstDash val="solid"/>
          <a:miter lim="800000"/>
        </a:ln>
        <a:effectLst/>
      </dsp:spPr>
      <dsp:style>
        <a:lnRef idx="2">
          <a:scrgbClr r="0" g="0" b="0"/>
        </a:lnRef>
        <a:fillRef idx="1">
          <a:scrgbClr r="0" g="0" b="0"/>
        </a:fillRef>
        <a:effectRef idx="0">
          <a:scrgbClr r="0" g="0" b="0"/>
        </a:effectRef>
        <a:fontRef idx="minor"/>
      </dsp:style>
    </dsp:sp>
    <dsp:sp modelId="{ABF15648-5770-44F8-8494-8FBE18DD29BE}">
      <dsp:nvSpPr>
        <dsp:cNvPr id="0" name=""/>
        <dsp:cNvSpPr/>
      </dsp:nvSpPr>
      <dsp:spPr>
        <a:xfrm>
          <a:off x="174975" y="1780259"/>
          <a:ext cx="5338292" cy="222580"/>
        </a:xfrm>
        <a:prstGeom prst="rect">
          <a:avLst/>
        </a:prstGeom>
        <a:solidFill>
          <a:srgbClr val="004C82">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673" tIns="22860" rIns="22860" bIns="22860" numCol="1" spcCol="1270" anchor="ctr" anchorCtr="0">
          <a:noAutofit/>
        </a:bodyPr>
        <a:lstStyle/>
        <a:p>
          <a:pPr marL="0" lvl="0" indent="0" algn="l" defTabSz="400050">
            <a:lnSpc>
              <a:spcPct val="90000"/>
            </a:lnSpc>
            <a:spcBef>
              <a:spcPct val="0"/>
            </a:spcBef>
            <a:spcAft>
              <a:spcPct val="35000"/>
            </a:spcAft>
            <a:buNone/>
          </a:pPr>
          <a:r>
            <a:rPr lang="ru-RU" sz="900" kern="1200" noProof="0" dirty="0"/>
            <a:t>Защита здоровых экосистем</a:t>
          </a:r>
          <a:endParaRPr lang="en-US" sz="900" kern="1200" noProof="0" dirty="0"/>
        </a:p>
      </dsp:txBody>
      <dsp:txXfrm>
        <a:off x="174975" y="1780259"/>
        <a:ext cx="5338292" cy="222580"/>
      </dsp:txXfrm>
    </dsp:sp>
    <dsp:sp modelId="{DF61BA0D-4A00-4A3A-9B01-597FD4021115}">
      <dsp:nvSpPr>
        <dsp:cNvPr id="0" name=""/>
        <dsp:cNvSpPr/>
      </dsp:nvSpPr>
      <dsp:spPr>
        <a:xfrm>
          <a:off x="35862" y="1752437"/>
          <a:ext cx="278225" cy="278225"/>
        </a:xfrm>
        <a:prstGeom prst="ellipse">
          <a:avLst/>
        </a:prstGeom>
        <a:solidFill>
          <a:schemeClr val="bg2">
            <a:lumMod val="90000"/>
          </a:schemeClr>
        </a:solidFill>
        <a:ln w="12700" cap="flat" cmpd="sng" algn="ctr">
          <a:solidFill>
            <a:srgbClr val="004C8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59694-5721-492C-A911-3BF4D095530B}">
      <dsp:nvSpPr>
        <dsp:cNvPr id="0" name=""/>
        <dsp:cNvSpPr/>
      </dsp:nvSpPr>
      <dsp:spPr>
        <a:xfrm>
          <a:off x="-2923703" y="-450427"/>
          <a:ext cx="3488225" cy="3488225"/>
        </a:xfrm>
        <a:prstGeom prst="blockArc">
          <a:avLst>
            <a:gd name="adj1" fmla="val 18900000"/>
            <a:gd name="adj2" fmla="val 2700000"/>
            <a:gd name="adj3" fmla="val 619"/>
          </a:avLst>
        </a:prstGeom>
        <a:solidFill>
          <a:srgbClr val="79A12C"/>
        </a:solid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1929AF-9946-4777-96C0-2398C0F2CE7C}">
      <dsp:nvSpPr>
        <dsp:cNvPr id="0" name=""/>
        <dsp:cNvSpPr/>
      </dsp:nvSpPr>
      <dsp:spPr>
        <a:xfrm>
          <a:off x="212124" y="136250"/>
          <a:ext cx="3878193" cy="272398"/>
        </a:xfrm>
        <a:prstGeom prst="rect">
          <a:avLst/>
        </a:prstGeom>
        <a:solidFill>
          <a:srgbClr val="79A12C">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216" tIns="33020" rIns="33020" bIns="33020" numCol="1" spcCol="1270" anchor="ctr" anchorCtr="0">
          <a:noAutofit/>
        </a:bodyPr>
        <a:lstStyle/>
        <a:p>
          <a:pPr marL="0" lvl="0" indent="0" algn="l" defTabSz="577850">
            <a:lnSpc>
              <a:spcPct val="90000"/>
            </a:lnSpc>
            <a:spcBef>
              <a:spcPct val="0"/>
            </a:spcBef>
            <a:spcAft>
              <a:spcPct val="35000"/>
            </a:spcAft>
            <a:buFont typeface="Symbol" panose="05050102010706020507" pitchFamily="18" charset="2"/>
            <a:buNone/>
          </a:pPr>
          <a:r>
            <a:rPr lang="ru-RU" sz="1300" b="0" kern="1200" dirty="0"/>
            <a:t>Потенциал влияния</a:t>
          </a:r>
          <a:endParaRPr lang="de-DE" sz="1300" kern="1200" dirty="0"/>
        </a:p>
      </dsp:txBody>
      <dsp:txXfrm>
        <a:off x="212124" y="136250"/>
        <a:ext cx="3878193" cy="272398"/>
      </dsp:txXfrm>
    </dsp:sp>
    <dsp:sp modelId="{8CB8FE37-B962-4D43-A9AA-6C9AEBF6F522}">
      <dsp:nvSpPr>
        <dsp:cNvPr id="0" name=""/>
        <dsp:cNvSpPr/>
      </dsp:nvSpPr>
      <dsp:spPr>
        <a:xfrm>
          <a:off x="41875" y="102201"/>
          <a:ext cx="340497" cy="340497"/>
        </a:xfrm>
        <a:prstGeom prst="ellipse">
          <a:avLst/>
        </a:prstGeom>
        <a:solidFill>
          <a:schemeClr val="bg2">
            <a:lumMod val="9000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205EAA-3B25-4523-B4D2-5CA5743CBB1F}">
      <dsp:nvSpPr>
        <dsp:cNvPr id="0" name=""/>
        <dsp:cNvSpPr/>
      </dsp:nvSpPr>
      <dsp:spPr>
        <a:xfrm>
          <a:off x="436190" y="544796"/>
          <a:ext cx="3654126" cy="272398"/>
        </a:xfrm>
        <a:prstGeom prst="rect">
          <a:avLst/>
        </a:prstGeom>
        <a:solidFill>
          <a:srgbClr val="79A12C">
            <a:alpha val="82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216" tIns="33020" rIns="33020" bIns="33020" numCol="1" spcCol="1270" anchor="ctr" anchorCtr="0">
          <a:noAutofit/>
        </a:bodyPr>
        <a:lstStyle/>
        <a:p>
          <a:pPr marL="0" lvl="0" indent="0" algn="l" defTabSz="577850">
            <a:lnSpc>
              <a:spcPct val="90000"/>
            </a:lnSpc>
            <a:spcBef>
              <a:spcPct val="0"/>
            </a:spcBef>
            <a:spcAft>
              <a:spcPct val="35000"/>
            </a:spcAft>
            <a:buFont typeface="Symbol" panose="05050102010706020507" pitchFamily="18" charset="2"/>
            <a:buNone/>
          </a:pPr>
          <a:r>
            <a:rPr lang="ru-RU" sz="1300" b="0" kern="1200" dirty="0"/>
            <a:t>Потенциал смещения парадигмы</a:t>
          </a:r>
          <a:endParaRPr lang="de-DE" sz="1300" kern="1200" dirty="0"/>
        </a:p>
      </dsp:txBody>
      <dsp:txXfrm>
        <a:off x="436190" y="544796"/>
        <a:ext cx="3654126" cy="272398"/>
      </dsp:txXfrm>
    </dsp:sp>
    <dsp:sp modelId="{70453355-7B22-4611-BA96-AD085F85A4A5}">
      <dsp:nvSpPr>
        <dsp:cNvPr id="0" name=""/>
        <dsp:cNvSpPr/>
      </dsp:nvSpPr>
      <dsp:spPr>
        <a:xfrm>
          <a:off x="265941" y="510746"/>
          <a:ext cx="340497" cy="340497"/>
        </a:xfrm>
        <a:prstGeom prst="ellipse">
          <a:avLst/>
        </a:prstGeom>
        <a:solidFill>
          <a:schemeClr val="bg2">
            <a:lumMod val="90000"/>
          </a:schemeClr>
        </a:solidFill>
        <a:ln w="12700" cap="flat" cmpd="sng" algn="ctr">
          <a:solidFill>
            <a:schemeClr val="accent2">
              <a:alpha val="90000"/>
              <a:hueOff val="0"/>
              <a:satOff val="0"/>
              <a:lumOff val="0"/>
              <a:alphaOff val="-8000"/>
            </a:schemeClr>
          </a:solidFill>
          <a:prstDash val="solid"/>
          <a:miter lim="800000"/>
        </a:ln>
        <a:effectLst/>
      </dsp:spPr>
      <dsp:style>
        <a:lnRef idx="2">
          <a:scrgbClr r="0" g="0" b="0"/>
        </a:lnRef>
        <a:fillRef idx="1">
          <a:scrgbClr r="0" g="0" b="0"/>
        </a:fillRef>
        <a:effectRef idx="0">
          <a:scrgbClr r="0" g="0" b="0"/>
        </a:effectRef>
        <a:fontRef idx="minor"/>
      </dsp:style>
    </dsp:sp>
    <dsp:sp modelId="{9676BC90-B8DB-42D9-8C0F-46510E321134}">
      <dsp:nvSpPr>
        <dsp:cNvPr id="0" name=""/>
        <dsp:cNvSpPr/>
      </dsp:nvSpPr>
      <dsp:spPr>
        <a:xfrm>
          <a:off x="538650" y="953342"/>
          <a:ext cx="3551666" cy="272398"/>
        </a:xfrm>
        <a:prstGeom prst="rect">
          <a:avLst/>
        </a:prstGeom>
        <a:solidFill>
          <a:srgbClr val="79A12C">
            <a:alpha val="74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216" tIns="33020" rIns="33020" bIns="33020" numCol="1" spcCol="1270" anchor="ctr" anchorCtr="0">
          <a:noAutofit/>
        </a:bodyPr>
        <a:lstStyle/>
        <a:p>
          <a:pPr marL="0" lvl="0" indent="0" algn="l" defTabSz="577850">
            <a:lnSpc>
              <a:spcPct val="90000"/>
            </a:lnSpc>
            <a:spcBef>
              <a:spcPct val="0"/>
            </a:spcBef>
            <a:spcAft>
              <a:spcPct val="35000"/>
            </a:spcAft>
            <a:buNone/>
          </a:pPr>
          <a:r>
            <a:rPr lang="ru-RU" sz="1300" b="0" kern="1200" dirty="0"/>
            <a:t>Потенциал устойчивого развития</a:t>
          </a:r>
          <a:endParaRPr lang="de-DE" sz="1300" kern="1200" dirty="0"/>
        </a:p>
      </dsp:txBody>
      <dsp:txXfrm>
        <a:off x="538650" y="953342"/>
        <a:ext cx="3551666" cy="272398"/>
      </dsp:txXfrm>
    </dsp:sp>
    <dsp:sp modelId="{851F7725-5BB6-493A-82CB-264EFE0E0511}">
      <dsp:nvSpPr>
        <dsp:cNvPr id="0" name=""/>
        <dsp:cNvSpPr/>
      </dsp:nvSpPr>
      <dsp:spPr>
        <a:xfrm>
          <a:off x="368401" y="919292"/>
          <a:ext cx="340497" cy="340497"/>
        </a:xfrm>
        <a:prstGeom prst="ellipse">
          <a:avLst/>
        </a:prstGeom>
        <a:solidFill>
          <a:schemeClr val="bg2">
            <a:lumMod val="90000"/>
          </a:schemeClr>
        </a:solidFill>
        <a:ln w="12700" cap="flat" cmpd="sng" algn="ctr">
          <a:solidFill>
            <a:schemeClr val="accent2">
              <a:alpha val="90000"/>
              <a:hueOff val="0"/>
              <a:satOff val="0"/>
              <a:lumOff val="0"/>
              <a:alphaOff val="-16000"/>
            </a:schemeClr>
          </a:solidFill>
          <a:prstDash val="solid"/>
          <a:miter lim="800000"/>
        </a:ln>
        <a:effectLst/>
      </dsp:spPr>
      <dsp:style>
        <a:lnRef idx="2">
          <a:scrgbClr r="0" g="0" b="0"/>
        </a:lnRef>
        <a:fillRef idx="1">
          <a:scrgbClr r="0" g="0" b="0"/>
        </a:fillRef>
        <a:effectRef idx="0">
          <a:scrgbClr r="0" g="0" b="0"/>
        </a:effectRef>
        <a:fontRef idx="minor"/>
      </dsp:style>
    </dsp:sp>
    <dsp:sp modelId="{5BAF6F84-073F-42B3-87A1-C93BB710B5A4}">
      <dsp:nvSpPr>
        <dsp:cNvPr id="0" name=""/>
        <dsp:cNvSpPr/>
      </dsp:nvSpPr>
      <dsp:spPr>
        <a:xfrm>
          <a:off x="538650" y="1361629"/>
          <a:ext cx="3551666" cy="272398"/>
        </a:xfrm>
        <a:prstGeom prst="rect">
          <a:avLst/>
        </a:prstGeom>
        <a:solidFill>
          <a:srgbClr val="79A12C">
            <a:alpha val="66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216" tIns="33020" rIns="33020" bIns="33020" numCol="1" spcCol="1270" anchor="ctr" anchorCtr="0">
          <a:noAutofit/>
        </a:bodyPr>
        <a:lstStyle/>
        <a:p>
          <a:pPr marL="0" lvl="0" indent="0" algn="l" defTabSz="577850">
            <a:lnSpc>
              <a:spcPct val="90000"/>
            </a:lnSpc>
            <a:spcBef>
              <a:spcPct val="0"/>
            </a:spcBef>
            <a:spcAft>
              <a:spcPct val="35000"/>
            </a:spcAft>
            <a:buNone/>
          </a:pPr>
          <a:r>
            <a:rPr lang="ru-RU" sz="1300" b="0" kern="1200" dirty="0"/>
            <a:t>Отзывчивость к потребностям получателя</a:t>
          </a:r>
          <a:endParaRPr lang="de-DE" sz="1300" kern="1200" dirty="0"/>
        </a:p>
      </dsp:txBody>
      <dsp:txXfrm>
        <a:off x="538650" y="1361629"/>
        <a:ext cx="3551666" cy="272398"/>
      </dsp:txXfrm>
    </dsp:sp>
    <dsp:sp modelId="{1C157F85-1752-4D13-AD18-DF18C35BCC29}">
      <dsp:nvSpPr>
        <dsp:cNvPr id="0" name=""/>
        <dsp:cNvSpPr/>
      </dsp:nvSpPr>
      <dsp:spPr>
        <a:xfrm>
          <a:off x="368401" y="1327579"/>
          <a:ext cx="340497" cy="340497"/>
        </a:xfrm>
        <a:prstGeom prst="ellipse">
          <a:avLst/>
        </a:prstGeom>
        <a:solidFill>
          <a:schemeClr val="bg2">
            <a:lumMod val="90000"/>
          </a:schemeClr>
        </a:solidFill>
        <a:ln w="12700" cap="flat" cmpd="sng" algn="ctr">
          <a:solidFill>
            <a:schemeClr val="accent2">
              <a:alpha val="90000"/>
              <a:hueOff val="0"/>
              <a:satOff val="0"/>
              <a:lumOff val="0"/>
              <a:alphaOff val="-24000"/>
            </a:schemeClr>
          </a:solidFill>
          <a:prstDash val="solid"/>
          <a:miter lim="800000"/>
        </a:ln>
        <a:effectLst/>
      </dsp:spPr>
      <dsp:style>
        <a:lnRef idx="2">
          <a:scrgbClr r="0" g="0" b="0"/>
        </a:lnRef>
        <a:fillRef idx="1">
          <a:scrgbClr r="0" g="0" b="0"/>
        </a:fillRef>
        <a:effectRef idx="0">
          <a:scrgbClr r="0" g="0" b="0"/>
        </a:effectRef>
        <a:fontRef idx="minor"/>
      </dsp:style>
    </dsp:sp>
    <dsp:sp modelId="{59FA1DC8-5A88-49BF-B0B3-926248C326F6}">
      <dsp:nvSpPr>
        <dsp:cNvPr id="0" name=""/>
        <dsp:cNvSpPr/>
      </dsp:nvSpPr>
      <dsp:spPr>
        <a:xfrm>
          <a:off x="436190" y="1770175"/>
          <a:ext cx="3654126" cy="272398"/>
        </a:xfrm>
        <a:prstGeom prst="rect">
          <a:avLst/>
        </a:prstGeom>
        <a:solidFill>
          <a:srgbClr val="79A12C">
            <a:alpha val="58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216" tIns="33020" rIns="33020" bIns="33020" numCol="1" spcCol="1270" anchor="ctr" anchorCtr="0">
          <a:noAutofit/>
        </a:bodyPr>
        <a:lstStyle/>
        <a:p>
          <a:pPr marL="0" lvl="0" indent="0" algn="l" defTabSz="577850">
            <a:lnSpc>
              <a:spcPct val="90000"/>
            </a:lnSpc>
            <a:spcBef>
              <a:spcPct val="0"/>
            </a:spcBef>
            <a:spcAft>
              <a:spcPct val="35000"/>
            </a:spcAft>
            <a:buNone/>
          </a:pPr>
          <a:r>
            <a:rPr lang="ru-RU" sz="1300" b="0" kern="1200" noProof="0" dirty="0"/>
            <a:t>Продвижение вовлеченности страны</a:t>
          </a:r>
          <a:endParaRPr lang="de-DE" sz="1300" kern="1200" dirty="0"/>
        </a:p>
      </dsp:txBody>
      <dsp:txXfrm>
        <a:off x="436190" y="1770175"/>
        <a:ext cx="3654126" cy="272398"/>
      </dsp:txXfrm>
    </dsp:sp>
    <dsp:sp modelId="{DED180BD-BFCD-4DE8-BD84-B6709ABAB4C5}">
      <dsp:nvSpPr>
        <dsp:cNvPr id="0" name=""/>
        <dsp:cNvSpPr/>
      </dsp:nvSpPr>
      <dsp:spPr>
        <a:xfrm>
          <a:off x="265941" y="1736125"/>
          <a:ext cx="340497" cy="340497"/>
        </a:xfrm>
        <a:prstGeom prst="ellipse">
          <a:avLst/>
        </a:prstGeom>
        <a:solidFill>
          <a:schemeClr val="bg2">
            <a:lumMod val="90000"/>
          </a:schemeClr>
        </a:solidFill>
        <a:ln w="12700" cap="flat" cmpd="sng" algn="ctr">
          <a:solidFill>
            <a:schemeClr val="accent2">
              <a:alpha val="90000"/>
              <a:hueOff val="0"/>
              <a:satOff val="0"/>
              <a:lumOff val="0"/>
              <a:alphaOff val="-32000"/>
            </a:schemeClr>
          </a:solidFill>
          <a:prstDash val="solid"/>
          <a:miter lim="800000"/>
        </a:ln>
        <a:effectLst/>
      </dsp:spPr>
      <dsp:style>
        <a:lnRef idx="2">
          <a:scrgbClr r="0" g="0" b="0"/>
        </a:lnRef>
        <a:fillRef idx="1">
          <a:scrgbClr r="0" g="0" b="0"/>
        </a:fillRef>
        <a:effectRef idx="0">
          <a:scrgbClr r="0" g="0" b="0"/>
        </a:effectRef>
        <a:fontRef idx="minor"/>
      </dsp:style>
    </dsp:sp>
    <dsp:sp modelId="{ABF15648-5770-44F8-8494-8FBE18DD29BE}">
      <dsp:nvSpPr>
        <dsp:cNvPr id="0" name=""/>
        <dsp:cNvSpPr/>
      </dsp:nvSpPr>
      <dsp:spPr>
        <a:xfrm>
          <a:off x="212124" y="2178720"/>
          <a:ext cx="3878193" cy="272398"/>
        </a:xfrm>
        <a:prstGeom prst="rect">
          <a:avLst/>
        </a:prstGeom>
        <a:solidFill>
          <a:srgbClr val="79A12C">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216" tIns="33020" rIns="33020" bIns="33020" numCol="1" spcCol="1270" anchor="ctr" anchorCtr="0">
          <a:noAutofit/>
        </a:bodyPr>
        <a:lstStyle/>
        <a:p>
          <a:pPr marL="0" lvl="0" indent="0" algn="l" defTabSz="577850">
            <a:lnSpc>
              <a:spcPct val="90000"/>
            </a:lnSpc>
            <a:spcBef>
              <a:spcPct val="0"/>
            </a:spcBef>
            <a:spcAft>
              <a:spcPct val="35000"/>
            </a:spcAft>
            <a:buNone/>
          </a:pPr>
          <a:r>
            <a:rPr lang="ru-RU" sz="1300" b="0" kern="1200" dirty="0"/>
            <a:t>Эффективность и результативность</a:t>
          </a:r>
          <a:endParaRPr lang="de-DE" sz="1300" kern="1200" dirty="0"/>
        </a:p>
      </dsp:txBody>
      <dsp:txXfrm>
        <a:off x="212124" y="2178720"/>
        <a:ext cx="3878193" cy="272398"/>
      </dsp:txXfrm>
    </dsp:sp>
    <dsp:sp modelId="{DF61BA0D-4A00-4A3A-9B01-597FD4021115}">
      <dsp:nvSpPr>
        <dsp:cNvPr id="0" name=""/>
        <dsp:cNvSpPr/>
      </dsp:nvSpPr>
      <dsp:spPr>
        <a:xfrm>
          <a:off x="41875" y="2144670"/>
          <a:ext cx="340497" cy="340497"/>
        </a:xfrm>
        <a:prstGeom prst="ellipse">
          <a:avLst/>
        </a:prstGeom>
        <a:solidFill>
          <a:schemeClr val="bg2">
            <a:lumMod val="9000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BD1BE-42F4-473D-ABD7-56243035F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5D0099DF-E360-4416-806C-8CA07FB94F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810993-722C-4CA5-9648-D0522B650722}" type="datetimeFigureOut">
              <a:rPr lang="en-GB" smtClean="0"/>
              <a:t>01/12/2022</a:t>
            </a:fld>
            <a:endParaRPr lang="en-GB" dirty="0"/>
          </a:p>
        </p:txBody>
      </p:sp>
      <p:sp>
        <p:nvSpPr>
          <p:cNvPr id="4" name="Footer Placeholder 3">
            <a:extLst>
              <a:ext uri="{FF2B5EF4-FFF2-40B4-BE49-F238E27FC236}">
                <a16:creationId xmlns:a16="http://schemas.microsoft.com/office/drawing/2014/main" id="{3F9E00EC-BA88-491A-90CE-33F6DD3C6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BD72AF6E-9018-48FC-85D0-2364A215CC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5603EF-9C72-48A8-A361-004C5D75B5E4}" type="slidenum">
              <a:rPr lang="en-GB" smtClean="0"/>
              <a:t>‹Nr.›</a:t>
            </a:fld>
            <a:endParaRPr lang="en-GB" dirty="0"/>
          </a:p>
        </p:txBody>
      </p:sp>
    </p:spTree>
    <p:extLst>
      <p:ext uri="{BB962C8B-B14F-4D97-AF65-F5344CB8AC3E}">
        <p14:creationId xmlns:p14="http://schemas.microsoft.com/office/powerpoint/2010/main" val="101745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01/12/2022</a:t>
            </a:fld>
            <a:endParaRPr lang="en-GB"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err="1"/>
              <a:t>Formatvorlagen</a:t>
            </a:r>
            <a:r>
              <a:rPr lang="en-GB"/>
              <a:t> des </a:t>
            </a:r>
            <a:r>
              <a:rPr lang="en-GB" err="1"/>
              <a:t>Textmasters</a:t>
            </a:r>
            <a:r>
              <a:rPr lang="en-GB"/>
              <a:t> </a:t>
            </a:r>
            <a:r>
              <a:rPr lang="en-GB" err="1"/>
              <a:t>bearbeiten</a:t>
            </a:r>
            <a:endParaRPr lang="en-GB"/>
          </a:p>
          <a:p>
            <a:pPr lvl="1"/>
            <a:r>
              <a:rPr lang="en-GB" err="1"/>
              <a:t>Zweite</a:t>
            </a:r>
            <a:r>
              <a:rPr lang="en-GB"/>
              <a:t> </a:t>
            </a:r>
            <a:r>
              <a:rPr lang="en-GB" err="1"/>
              <a:t>Ebene</a:t>
            </a:r>
            <a:endParaRPr lang="en-GB"/>
          </a:p>
          <a:p>
            <a:pPr lvl="2"/>
            <a:r>
              <a:rPr lang="en-GB" err="1"/>
              <a:t>Dritte</a:t>
            </a:r>
            <a:r>
              <a:rPr lang="en-GB"/>
              <a:t> </a:t>
            </a:r>
            <a:r>
              <a:rPr lang="en-GB" err="1"/>
              <a:t>Ebene</a:t>
            </a:r>
            <a:endParaRPr lang="en-GB"/>
          </a:p>
          <a:p>
            <a:pPr lvl="3"/>
            <a:r>
              <a:rPr lang="en-GB" err="1"/>
              <a:t>Vierte</a:t>
            </a:r>
            <a:r>
              <a:rPr lang="en-GB"/>
              <a:t> </a:t>
            </a:r>
            <a:r>
              <a:rPr lang="en-GB" err="1"/>
              <a:t>Ebene</a:t>
            </a:r>
            <a:endParaRPr lang="en-GB"/>
          </a:p>
          <a:p>
            <a:pPr lvl="4"/>
            <a:r>
              <a:rPr lang="en-GB" err="1"/>
              <a:t>Fünfte</a:t>
            </a:r>
            <a:r>
              <a:rPr lang="en-GB"/>
              <a:t> </a:t>
            </a:r>
            <a:r>
              <a:rPr lang="en-GB" err="1"/>
              <a:t>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‹Nr.›</a:t>
            </a:fld>
            <a:endParaRPr lang="en-GB" dirty="0"/>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dp.net/en/info/about-us"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ifc.org/wps/wcm/connect/corp_ext_content/ifc_external_corporate_site/about+ifc_new" TargetMode="External"/><Relationship Id="rId5" Type="http://schemas.openxmlformats.org/officeDocument/2006/relationships/hyperlink" Target="https://www.globalreporting.org/standards/" TargetMode="External"/><Relationship Id="rId4" Type="http://schemas.openxmlformats.org/officeDocument/2006/relationships/hyperlink" Target="https://www.cdp.net/en/info/about-us/what-we-do"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fao.org/3/a-i4951e.pdf"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oecd.org/water/Policy-Paper-Financing-Water-Investing-in-Sustainable-Growth.pdf" TargetMode="External"/><Relationship Id="rId4" Type="http://schemas.openxmlformats.org/officeDocument/2006/relationships/hyperlink" Target="https://iea.blob.core.windows.net/assets/ef8ffa01-9958-49f5-9b3b-7842e30f6177/WEI2020.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sz="900" b="1" kern="1200" dirty="0">
                <a:solidFill>
                  <a:schemeClr val="tx1"/>
                </a:solidFill>
                <a:effectLst/>
                <a:latin typeface="Arial" panose="020B0604020202020204" pitchFamily="34" charset="0"/>
                <a:ea typeface="+mn-ea"/>
                <a:cs typeface="+mn-cs"/>
              </a:rPr>
              <a:t>Примечание:</a:t>
            </a:r>
            <a:endParaRPr lang="en-US" sz="900" kern="1200" dirty="0">
              <a:solidFill>
                <a:schemeClr val="tx1"/>
              </a:solidFill>
              <a:effectLst/>
              <a:latin typeface="Arial" panose="020B0604020202020204" pitchFamily="34" charset="0"/>
              <a:ea typeface="+mn-ea"/>
              <a:cs typeface="+mn-cs"/>
            </a:endParaRPr>
          </a:p>
          <a:p>
            <a:r>
              <a:rPr lang="ru-RU" sz="900" kern="1200" dirty="0">
                <a:solidFill>
                  <a:schemeClr val="tx1"/>
                </a:solidFill>
                <a:effectLst/>
                <a:latin typeface="Arial" panose="020B0604020202020204" pitchFamily="34" charset="0"/>
                <a:ea typeface="+mn-ea"/>
                <a:cs typeface="+mn-cs"/>
              </a:rPr>
              <a:t>Итак, мы узнали об </a:t>
            </a:r>
            <a:r>
              <a:rPr lang="ru-RU" sz="900" b="1" kern="1200" dirty="0">
                <a:solidFill>
                  <a:schemeClr val="tx1"/>
                </a:solidFill>
                <a:effectLst/>
                <a:latin typeface="Arial" panose="020B0604020202020204" pitchFamily="34" charset="0"/>
                <a:ea typeface="+mn-ea"/>
                <a:cs typeface="+mn-cs"/>
              </a:rPr>
              <a:t>инструментах оценки</a:t>
            </a:r>
            <a:r>
              <a:rPr lang="ru-RU" sz="900" kern="1200" dirty="0">
                <a:solidFill>
                  <a:schemeClr val="tx1"/>
                </a:solidFill>
                <a:effectLst/>
                <a:latin typeface="Arial" panose="020B0604020202020204" pitchFamily="34" charset="0"/>
                <a:ea typeface="+mn-ea"/>
                <a:cs typeface="+mn-cs"/>
              </a:rPr>
              <a:t>, помогающих анализировать ВЭП секторы и влияние интервенций в области Нексус, а также об </a:t>
            </a:r>
            <a:r>
              <a:rPr lang="ru-RU" sz="900" b="1" kern="1200" dirty="0">
                <a:solidFill>
                  <a:schemeClr val="tx1"/>
                </a:solidFill>
                <a:effectLst/>
                <a:latin typeface="Arial" panose="020B0604020202020204" pitchFamily="34" charset="0"/>
                <a:ea typeface="+mn-ea"/>
                <a:cs typeface="+mn-cs"/>
              </a:rPr>
              <a:t>инструментах управления</a:t>
            </a:r>
            <a:r>
              <a:rPr lang="ru-RU" sz="900" kern="1200" dirty="0">
                <a:solidFill>
                  <a:schemeClr val="tx1"/>
                </a:solidFill>
                <a:effectLst/>
                <a:latin typeface="Arial" panose="020B0604020202020204" pitchFamily="34" charset="0"/>
                <a:ea typeface="+mn-ea"/>
                <a:cs typeface="+mn-cs"/>
              </a:rPr>
              <a:t>, способствующих координации между секторами и различными административными уровнями. Теперь давайте более детально рассмотрим еще один аспект, который крайне важен для реализации подходов ВЭП Нексус: </a:t>
            </a:r>
            <a:r>
              <a:rPr lang="ru-RU" sz="900" b="1" kern="1200" dirty="0">
                <a:solidFill>
                  <a:schemeClr val="tx1"/>
                </a:solidFill>
                <a:effectLst/>
                <a:latin typeface="Arial" panose="020B0604020202020204" pitchFamily="34" charset="0"/>
                <a:ea typeface="+mn-ea"/>
                <a:cs typeface="+mn-cs"/>
              </a:rPr>
              <a:t>межотраслевое инвестиционное планирование и финансирование. </a:t>
            </a:r>
            <a:endParaRPr lang="en-US" sz="900" kern="1200" dirty="0">
              <a:solidFill>
                <a:schemeClr val="tx1"/>
              </a:solidFill>
              <a:effectLst/>
              <a:latin typeface="Arial" panose="020B0604020202020204" pitchFamily="34" charset="0"/>
              <a:ea typeface="+mn-ea"/>
              <a:cs typeface="+mn-cs"/>
            </a:endParaRPr>
          </a:p>
          <a:p>
            <a:r>
              <a:rPr lang="ru-RU" sz="900" kern="1200" dirty="0">
                <a:solidFill>
                  <a:schemeClr val="tx1"/>
                </a:solidFill>
                <a:effectLst/>
                <a:latin typeface="Arial" panose="020B0604020202020204" pitchFamily="34" charset="0"/>
                <a:ea typeface="+mn-ea"/>
                <a:cs typeface="+mn-cs"/>
              </a:rPr>
              <a:t> </a:t>
            </a:r>
            <a:endParaRPr lang="en-US" sz="900" kern="1200" dirty="0">
              <a:solidFill>
                <a:schemeClr val="tx1"/>
              </a:solidFill>
              <a:effectLst/>
              <a:latin typeface="Arial" panose="020B0604020202020204" pitchFamily="34" charset="0"/>
              <a:ea typeface="+mn-ea"/>
              <a:cs typeface="+mn-cs"/>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1</a:t>
            </a:fld>
            <a:endParaRPr lang="en-GB" dirty="0"/>
          </a:p>
        </p:txBody>
      </p:sp>
    </p:spTree>
    <p:extLst>
      <p:ext uri="{BB962C8B-B14F-4D97-AF65-F5344CB8AC3E}">
        <p14:creationId xmlns:p14="http://schemas.microsoft.com/office/powerpoint/2010/main" val="180596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t>Примечание</a:t>
            </a:r>
            <a:r>
              <a:rPr lang="en-US" b="1" noProof="0" dirty="0"/>
              <a:t>:</a:t>
            </a:r>
          </a:p>
          <a:p>
            <a:endParaRPr lang="en-US" b="0" noProof="0" dirty="0"/>
          </a:p>
          <a:p>
            <a:r>
              <a:rPr lang="ru-RU" noProof="0" dirty="0"/>
              <a:t>После того, как мы обсудили определения, мы бы хотели более внимательно рассмотреть, как продемонстрировать </a:t>
            </a:r>
            <a:r>
              <a:rPr lang="ru-RU" b="1" noProof="0" dirty="0"/>
              <a:t>экономическую добавленную ценность </a:t>
            </a:r>
            <a:r>
              <a:rPr lang="ru-RU" b="0" noProof="0" dirty="0"/>
              <a:t>решений Нексус. И, действительно, решения Нексус не только инновационные и поддерживают устойчивое развитие, они также должны быть экономически эффективными для того, чтобы привлечь инвесторов. Сейчас мы покажем разные методы, которые можно использовать для оценки и демонстрации их экономической добавленной ценности. </a:t>
            </a:r>
            <a:endParaRPr lang="de-DE" dirty="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92989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t>Примечания</a:t>
            </a:r>
            <a:r>
              <a:rPr lang="en-US" b="1" noProof="0" dirty="0"/>
              <a:t>: </a:t>
            </a:r>
          </a:p>
          <a:p>
            <a:endParaRPr lang="en-US" noProof="0" dirty="0"/>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ru-RU" b="1" noProof="0" dirty="0"/>
              <a:t>Оценка экономической эффективности решений Нексус (ОЭЭ)</a:t>
            </a:r>
            <a:endParaRPr lang="en-US" b="1" noProof="0" dirty="0"/>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ru-RU" u="sng" noProof="0" dirty="0"/>
              <a:t>Описание</a:t>
            </a:r>
            <a:r>
              <a:rPr lang="en-US" u="sng" noProof="0" dirty="0"/>
              <a:t>: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u="none" noProof="0" dirty="0"/>
              <a:t>ОЭЭ – часто используемый инструмент, который можно использовать в контексте Нексус для оценки </a:t>
            </a:r>
            <a:r>
              <a:rPr lang="ru-RU" b="1" u="sng" noProof="0" dirty="0"/>
              <a:t>экономической эффективности </a:t>
            </a:r>
            <a:r>
              <a:rPr lang="ru-RU" b="0" u="none" noProof="0" dirty="0"/>
              <a:t> решений Нексус (РКИК ООН, 2012)</a:t>
            </a:r>
            <a:endParaRPr lang="ru-RU" u="none"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u="none" noProof="0" dirty="0"/>
              <a:t>Фактически, сравнивает затраты с выгодами (выраженными в денежном эквиваленте) и, таким образом, определяет,  превосходят ли выгоды затраты или нет (РКИК ООН, 2002)</a:t>
            </a:r>
            <a:endParaRPr lang="en-US" u="none"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u="none" noProof="0" dirty="0"/>
              <a:t>Применение ОЭЭ особенно полезно на этапе подготовки проекта для определения приоритетности решений Нексус (ФАО и ПРООН, 2020)</a:t>
            </a:r>
            <a:endParaRPr lang="en-US" u="none"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u="none" noProof="0" dirty="0"/>
              <a:t>Преимущества этого подхода заключаются в том, что анализ полностью полагается на одну единицу измерения </a:t>
            </a:r>
            <a:r>
              <a:rPr lang="en-US" u="none" noProof="0" dirty="0">
                <a:sym typeface="Wingdings" panose="05000000000000000000" pitchFamily="2" charset="2"/>
              </a:rPr>
              <a:t></a:t>
            </a:r>
            <a:r>
              <a:rPr lang="ru-RU" u="none" noProof="0" dirty="0">
                <a:sym typeface="Wingdings" panose="05000000000000000000" pitchFamily="2" charset="2"/>
              </a:rPr>
              <a:t> можно сравнить очень большое количество разных затрат и выгод (РКИК ООН, 2012)</a:t>
            </a:r>
            <a:endParaRPr lang="en-US" u="none"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u="none" noProof="0" dirty="0"/>
              <a:t>Шаги по оценке решений Нексус в ОЭЭ (РКИК ООН, 2012): </a:t>
            </a:r>
            <a:endParaRPr lang="en-US" u="none" noProof="0" dirty="0"/>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ru-RU" u="none" noProof="0" dirty="0"/>
              <a:t>Согласовать решения и меры Нексус</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ru-RU" u="none" noProof="0" dirty="0"/>
              <a:t>Определить базовый и проектный уровень для того, чтобы сделать экономическое сравнение сценариев с использованием Нексус и без него</a:t>
            </a:r>
            <a:endParaRPr lang="en-US" u="none" noProof="0" dirty="0"/>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ru-RU" u="none" noProof="0" dirty="0"/>
              <a:t>Собрать информацию о затратах и выгодах за конкретные периоды времени</a:t>
            </a:r>
            <a:endParaRPr lang="en-US" u="none" noProof="0" dirty="0"/>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ru-RU" u="none" noProof="0" dirty="0"/>
              <a:t>Окончательное сравнение двух параметров (затраты и выгоды)</a:t>
            </a:r>
            <a:endParaRPr lang="en-US" u="none" noProof="0" dirty="0"/>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u="none" noProof="0" dirty="0"/>
              <a:t>Для того, чтобы сделать вывод, является ли решение Нексус </a:t>
            </a:r>
            <a:r>
              <a:rPr lang="ru-RU" b="1" u="sng" noProof="0" dirty="0"/>
              <a:t>экономически эффективным</a:t>
            </a:r>
            <a:r>
              <a:rPr lang="ru-RU" b="0" u="none" noProof="0" dirty="0"/>
              <a:t> или нет, ОЭЭ дает три индикатора, основываясь на которых, лица, принимающие решения, могут определить:</a:t>
            </a:r>
            <a:endParaRPr lang="en-US" u="none" noProof="0" dirty="0"/>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ru-RU" u="none" noProof="0" dirty="0"/>
              <a:t>Чистую приведенную стоимость (</a:t>
            </a:r>
            <a:r>
              <a:rPr lang="en-US" u="none" noProof="0" dirty="0"/>
              <a:t>NPV)</a:t>
            </a:r>
            <a:r>
              <a:rPr lang="ru-RU" u="none" noProof="0" dirty="0"/>
              <a:t>: выражает разницу между текущей ценностью выгоды и ее стоимостью </a:t>
            </a:r>
            <a:r>
              <a:rPr lang="en-US" u="none" noProof="0" dirty="0">
                <a:sym typeface="Wingdings" panose="05000000000000000000" pitchFamily="2" charset="2"/>
              </a:rPr>
              <a:t></a:t>
            </a:r>
            <a:r>
              <a:rPr lang="ru-RU" u="none" noProof="0" dirty="0">
                <a:sym typeface="Wingdings" panose="05000000000000000000" pitchFamily="2" charset="2"/>
              </a:rPr>
              <a:t> решение приемлемо, если </a:t>
            </a:r>
            <a:r>
              <a:rPr lang="en-US" u="none" noProof="0" dirty="0">
                <a:sym typeface="Wingdings" panose="05000000000000000000" pitchFamily="2" charset="2"/>
              </a:rPr>
              <a:t>NPV</a:t>
            </a:r>
            <a:r>
              <a:rPr lang="ru-RU" u="none" noProof="0" dirty="0">
                <a:sym typeface="Wingdings" panose="05000000000000000000" pitchFamily="2" charset="2"/>
              </a:rPr>
              <a:t> больше нуля</a:t>
            </a:r>
            <a:endParaRPr lang="ru-RU" u="none" noProof="0" dirty="0"/>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ru-RU" u="none" noProof="0" dirty="0"/>
              <a:t>Соотношение выгод и затрат </a:t>
            </a:r>
            <a:r>
              <a:rPr lang="en-US" u="none" noProof="0" dirty="0"/>
              <a:t>(BCR)</a:t>
            </a:r>
            <a:r>
              <a:rPr lang="ru-RU" u="none" noProof="0" dirty="0"/>
              <a:t>: показывает общее соотношение ценности к стоимости проекта (выражается отношением текущей стоимости выгод к стоимости затрат) </a:t>
            </a:r>
            <a:r>
              <a:rPr lang="en-US" u="none" noProof="0" dirty="0">
                <a:sym typeface="Wingdings" panose="05000000000000000000" pitchFamily="2" charset="2"/>
              </a:rPr>
              <a:t></a:t>
            </a:r>
            <a:r>
              <a:rPr lang="ru-RU" u="none" noProof="0" dirty="0">
                <a:sym typeface="Wingdings" panose="05000000000000000000" pitchFamily="2" charset="2"/>
              </a:rPr>
              <a:t> решение является приемлемым, если </a:t>
            </a:r>
            <a:r>
              <a:rPr lang="en-US" u="none" noProof="0" dirty="0">
                <a:sym typeface="Wingdings" panose="05000000000000000000" pitchFamily="2" charset="2"/>
              </a:rPr>
              <a:t>BCR</a:t>
            </a:r>
            <a:r>
              <a:rPr lang="ru-RU" u="none" noProof="0" dirty="0">
                <a:sym typeface="Wingdings" panose="05000000000000000000" pitchFamily="2" charset="2"/>
              </a:rPr>
              <a:t> больше нуля</a:t>
            </a:r>
            <a:endParaRPr lang="en-US" u="none" noProof="0" dirty="0"/>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ru-RU" u="none" noProof="0" dirty="0"/>
              <a:t>Внутренняя норма рентабельности (</a:t>
            </a:r>
            <a:r>
              <a:rPr lang="en-US" u="none" noProof="0" dirty="0"/>
              <a:t>IRR</a:t>
            </a:r>
            <a:r>
              <a:rPr lang="ru-RU" u="none" noProof="0" dirty="0"/>
              <a:t>): описывает ставку дисконтирования, которая обнуляет </a:t>
            </a:r>
            <a:r>
              <a:rPr lang="en-US" u="none" noProof="0" dirty="0"/>
              <a:t>NPV </a:t>
            </a:r>
            <a:r>
              <a:rPr lang="en-US" u="none" noProof="0" dirty="0">
                <a:sym typeface="Wingdings" panose="05000000000000000000" pitchFamily="2" charset="2"/>
              </a:rPr>
              <a:t> </a:t>
            </a:r>
            <a:r>
              <a:rPr lang="ru-RU" u="none" noProof="0" dirty="0">
                <a:sym typeface="Wingdings" panose="05000000000000000000" pitchFamily="2" charset="2"/>
              </a:rPr>
              <a:t>приемлемость решения Нексус возрастает эквивалентно </a:t>
            </a:r>
            <a:r>
              <a:rPr lang="en-US" u="none" noProof="0" dirty="0">
                <a:sym typeface="Wingdings" panose="05000000000000000000" pitchFamily="2" charset="2"/>
              </a:rPr>
              <a:t>IRR</a:t>
            </a: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ru-RU" u="sng" noProof="0" dirty="0"/>
              <a:t>Трудности</a:t>
            </a:r>
            <a:r>
              <a:rPr lang="en-US" u="sng" noProof="0" dirty="0"/>
              <a:t>: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noProof="0" dirty="0"/>
              <a:t>Метод достаточно теоретический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noProof="0" dirty="0"/>
              <a:t>Может быть сложен в применении на практике в связи с (а) временем, необходимым для проведения анализа и (б) отсутствием или несопоставимостью данных </a:t>
            </a:r>
            <a:endParaRPr lang="en-US"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noProof="0" dirty="0"/>
              <a:t>Сложно показать в денежном выражении, например, экологические товары и услуги </a:t>
            </a:r>
            <a:r>
              <a:rPr lang="en-US" u="none" noProof="0" dirty="0">
                <a:sym typeface="Wingdings" panose="05000000000000000000" pitchFamily="2" charset="2"/>
              </a:rPr>
              <a:t></a:t>
            </a:r>
            <a:r>
              <a:rPr lang="ru-RU" u="none" noProof="0" dirty="0">
                <a:sym typeface="Wingdings" panose="05000000000000000000" pitchFamily="2" charset="2"/>
              </a:rPr>
              <a:t> необходимо проводить расчеты, которые влияют на точность анализа (РКИК ООН, 2012)</a:t>
            </a:r>
            <a:endParaRPr lang="en-US" u="none" noProof="0" dirty="0"/>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ru-RU" u="sng" noProof="0" dirty="0"/>
              <a:t>ОЭЭ на практике: пример из Кении</a:t>
            </a:r>
            <a:endParaRPr lang="en-US" u="sng" noProof="0" dirty="0"/>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ru-RU" i="1" u="none" noProof="0" dirty="0"/>
              <a:t>Источник</a:t>
            </a:r>
            <a:r>
              <a:rPr lang="en-US" i="1" u="none" noProof="0" dirty="0"/>
              <a:t>: </a:t>
            </a:r>
            <a:r>
              <a:rPr lang="ru-RU" i="1" u="none" noProof="0" dirty="0"/>
              <a:t>ФАО и ПРООН</a:t>
            </a:r>
            <a:r>
              <a:rPr lang="en-US" sz="900" b="0" i="1" u="none" strike="noStrike" kern="1200" baseline="0" noProof="0" dirty="0">
                <a:solidFill>
                  <a:schemeClr val="tx1"/>
                </a:solidFill>
                <a:latin typeface="Arial" panose="020B0604020202020204" pitchFamily="34" charset="0"/>
                <a:ea typeface="+mn-ea"/>
                <a:cs typeface="+mn-cs"/>
              </a:rPr>
              <a:t>, 2020</a:t>
            </a:r>
            <a:endParaRPr lang="en-US" i="1" u="none" noProof="0" dirty="0"/>
          </a:p>
          <a:p>
            <a:pPr marL="171450" indent="-171450">
              <a:buFont typeface="Symbol" panose="05050102010706020507" pitchFamily="18" charset="2"/>
              <a:buChar char="-"/>
            </a:pPr>
            <a:r>
              <a:rPr lang="ru-RU" sz="900" b="0" i="0" u="none" strike="noStrike" kern="1200" baseline="0" noProof="0" dirty="0">
                <a:solidFill>
                  <a:schemeClr val="tx1"/>
                </a:solidFill>
                <a:latin typeface="Arial" panose="020B0604020202020204" pitchFamily="34" charset="0"/>
                <a:ea typeface="+mn-ea"/>
                <a:cs typeface="+mn-cs"/>
              </a:rPr>
              <a:t>В рамках исследования была проведена ОЭЭ и анализ «[…] финансовой и экономической целесообразности мер по адаптации сельского хозяйства (сохранение почвы и воды и агролесничество)» (ФАО и ПРООН, 2020: 1)</a:t>
            </a:r>
          </a:p>
          <a:p>
            <a:pPr marL="171450" indent="-171450">
              <a:buFont typeface="Symbol" panose="05050102010706020507" pitchFamily="18" charset="2"/>
              <a:buChar char="-"/>
            </a:pPr>
            <a:r>
              <a:rPr lang="ru-RU" sz="900" b="0" i="0" u="none" strike="noStrike" kern="1200" baseline="0" noProof="0" dirty="0">
                <a:solidFill>
                  <a:schemeClr val="tx1"/>
                </a:solidFill>
                <a:latin typeface="Arial" panose="020B0604020202020204" pitchFamily="34" charset="0"/>
                <a:ea typeface="+mn-ea"/>
                <a:cs typeface="+mn-cs"/>
              </a:rPr>
              <a:t>Результаты подтвердили, что рассматриваемое решение Нексус добавляет экономической ценности в виде положительных чистых выгод для фермеров</a:t>
            </a:r>
            <a:endParaRPr lang="en-US" sz="900" b="0" i="0" u="none" strike="noStrike" kern="1200" baseline="0" noProof="0" dirty="0">
              <a:solidFill>
                <a:schemeClr val="tx1"/>
              </a:solidFill>
              <a:latin typeface="Arial" panose="020B0604020202020204" pitchFamily="34" charset="0"/>
              <a:ea typeface="+mn-ea"/>
              <a:cs typeface="+mn-cs"/>
            </a:endParaRPr>
          </a:p>
          <a:p>
            <a:pPr marL="171450" indent="-171450">
              <a:buFont typeface="Symbol" panose="05050102010706020507" pitchFamily="18" charset="2"/>
              <a:buChar char="-"/>
            </a:pPr>
            <a:r>
              <a:rPr lang="ru-RU" noProof="0" dirty="0"/>
              <a:t>Боле того, оно также приводит к получению внешних (общественных) выгод, таких, как снижение выбросов СО2 или снижение заиления плотин</a:t>
            </a:r>
            <a:endParaRPr lang="en-US"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noProof="0" dirty="0"/>
              <a:t>Но экономической прибыльности проекта </a:t>
            </a:r>
            <a:r>
              <a:rPr lang="ru-RU" i="0" u="sng" noProof="0" dirty="0"/>
              <a:t>самой по себе </a:t>
            </a:r>
            <a:r>
              <a:rPr lang="ru-RU" i="0" u="none" noProof="0" dirty="0"/>
              <a:t> не достаточно для обеспечения успешной реализации проекта Нексус</a:t>
            </a:r>
            <a:endParaRPr lang="en-US" sz="900" b="0" i="0" u="none" strike="noStrike" kern="1200" baseline="0" noProof="0" dirty="0">
              <a:solidFill>
                <a:schemeClr val="tx1"/>
              </a:solidFill>
              <a:latin typeface="Arial" panose="020B0604020202020204" pitchFamily="34" charset="0"/>
              <a:ea typeface="+mn-ea"/>
              <a:cs typeface="+mn-cs"/>
            </a:endParaRPr>
          </a:p>
          <a:p>
            <a:pPr marL="171450" indent="-171450">
              <a:buFont typeface="Symbol" panose="05050102010706020507" pitchFamily="18" charset="2"/>
              <a:buChar char="-"/>
            </a:pPr>
            <a:r>
              <a:rPr lang="ru-RU" sz="900" b="0" i="0" u="none" strike="noStrike" kern="1200" baseline="0" noProof="0" dirty="0">
                <a:solidFill>
                  <a:schemeClr val="tx1"/>
                </a:solidFill>
                <a:latin typeface="Arial" panose="020B0604020202020204" pitchFamily="34" charset="0"/>
                <a:ea typeface="+mn-ea"/>
                <a:cs typeface="+mn-cs"/>
              </a:rPr>
              <a:t>В случае Кении для принятия мер по адаптации необходима дополнительная поддержка со стороны правительства</a:t>
            </a:r>
            <a:endParaRPr lang="en-US" sz="900" b="0" i="0" u="none" strike="noStrike" kern="1200" baseline="0" noProof="0" dirty="0">
              <a:solidFill>
                <a:schemeClr val="tx1"/>
              </a:solidFill>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mj-lt"/>
              <a:buNone/>
              <a:tabLst/>
              <a:defRPr/>
            </a:pPr>
            <a:endParaRPr lang="en-US" noProof="0" dirty="0"/>
          </a:p>
          <a:p>
            <a:pPr marL="228600" marR="0" lvl="0" indent="-228600" algn="l" defTabSz="685800" rtl="0" eaLnBrk="1" fontAlgn="auto" latinLnBrk="0" hangingPunct="1">
              <a:lnSpc>
                <a:spcPct val="100000"/>
              </a:lnSpc>
              <a:spcBef>
                <a:spcPts val="0"/>
              </a:spcBef>
              <a:spcAft>
                <a:spcPts val="0"/>
              </a:spcAft>
              <a:buClrTx/>
              <a:buSzTx/>
              <a:buFont typeface="+mj-lt"/>
              <a:buAutoNum type="arabicPeriod" startAt="3"/>
              <a:tabLst/>
              <a:defRPr/>
            </a:pPr>
            <a:r>
              <a:rPr lang="ru-RU" b="1" noProof="0" dirty="0"/>
              <a:t>Анализ эффективности затрат решения Нексус (ОЭЗ)</a:t>
            </a:r>
            <a:endParaRPr lang="en-US" b="1" noProof="0" dirty="0"/>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ru-RU" u="sng" noProof="0" dirty="0"/>
              <a:t>Описание</a:t>
            </a:r>
            <a:r>
              <a:rPr lang="en-US" u="sng" noProof="0" dirty="0"/>
              <a:t>: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u="none" noProof="0" dirty="0"/>
              <a:t>Анализ эффективности затрат (ОЭЗ) будет особенно полезен, когда нужно выбрать предпочтительную стратегию для разрешения непреднамеренных компромиссов (</a:t>
            </a:r>
            <a:r>
              <a:rPr lang="en-US" u="none" noProof="0" dirty="0"/>
              <a:t>Altamirano et al., 2018)</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u="none" noProof="0" dirty="0"/>
              <a:t>Затраты оцениваются в денежном выражении, а выгоды – в виде «физических» единиц</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u="none" noProof="0" dirty="0"/>
              <a:t>Позволяет определить стоимость различных опций, достигающих одного и того же результата, ранжируя решения по их стоимости</a:t>
            </a:r>
            <a:endParaRPr lang="en-US" u="none"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u="none" noProof="0" dirty="0"/>
              <a:t>Шаги в оценке компромиссов (и синергий) при помощи ОЭЗ (РКИК ООН, 2012):</a:t>
            </a:r>
            <a:endParaRPr lang="en-US" u="none" noProof="0" dirty="0"/>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ru-RU" u="none" noProof="0" dirty="0"/>
              <a:t>Согласовать меры по разрешению компромиссов</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ru-RU" u="none" noProof="0" dirty="0"/>
              <a:t>Установить базовый уровень (для того, чтобы оценить, была ли выполнена мера)</a:t>
            </a:r>
            <a:endParaRPr lang="en-US" u="none" noProof="0" dirty="0"/>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ru-RU" u="none" noProof="0" dirty="0"/>
              <a:t>Количественно оценить сопутствующие затраты (аналогично ОЭЭ)</a:t>
            </a:r>
            <a:endParaRPr lang="en-US" u="none" noProof="0" dirty="0"/>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ru-RU" u="none" noProof="0" dirty="0"/>
              <a:t>Определить эффективность</a:t>
            </a:r>
            <a:endParaRPr lang="en-US" u="none" noProof="0" dirty="0"/>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ru-RU" u="none" noProof="0" dirty="0"/>
              <a:t>Окончательное сравнение: какая мера наиболее эффективна по затратам?</a:t>
            </a:r>
            <a:endParaRPr lang="en-US" u="none" noProof="0" dirty="0"/>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ru-RU" u="sng" noProof="0" dirty="0"/>
              <a:t>Трудности </a:t>
            </a:r>
            <a:r>
              <a:rPr lang="en-US" u="sng" noProof="0" dirty="0"/>
              <a:t>:</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u="none" noProof="0" dirty="0"/>
              <a:t>Допускает случаи с множеством целей или критериев, но только если они могут быть оценены количественно</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u="none" noProof="0" dirty="0"/>
              <a:t>Акцент, который делается в ОЭЗ</a:t>
            </a:r>
            <a:r>
              <a:rPr lang="en-US" u="none" noProof="0" dirty="0"/>
              <a:t> </a:t>
            </a:r>
            <a:r>
              <a:rPr lang="ru-RU" u="none" noProof="0" dirty="0"/>
              <a:t>на эффективность затрат, исключает другие измерения, такие как справедливость, осуществимость или сопутствующие выгоды (РКИК ООН, 2012)</a:t>
            </a:r>
            <a:endParaRPr lang="en-US" noProof="0" dirty="0"/>
          </a:p>
          <a:p>
            <a:endParaRPr lang="en-US" noProof="0" dirty="0"/>
          </a:p>
          <a:p>
            <a:r>
              <a:rPr lang="ru-RU" b="1" noProof="0" dirty="0"/>
              <a:t>Источники</a:t>
            </a:r>
            <a:r>
              <a:rPr lang="en-US" b="1" noProof="0" dirty="0"/>
              <a: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i="0" kern="1200" noProof="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kern="1200" noProof="0" dirty="0">
                <a:solidFill>
                  <a:schemeClr val="tx1"/>
                </a:solidFill>
                <a:effectLst/>
                <a:latin typeface="Arial" panose="020B0604020202020204" pitchFamily="34" charset="0"/>
                <a:ea typeface="+mn-ea"/>
                <a:cs typeface="+mn-cs"/>
              </a:rPr>
              <a:t>Altamirano, M. A., van Bodegom, A. J., van der Linden, N., de Rijke, H., Verhagen, A., Bucx, T., ... &amp; van der Zwaan, B. (2018), ‘</a:t>
            </a:r>
            <a:r>
              <a:rPr lang="en-US" sz="900" b="0" i="1" kern="1200" noProof="0" dirty="0">
                <a:solidFill>
                  <a:schemeClr val="tx1"/>
                </a:solidFill>
                <a:effectLst/>
                <a:latin typeface="Arial" panose="020B0604020202020204" pitchFamily="34" charset="0"/>
                <a:ea typeface="+mn-ea"/>
                <a:cs typeface="+mn-cs"/>
              </a:rPr>
              <a:t>Operationalizing the WEF nexus: quantifying the trade-offs and synergies between the water, energy and food sectors‘, Dutch Climate Solutions research programme</a:t>
            </a:r>
            <a:r>
              <a:rPr lang="en-US" sz="900" b="0" i="0" kern="1200" noProof="0" dirty="0">
                <a:solidFill>
                  <a:schemeClr val="tx1"/>
                </a:solidFill>
                <a:effectLst/>
                <a:latin typeface="Arial" panose="020B0604020202020204" pitchFamily="34" charset="0"/>
                <a:ea typeface="+mn-ea"/>
                <a:cs typeface="+mn-cs"/>
              </a:rPr>
              <a:t> (No. E--18-036). ECN.</a:t>
            </a:r>
            <a:endParaRPr lang="en-US" b="0" noProof="0" dirty="0"/>
          </a:p>
          <a:p>
            <a:endParaRPr lang="en-US" b="0"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u="none" strike="noStrike" kern="1200" baseline="0" noProof="0" dirty="0">
                <a:solidFill>
                  <a:schemeClr val="tx1"/>
                </a:solidFill>
                <a:latin typeface="Arial" panose="020B0604020202020204" pitchFamily="34" charset="0"/>
                <a:ea typeface="+mn-ea"/>
                <a:cs typeface="+mn-cs"/>
              </a:rPr>
              <a:t>CliFiT training materials [PowerPointPresentation], ‘</a:t>
            </a:r>
            <a:r>
              <a:rPr lang="en-US" i="0" u="none" noProof="0" dirty="0"/>
              <a:t>Project Pipeline Development’.</a:t>
            </a:r>
            <a:endParaRPr lang="en-US" sz="900" b="0" i="0" u="none" strike="noStrike" kern="1200" baseline="0" noProof="0" dirty="0">
              <a:solidFill>
                <a:schemeClr val="tx1"/>
              </a:solidFill>
              <a:latin typeface="Arial" panose="020B0604020202020204" pitchFamily="34" charset="0"/>
              <a:ea typeface="+mn-ea"/>
              <a:cs typeface="+mn-cs"/>
            </a:endParaRPr>
          </a:p>
          <a:p>
            <a:endParaRPr lang="en-US" sz="900" b="0" i="0" u="none" strike="noStrike" kern="1200" baseline="0" noProof="0" dirty="0">
              <a:solidFill>
                <a:schemeClr val="tx1"/>
              </a:solidFill>
              <a:latin typeface="Arial" panose="020B0604020202020204" pitchFamily="34" charset="0"/>
              <a:ea typeface="+mn-ea"/>
              <a:cs typeface="+mn-cs"/>
            </a:endParaRPr>
          </a:p>
          <a:p>
            <a:r>
              <a:rPr lang="en-US" sz="900" b="0" i="0" u="none" strike="noStrike" kern="1200" baseline="0" noProof="0" dirty="0">
                <a:solidFill>
                  <a:schemeClr val="tx1"/>
                </a:solidFill>
                <a:latin typeface="Arial" panose="020B0604020202020204" pitchFamily="34" charset="0"/>
                <a:ea typeface="+mn-ea"/>
                <a:cs typeface="+mn-cs"/>
              </a:rPr>
              <a:t>FAO &amp; UNDP (2020), ‘</a:t>
            </a:r>
            <a:r>
              <a:rPr lang="en-US" sz="900" b="0" i="1" u="none" strike="noStrike" kern="1200" baseline="0" noProof="0" dirty="0">
                <a:solidFill>
                  <a:schemeClr val="tx1"/>
                </a:solidFill>
                <a:latin typeface="Arial" panose="020B0604020202020204" pitchFamily="34" charset="0"/>
                <a:ea typeface="+mn-ea"/>
                <a:cs typeface="+mn-cs"/>
              </a:rPr>
              <a:t>Assessing agroforestry practices and soil and water conservation for climate change adaptation in Kenya: A cost-benefit analysis’, Rome, FAO.</a:t>
            </a:r>
          </a:p>
          <a:p>
            <a:endParaRPr lang="en-US" sz="900" b="0" i="1" u="none" strike="noStrike" kern="1200" baseline="0" noProof="0" dirty="0">
              <a:solidFill>
                <a:schemeClr val="tx1"/>
              </a:solidFill>
              <a:latin typeface="Arial" panose="020B0604020202020204" pitchFamily="34" charset="0"/>
              <a:ea typeface="+mn-ea"/>
              <a:cs typeface="+mn-cs"/>
            </a:endParaRPr>
          </a:p>
          <a:p>
            <a:r>
              <a:rPr lang="en-US" sz="900" b="0" i="0" u="none" strike="noStrike" kern="1200" baseline="0" noProof="0" dirty="0">
                <a:solidFill>
                  <a:schemeClr val="tx1"/>
                </a:solidFill>
                <a:latin typeface="Arial" panose="020B0604020202020204" pitchFamily="34" charset="0"/>
                <a:ea typeface="+mn-ea"/>
                <a:cs typeface="+mn-cs"/>
              </a:rPr>
              <a:t>UNFCCC (2012), ‘</a:t>
            </a:r>
            <a:r>
              <a:rPr lang="en-US" sz="900" b="0" i="1" u="none" strike="noStrike" kern="1200" baseline="0" noProof="0" dirty="0">
                <a:solidFill>
                  <a:schemeClr val="tx1"/>
                </a:solidFill>
                <a:latin typeface="Arial" panose="020B0604020202020204" pitchFamily="34" charset="0"/>
                <a:ea typeface="+mn-ea"/>
                <a:cs typeface="+mn-cs"/>
              </a:rPr>
              <a:t>Assessing the costs and benefits of adaptation options: An overview of approaches</a:t>
            </a:r>
            <a:r>
              <a:rPr lang="en-US" sz="900" b="0" i="0" u="none" strike="noStrike" kern="1200" baseline="0" noProof="0" dirty="0">
                <a:solidFill>
                  <a:schemeClr val="tx1"/>
                </a:solidFill>
                <a:latin typeface="Arial" panose="020B0604020202020204" pitchFamily="34" charset="0"/>
                <a:ea typeface="+mn-ea"/>
                <a:cs typeface="+mn-cs"/>
              </a:rPr>
              <a:t>’, The Nairobi Work Programme on Impacts, Vulnerability and Adaptation to Climate Change, UNFCCC Secretariat, Bonn, Germany.</a:t>
            </a:r>
            <a:endParaRPr lang="en-US" b="0" noProof="0" dirty="0"/>
          </a:p>
          <a:p>
            <a:endParaRPr lang="en-US" b="0" noProof="0" dirty="0"/>
          </a:p>
          <a:p>
            <a:r>
              <a:rPr lang="en-US" b="0" noProof="0" dirty="0"/>
              <a:t>UNFCCC (2002), ‘Annotated guidelines for the preparation of national adaptation programmes of action’, Least Developed Countries Expert Group, available at: https://unfccc.int/resource/docs/publications/annguid_e.pdf</a:t>
            </a:r>
          </a:p>
          <a:p>
            <a:endParaRPr lang="en-US" b="1" noProof="0" dirty="0"/>
          </a:p>
          <a:p>
            <a:r>
              <a:rPr lang="ru-RU" b="1" noProof="0" dirty="0"/>
              <a:t>Основные источники для чтения</a:t>
            </a:r>
            <a:r>
              <a:rPr lang="en-US" b="1" noProof="0" dirty="0"/>
              <a:t>: </a:t>
            </a:r>
          </a:p>
          <a:p>
            <a:endParaRPr lang="en-US" b="1" noProof="0" dirty="0"/>
          </a:p>
          <a:p>
            <a:r>
              <a:rPr lang="en-US" sz="900" b="0" i="0" u="none" strike="noStrike" kern="1200" baseline="0" noProof="0" dirty="0">
                <a:solidFill>
                  <a:schemeClr val="tx1"/>
                </a:solidFill>
                <a:latin typeface="Arial" panose="020B0604020202020204" pitchFamily="34" charset="0"/>
                <a:ea typeface="+mn-ea"/>
                <a:cs typeface="+mn-cs"/>
              </a:rPr>
              <a:t>FAO &amp; UNDP (2020), ‘</a:t>
            </a:r>
            <a:r>
              <a:rPr lang="en-US" sz="900" b="0" i="1" u="none" strike="noStrike" kern="1200" baseline="0" noProof="0" dirty="0">
                <a:solidFill>
                  <a:schemeClr val="tx1"/>
                </a:solidFill>
                <a:latin typeface="Arial" panose="020B0604020202020204" pitchFamily="34" charset="0"/>
                <a:ea typeface="+mn-ea"/>
                <a:cs typeface="+mn-cs"/>
              </a:rPr>
              <a:t>Assessing agroforestry practices and soil and water conservation for climate change adaptation in Kenya: A cost-benefit analysis’, Rome, FAO.</a:t>
            </a:r>
          </a:p>
          <a:p>
            <a:endParaRPr lang="en-US" sz="900" b="0" i="1" u="none" strike="noStrike" kern="1200" baseline="0" noProof="0" dirty="0">
              <a:solidFill>
                <a:schemeClr val="tx1"/>
              </a:solidFill>
              <a:latin typeface="Arial" panose="020B0604020202020204" pitchFamily="34" charset="0"/>
              <a:ea typeface="+mn-ea"/>
              <a:cs typeface="+mn-cs"/>
            </a:endParaRPr>
          </a:p>
          <a:p>
            <a:r>
              <a:rPr lang="en-US" sz="900" b="0" i="0" u="none" strike="noStrike" kern="1200" baseline="0" noProof="0" dirty="0">
                <a:solidFill>
                  <a:schemeClr val="tx1"/>
                </a:solidFill>
                <a:latin typeface="Arial" panose="020B0604020202020204" pitchFamily="34" charset="0"/>
                <a:ea typeface="+mn-ea"/>
                <a:cs typeface="+mn-cs"/>
              </a:rPr>
              <a:t>UNFCCC (2012), ‘</a:t>
            </a:r>
            <a:r>
              <a:rPr lang="en-US" sz="900" b="0" i="1" u="none" strike="noStrike" kern="1200" baseline="0" noProof="0" dirty="0">
                <a:solidFill>
                  <a:schemeClr val="tx1"/>
                </a:solidFill>
                <a:latin typeface="Arial" panose="020B0604020202020204" pitchFamily="34" charset="0"/>
                <a:ea typeface="+mn-ea"/>
                <a:cs typeface="+mn-cs"/>
              </a:rPr>
              <a:t>Assessing the costs and benefits of adaptation options: An overview of approaches</a:t>
            </a:r>
            <a:r>
              <a:rPr lang="en-US" sz="900" b="0" i="0" u="none" strike="noStrike" kern="1200" baseline="0" noProof="0" dirty="0">
                <a:solidFill>
                  <a:schemeClr val="tx1"/>
                </a:solidFill>
                <a:latin typeface="Arial" panose="020B0604020202020204" pitchFamily="34" charset="0"/>
                <a:ea typeface="+mn-ea"/>
                <a:cs typeface="+mn-cs"/>
              </a:rPr>
              <a:t>’, The Nairobi Work Programme on Impacts, Vulnerability and Adaptation to Climate Change, UNFCCC Secretariat, Bonn, Germany.</a:t>
            </a:r>
            <a:endParaRPr lang="en-US" b="0" noProof="0" dirty="0"/>
          </a:p>
          <a:p>
            <a:endParaRPr lang="de-DE" b="1"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11</a:t>
            </a:fld>
            <a:endParaRPr lang="en-GB" dirty="0"/>
          </a:p>
        </p:txBody>
      </p:sp>
    </p:spTree>
    <p:extLst>
      <p:ext uri="{BB962C8B-B14F-4D97-AF65-F5344CB8AC3E}">
        <p14:creationId xmlns:p14="http://schemas.microsoft.com/office/powerpoint/2010/main" val="95341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t>Примечания</a:t>
            </a:r>
            <a:r>
              <a:rPr lang="en-US" b="1" noProof="0" dirty="0"/>
              <a:t>: </a:t>
            </a:r>
          </a:p>
          <a:p>
            <a:pPr marL="0" marR="0" lvl="0" indent="0" algn="l" defTabSz="685800" rtl="0" eaLnBrk="1" fontAlgn="auto" latinLnBrk="0" hangingPunct="1">
              <a:lnSpc>
                <a:spcPct val="100000"/>
              </a:lnSpc>
              <a:spcBef>
                <a:spcPts val="0"/>
              </a:spcBef>
              <a:spcAft>
                <a:spcPts val="0"/>
              </a:spcAft>
              <a:buClrTx/>
              <a:buSzTx/>
              <a:buFont typeface="+mj-lt"/>
              <a:buNone/>
              <a:tabLst/>
              <a:defRPr/>
            </a:pPr>
            <a:endParaRPr lang="en-US" noProof="0" dirty="0"/>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b="1" noProof="0" dirty="0"/>
              <a:t>3. </a:t>
            </a:r>
            <a:r>
              <a:rPr lang="ru-RU" b="1" noProof="0" dirty="0"/>
              <a:t>Многокритериальный анализ решений Нексус (МКА)</a:t>
            </a:r>
            <a:endParaRPr lang="en-US" b="1" noProof="0" dirty="0"/>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ru-RU" u="sng" noProof="0" dirty="0"/>
              <a:t>Описание</a:t>
            </a:r>
            <a:r>
              <a:rPr lang="en-US" u="sng" noProof="0" dirty="0"/>
              <a:t>: </a:t>
            </a: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ru-RU" i="1" u="none" noProof="0" dirty="0"/>
              <a:t>Источник</a:t>
            </a:r>
            <a:r>
              <a:rPr lang="en-US" i="1" u="none" noProof="0" dirty="0"/>
              <a:t>: </a:t>
            </a:r>
            <a:r>
              <a:rPr lang="ru-RU" i="1" u="none" noProof="0" dirty="0"/>
              <a:t>РКИК ООН</a:t>
            </a:r>
            <a:r>
              <a:rPr lang="en-US" i="1" u="none" noProof="0" dirty="0"/>
              <a:t>, 2012</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u="none" noProof="0" dirty="0"/>
              <a:t>Как видно из названия, целью МКА является оценка решений Нексус при помощи большого спектра критериев</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u="none" noProof="0" dirty="0"/>
              <a:t>Эти критерии могут быть экономическими по своей природе (например, денежные выгоды, рентабельность), но также они могут означать экологические, социальные, культурные (и другие) выгоды, которые </a:t>
            </a:r>
            <a:r>
              <a:rPr lang="ru-RU" u="sng" noProof="0" dirty="0"/>
              <a:t>не могут быть выражены количественно</a:t>
            </a:r>
            <a:r>
              <a:rPr lang="ru-RU" b="1" u="sng" noProof="0" dirty="0"/>
              <a:t> </a:t>
            </a:r>
            <a:r>
              <a:rPr lang="ru-RU" b="0" u="none" noProof="0" dirty="0"/>
              <a:t> и оценены (например, сохранение биоразнообразия)</a:t>
            </a:r>
            <a:endParaRPr lang="en-US" u="none"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u="none" noProof="0" dirty="0"/>
              <a:t>Более того, каждому критерию присваивается вес </a:t>
            </a:r>
            <a:r>
              <a:rPr lang="en-US" u="none" noProof="0" dirty="0">
                <a:sym typeface="Wingdings" panose="05000000000000000000" pitchFamily="2" charset="2"/>
              </a:rPr>
              <a:t></a:t>
            </a:r>
            <a:r>
              <a:rPr lang="ru-RU" u="none" noProof="0" dirty="0">
                <a:sym typeface="Wingdings" panose="05000000000000000000" pitchFamily="2" charset="2"/>
              </a:rPr>
              <a:t> он может быть денежным, но также возможны и качественные значения и диапазоны (все единицы стандартизированы для конченого сравнения, например, по шкале от 0 до 1)</a:t>
            </a:r>
            <a:endParaRPr lang="en-US" u="none"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u="none" noProof="0" dirty="0"/>
              <a:t>Общая оценка предлагаемого решения получается в результате добавления весового значения каждого критерия, по которым оно оценивается</a:t>
            </a:r>
            <a:endParaRPr lang="en-US" u="none" noProof="0" dirty="0">
              <a:sym typeface="Wingdings" panose="05000000000000000000" pitchFamily="2" charset="2"/>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u="none" noProof="0" dirty="0"/>
              <a:t>Полученная в результате оценка решений используется для приоритизации/выбора наиболее подходящего из них</a:t>
            </a:r>
            <a:endParaRPr lang="en-US" u="none"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u="none" noProof="0" dirty="0"/>
              <a:t>Шаги по оценке решений Нексус при помощи МКА включают:</a:t>
            </a:r>
            <a:endParaRPr lang="en-US" u="none" noProof="0" dirty="0"/>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ru-RU" u="none" noProof="0" dirty="0"/>
              <a:t>Согласовать решения Нексус</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ru-RU" u="none" noProof="0" dirty="0"/>
              <a:t>Определить набор критериев</a:t>
            </a:r>
            <a:endParaRPr lang="en-US" u="none" noProof="0" dirty="0"/>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ru-RU" u="none" noProof="0" dirty="0"/>
              <a:t>Сопоставить решения с критериями</a:t>
            </a:r>
            <a:endParaRPr lang="en-US" u="none" noProof="0" dirty="0"/>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ru-RU" u="none" noProof="0" dirty="0"/>
              <a:t>Применить вес критериев к решениям Нексус (чтобы отразить приоритеты) </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ru-RU" u="none" noProof="0" dirty="0"/>
              <a:t>Ранжировать решения Нексус </a:t>
            </a:r>
            <a:endParaRPr lang="en-US" u="none" noProof="0" dirty="0"/>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endParaRPr lang="en-US" u="none"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u="none" noProof="0" dirty="0"/>
              <a:t>МКА может использоваться в дополнение к ОЭЭ и ОЭЗ, особенно когда необходимо оценить не только экономические критерии</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ru-RU" u="sng" noProof="0" dirty="0"/>
              <a:t>Трудности</a:t>
            </a:r>
            <a:r>
              <a:rPr lang="en-US" u="sng" noProof="0" dirty="0"/>
              <a:t>:</a:t>
            </a:r>
          </a:p>
          <a:p>
            <a:pPr marL="171450" indent="-171450">
              <a:buFont typeface="Symbol" panose="05050102010706020507" pitchFamily="18" charset="2"/>
              <a:buChar char="-"/>
            </a:pPr>
            <a:r>
              <a:rPr lang="ru-RU" sz="900" b="0" i="0" u="none" strike="noStrike" kern="1200" baseline="0" noProof="0" dirty="0">
                <a:solidFill>
                  <a:schemeClr val="tx1"/>
                </a:solidFill>
                <a:latin typeface="Arial" panose="020B0604020202020204" pitchFamily="34" charset="0"/>
                <a:ea typeface="+mn-ea"/>
                <a:cs typeface="+mn-cs"/>
              </a:rPr>
              <a:t>МКА не основывается исключительно на экономических критериях </a:t>
            </a:r>
            <a:r>
              <a:rPr lang="en-US" sz="900" b="0" i="0" u="none" strike="noStrike" kern="1200" baseline="0" noProof="0" dirty="0">
                <a:solidFill>
                  <a:schemeClr val="tx1"/>
                </a:solidFill>
                <a:latin typeface="Arial" panose="020B0604020202020204" pitchFamily="34" charset="0"/>
                <a:ea typeface="+mn-ea"/>
                <a:cs typeface="+mn-cs"/>
                <a:sym typeface="Wingdings" panose="05000000000000000000" pitchFamily="2" charset="2"/>
              </a:rPr>
              <a:t></a:t>
            </a:r>
            <a:r>
              <a:rPr lang="ru-RU" sz="900" b="0" i="0" u="none" strike="noStrike" kern="1200" baseline="0" noProof="0" dirty="0">
                <a:solidFill>
                  <a:schemeClr val="tx1"/>
                </a:solidFill>
                <a:latin typeface="Arial" panose="020B0604020202020204" pitchFamily="34" charset="0"/>
                <a:ea typeface="+mn-ea"/>
                <a:cs typeface="+mn-cs"/>
                <a:sym typeface="Wingdings" panose="05000000000000000000" pitchFamily="2" charset="2"/>
              </a:rPr>
              <a:t> скорее, он представляет один из множества критериев</a:t>
            </a:r>
            <a:endParaRPr lang="ru-RU" sz="900" b="0" i="0" u="none" strike="noStrike" kern="1200" baseline="0" noProof="0" dirty="0">
              <a:solidFill>
                <a:schemeClr val="tx1"/>
              </a:solidFill>
              <a:latin typeface="Arial" panose="020B0604020202020204" pitchFamily="34" charset="0"/>
              <a:ea typeface="+mn-ea"/>
              <a:cs typeface="+mn-cs"/>
            </a:endParaRPr>
          </a:p>
          <a:p>
            <a:pPr marL="171450" indent="-171450">
              <a:buFont typeface="Symbol" panose="05050102010706020507" pitchFamily="18" charset="2"/>
              <a:buChar char="-"/>
            </a:pPr>
            <a:r>
              <a:rPr lang="ru-RU" sz="900" b="0" i="0" u="none" strike="noStrike" kern="1200" baseline="0" noProof="0" dirty="0">
                <a:solidFill>
                  <a:schemeClr val="tx1"/>
                </a:solidFill>
                <a:latin typeface="Arial" panose="020B0604020202020204" pitchFamily="34" charset="0"/>
                <a:ea typeface="+mn-ea"/>
                <a:cs typeface="+mn-cs"/>
              </a:rPr>
              <a:t>Следовательно, может быть сложно согласовать критерии и их вес (не смотря на то, являются ли они количественными или качественными)</a:t>
            </a:r>
            <a:endParaRPr lang="en-US" sz="900" b="0" i="0" u="none" strike="noStrike" kern="1200" baseline="0" noProof="0" dirty="0">
              <a:solidFill>
                <a:schemeClr val="tx1"/>
              </a:solidFill>
              <a:latin typeface="Arial" panose="020B0604020202020204" pitchFamily="34" charset="0"/>
              <a:ea typeface="+mn-ea"/>
              <a:cs typeface="+mn-cs"/>
              <a:sym typeface="Wingdings" panose="05000000000000000000" pitchFamily="2" charset="2"/>
            </a:endParaRPr>
          </a:p>
          <a:p>
            <a:r>
              <a:rPr lang="en-US" sz="900" b="0" i="0" u="none" strike="noStrike" kern="1200" baseline="0" noProof="0" dirty="0">
                <a:solidFill>
                  <a:schemeClr val="tx1"/>
                </a:solidFill>
                <a:latin typeface="Arial" panose="020B0604020202020204" pitchFamily="34" charset="0"/>
                <a:ea typeface="+mn-ea"/>
                <a:cs typeface="+mn-cs"/>
                <a:sym typeface="Wingdings" panose="05000000000000000000" pitchFamily="2" charset="2"/>
              </a:rPr>
              <a:t> </a:t>
            </a:r>
            <a:r>
              <a:rPr lang="ru-RU" sz="900" b="0" i="0" u="none" strike="noStrike" kern="1200" baseline="0" noProof="0" dirty="0">
                <a:solidFill>
                  <a:schemeClr val="tx1"/>
                </a:solidFill>
                <a:latin typeface="Arial" panose="020B0604020202020204" pitchFamily="34" charset="0"/>
                <a:ea typeface="+mn-ea"/>
                <a:cs typeface="+mn-cs"/>
                <a:sym typeface="Wingdings" panose="05000000000000000000" pitchFamily="2" charset="2"/>
              </a:rPr>
              <a:t>Тем не менее, МКА является важным подходом к оценке, который позволяет ранжировать предлагаемые решения Нексус и, таким образом, помогает в принятии решения о приоритизации инвестиционных проектов.</a:t>
            </a:r>
            <a:endParaRPr lang="en-US" sz="900" b="0" i="0" u="none" strike="noStrike" kern="1200" baseline="0" noProof="0" dirty="0">
              <a:solidFill>
                <a:schemeClr val="tx1"/>
              </a:solidFill>
              <a:latin typeface="Arial" panose="020B0604020202020204" pitchFamily="34" charset="0"/>
              <a:ea typeface="+mn-ea"/>
              <a:cs typeface="+mn-cs"/>
            </a:endParaRPr>
          </a:p>
          <a:p>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ru-RU" b="1" u="sng" noProof="0" dirty="0"/>
              <a:t>В общем</a:t>
            </a:r>
            <a:r>
              <a:rPr lang="en-US" b="1" u="sng" noProof="0" dirty="0"/>
              <a:t>:</a:t>
            </a:r>
            <a:r>
              <a:rPr lang="en-US" noProof="0" dirty="0"/>
              <a:t> </a:t>
            </a:r>
            <a:r>
              <a:rPr lang="ru-RU" noProof="0" dirty="0"/>
              <a:t>Наличие данных является основным определяющим фактором того, какой метод использовать. На практике  выбор и приоритизация, скорее всего, будут определяться политическими решениями.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noProof="0" dirty="0">
              <a:solidFill>
                <a:schemeClr val="tx1"/>
              </a:solidFill>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mj-lt"/>
              <a:buNone/>
              <a:tabLst/>
              <a:defRPr/>
            </a:pPr>
            <a:endParaRPr lang="en-US" noProof="0" dirty="0"/>
          </a:p>
          <a:p>
            <a:pPr marL="228600" marR="0" lvl="0" indent="-228600" algn="l" defTabSz="685800" rtl="0" eaLnBrk="1" fontAlgn="auto" latinLnBrk="0" hangingPunct="1">
              <a:lnSpc>
                <a:spcPct val="100000"/>
              </a:lnSpc>
              <a:spcBef>
                <a:spcPts val="0"/>
              </a:spcBef>
              <a:spcAft>
                <a:spcPts val="0"/>
              </a:spcAft>
              <a:buClrTx/>
              <a:buSzTx/>
              <a:buFont typeface="+mj-lt"/>
              <a:buAutoNum type="arabicPeriod" startAt="4"/>
              <a:tabLst/>
              <a:defRPr/>
            </a:pPr>
            <a:r>
              <a:rPr lang="ru-RU" b="1" noProof="0" dirty="0"/>
              <a:t>Представление экономического обоснования решений Нексус</a:t>
            </a:r>
            <a:endParaRPr lang="en-US" b="1" noProof="0" dirty="0"/>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ru-RU" u="sng" noProof="0" dirty="0"/>
              <a:t>Описание</a:t>
            </a:r>
            <a:r>
              <a:rPr lang="en-US" u="sng" noProof="0" dirty="0"/>
              <a:t>: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u="none" noProof="0" dirty="0"/>
              <a:t>Экономическое обоснование используется для того, чтобы оценить, следует ли осуществлять инвестицию в определенное действие или нет (здесь: решение Нексус) </a:t>
            </a:r>
            <a:r>
              <a:rPr lang="en-US" noProof="0" dirty="0"/>
              <a:t>(Crawford &amp; Church, 2019)</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u="none" noProof="0" dirty="0"/>
              <a:t>Для этого оцениваются ожидаемые риски и затраты, связанные с решением Нексус, и сопоставляются с ожидаемыми доходами на инвестиции </a:t>
            </a:r>
            <a:r>
              <a:rPr lang="en-US" noProof="0" dirty="0"/>
              <a:t>(Crawford &amp; Church, 2019)</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u="none" noProof="0" dirty="0"/>
              <a:t>Природа экономических обоснований сильно различается, в зависимости от организации, которая их готовит (например, компании, банки), ее размера и рассматриваемых решений</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u="none" noProof="0" dirty="0"/>
              <a:t>Тем не менее, существуют модельные пути разработки экономических обоснований для решений Нексус, состоящие из следующих шагов:</a:t>
            </a:r>
            <a:r>
              <a:rPr lang="en-US" u="none" noProof="0" dirty="0"/>
              <a:t> (REEEP &amp; FAO, 2014):</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ru-RU" b="1" u="none" noProof="0" dirty="0"/>
              <a:t>Определение обоснования с точки зрения бизнеса: </a:t>
            </a:r>
            <a:r>
              <a:rPr lang="ru-RU" b="0" u="none" noProof="0" dirty="0"/>
              <a:t>оценивается стоимость рисков (например, при помощи ОЭЭ/ОЭЗ) и анализируются возможности для разрешения этих рисков или прямого получения увеличенной прибыли</a:t>
            </a:r>
            <a:endParaRPr lang="ru-RU" b="1" u="none" noProof="0" dirty="0"/>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ru-RU" b="1" u="none" noProof="0" dirty="0"/>
              <a:t>Определение видов инвестиций </a:t>
            </a:r>
            <a:r>
              <a:rPr lang="ru-RU" b="0" u="none" noProof="0" dirty="0"/>
              <a:t>(например, стратегические инвестиции в инфраструктуру, технологии или партнерства; меры эффективности; крупномасштабные пилотные проекты и другое)</a:t>
            </a:r>
            <a:endParaRPr lang="en-US" u="none" noProof="0" dirty="0"/>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ru-RU" b="1" u="none" noProof="0" dirty="0"/>
              <a:t>Подчеркиваются ценности предложения </a:t>
            </a:r>
            <a:r>
              <a:rPr lang="ru-RU" b="0" u="none" noProof="0" dirty="0"/>
              <a:t>(например, предотвращенные затраты, увеличенные доходы, доходность на инвестиции и инвестиционные выгоды; доступ к капиталу через партнёрства, финансовые инновации и многое другое)</a:t>
            </a:r>
            <a:endParaRPr lang="en-US" u="none" noProof="0" dirty="0"/>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endParaRPr lang="en-US" u="none"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ru-RU" u="sng" noProof="0" dirty="0"/>
              <a:t>Трудности</a:t>
            </a:r>
            <a:r>
              <a:rPr lang="en-US" u="sng" noProof="0" dirty="0"/>
              <a:t>:</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noProof="0" dirty="0"/>
              <a:t>Решения Нексус сильно связаны с мерами по адаптации к изменению климата. Но получение инвестиций в адаптацию часто затруднено из-за неизвестных рисков, высокой стоимости действий и неопределенной доходности на инвестиции, что связано с изменением климата </a:t>
            </a:r>
            <a:r>
              <a:rPr lang="en-US" noProof="0" dirty="0"/>
              <a:t>(Crawford &amp; Church, 2019)</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noProof="0" dirty="0"/>
              <a:t>Экономическое обоснование обычно разрабатывается на местном уровне </a:t>
            </a:r>
            <a:r>
              <a:rPr lang="en-US" noProof="0" dirty="0">
                <a:sym typeface="Wingdings" panose="05000000000000000000" pitchFamily="2" charset="2"/>
              </a:rPr>
              <a:t> </a:t>
            </a:r>
            <a:r>
              <a:rPr lang="ru-RU" noProof="0" dirty="0">
                <a:sym typeface="Wingdings" panose="05000000000000000000" pitchFamily="2" charset="2"/>
              </a:rPr>
              <a:t>сужается спектр решений Нексус, для которых имеет смысл разрабатывать надлежащее экономическое обоснование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noProof="0" dirty="0"/>
              <a:t>Проведение целостного анализа для экономического обоснования занимает много времени </a:t>
            </a:r>
            <a:r>
              <a:rPr lang="en-US" noProof="0" dirty="0">
                <a:sym typeface="Wingdings" panose="05000000000000000000" pitchFamily="2" charset="2"/>
              </a:rPr>
              <a:t></a:t>
            </a:r>
            <a:r>
              <a:rPr lang="ru-RU" noProof="0" dirty="0">
                <a:sym typeface="Wingdings" panose="05000000000000000000" pitchFamily="2" charset="2"/>
              </a:rPr>
              <a:t> отсутствие возможности его проводить (</a:t>
            </a:r>
            <a:r>
              <a:rPr lang="en-US" u="none" noProof="0" dirty="0"/>
              <a:t>REEEP &amp; FAO, 2014)</a:t>
            </a:r>
          </a:p>
          <a:p>
            <a:endParaRPr lang="en-US" noProof="0" dirty="0"/>
          </a:p>
          <a:p>
            <a:endParaRPr lang="en-US" noProof="0" dirty="0"/>
          </a:p>
          <a:p>
            <a:r>
              <a:rPr lang="ru-RU" b="1" noProof="0" dirty="0"/>
              <a:t>Источники</a:t>
            </a:r>
            <a:r>
              <a:rPr lang="en-US" b="1" noProof="0" dirty="0"/>
              <a:t>:</a:t>
            </a:r>
          </a:p>
          <a:p>
            <a:endParaRPr lang="en-US" b="0" noProof="0" dirty="0"/>
          </a:p>
          <a:p>
            <a:r>
              <a:rPr lang="en-US" noProof="0" dirty="0"/>
              <a:t>Crawford, A. &amp; Church, C. (2019), ‘Engaging the private sector in National Adaptation Planning Processes’, Winnipeg, Canada: International Institute for Sustainable Development. Retrieved from www.napglobalnetwork.org</a:t>
            </a:r>
            <a:endParaRPr lang="en-US" b="0" noProof="0" dirty="0"/>
          </a:p>
          <a:p>
            <a:endParaRPr lang="en-US" sz="900" b="0" i="0" kern="1200" noProof="0" dirty="0">
              <a:solidFill>
                <a:schemeClr val="tx1"/>
              </a:solidFill>
              <a:effectLst/>
              <a:latin typeface="Arial" panose="020B0604020202020204" pitchFamily="34" charset="0"/>
              <a:ea typeface="+mn-ea"/>
              <a:cs typeface="+mn-cs"/>
            </a:endParaRPr>
          </a:p>
          <a:p>
            <a:r>
              <a:rPr lang="en-US" sz="900" b="0" i="0" kern="1200" noProof="0" dirty="0">
                <a:solidFill>
                  <a:schemeClr val="tx1"/>
                </a:solidFill>
                <a:effectLst/>
                <a:latin typeface="Arial" panose="020B0604020202020204" pitchFamily="34" charset="0"/>
                <a:ea typeface="+mn-ea"/>
                <a:cs typeface="+mn-cs"/>
              </a:rPr>
              <a:t>The Renewable Energy &amp; Energy Efficiency Partnership (REEEP) &amp; the Food and Agriculture Organization of the United Nations (FAO) (2014), ‘Making the Case: How Agrifood Firms are Building New Business Cases in the Water-Energy-Food Nexus’, available at: https://www.reeep.org/sites/default/files/REEEP_Making_The_Case.pdf</a:t>
            </a:r>
          </a:p>
          <a:p>
            <a:endParaRPr lang="en-US" sz="900" b="0" i="0" kern="1200" noProof="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t>UNECE (2021), ‘</a:t>
            </a:r>
            <a:r>
              <a:rPr lang="en-US" sz="900" b="0" i="0" u="none" strike="noStrike" kern="1200" baseline="0" noProof="0" dirty="0">
                <a:solidFill>
                  <a:schemeClr val="tx1"/>
                </a:solidFill>
                <a:latin typeface="Arial" panose="020B0604020202020204" pitchFamily="34" charset="0"/>
                <a:ea typeface="+mn-ea"/>
                <a:cs typeface="+mn-cs"/>
              </a:rPr>
              <a:t>Solutions and investments in the water-food-energy-ecosystems nexus: A synthesis of experiences in transboundary basins’, Geneva.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i="0" u="none" strike="noStrike" kern="1200" baseline="0" noProof="0" dirty="0">
              <a:solidFill>
                <a:schemeClr val="tx1"/>
              </a:solidFill>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u="none" strike="noStrike" kern="1200" baseline="0" noProof="0" dirty="0">
                <a:solidFill>
                  <a:schemeClr val="tx1"/>
                </a:solidFill>
                <a:latin typeface="Arial" panose="020B0604020202020204" pitchFamily="34" charset="0"/>
                <a:ea typeface="+mn-ea"/>
                <a:cs typeface="+mn-cs"/>
              </a:rPr>
              <a:t>UNFCCC (2012), ‘</a:t>
            </a:r>
            <a:r>
              <a:rPr lang="en-US" sz="900" b="0" i="1" u="none" strike="noStrike" kern="1200" baseline="0" noProof="0" dirty="0">
                <a:solidFill>
                  <a:schemeClr val="tx1"/>
                </a:solidFill>
                <a:latin typeface="Arial" panose="020B0604020202020204" pitchFamily="34" charset="0"/>
                <a:ea typeface="+mn-ea"/>
                <a:cs typeface="+mn-cs"/>
              </a:rPr>
              <a:t>Assessing the costs and benefits of adaptation options: An overview of approaches</a:t>
            </a:r>
            <a:r>
              <a:rPr lang="en-US" sz="900" b="0" i="0" u="none" strike="noStrike" kern="1200" baseline="0" noProof="0" dirty="0">
                <a:solidFill>
                  <a:schemeClr val="tx1"/>
                </a:solidFill>
                <a:latin typeface="Arial" panose="020B0604020202020204" pitchFamily="34" charset="0"/>
                <a:ea typeface="+mn-ea"/>
                <a:cs typeface="+mn-cs"/>
              </a:rPr>
              <a:t>’, The Nairobi Work Programme on Impacts, Vulnerability and Adaptation to Climate Change, UNFCCC Secretariat, Bonn, Germany.</a:t>
            </a:r>
            <a:endParaRPr lang="en-US" b="0" noProof="0"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a:p>
            <a:endParaRPr lang="en-US" b="1" noProof="0" dirty="0"/>
          </a:p>
          <a:p>
            <a:r>
              <a:rPr lang="ru-RU" b="1" noProof="0" dirty="0"/>
              <a:t>Дополнительные материалы для чтения</a:t>
            </a:r>
            <a:r>
              <a:rPr lang="en-US" b="1" noProof="0" dirty="0"/>
              <a:t>: </a:t>
            </a:r>
          </a:p>
          <a:p>
            <a:endParaRPr lang="en-US" sz="900" b="0" i="0" kern="1200" noProof="0" dirty="0">
              <a:solidFill>
                <a:schemeClr val="tx1"/>
              </a:solidFill>
              <a:effectLst/>
              <a:latin typeface="Arial" panose="020B0604020202020204" pitchFamily="34" charset="0"/>
              <a:ea typeface="+mn-ea"/>
              <a:cs typeface="+mn-cs"/>
            </a:endParaRPr>
          </a:p>
          <a:p>
            <a:r>
              <a:rPr lang="ru-RU" sz="900" b="0" i="0" kern="1200" noProof="0" dirty="0">
                <a:solidFill>
                  <a:schemeClr val="tx1"/>
                </a:solidFill>
                <a:effectLst/>
                <a:latin typeface="Arial" panose="020B0604020202020204" pitchFamily="34" charset="0"/>
                <a:ea typeface="+mn-ea"/>
                <a:cs typeface="+mn-cs"/>
              </a:rPr>
              <a:t>Инициатива Всемирного Банка о «Количественной оценке компромиссов в водном-энергетическом нексусе»</a:t>
            </a:r>
            <a:r>
              <a:rPr lang="en-US" sz="900" b="0" i="0" kern="1200" noProof="0" dirty="0">
                <a:solidFill>
                  <a:schemeClr val="tx1"/>
                </a:solidFill>
                <a:effectLst/>
                <a:latin typeface="Arial" panose="020B0604020202020204" pitchFamily="34" charset="0"/>
                <a:ea typeface="+mn-ea"/>
                <a:cs typeface="+mn-cs"/>
              </a:rPr>
              <a:t>: https://www.water-energy-food.org//news/nexus-interview-the-world-bank-and-the-water-energy-linkages</a:t>
            </a:r>
          </a:p>
          <a:p>
            <a:endParaRPr lang="en-US" sz="900" b="0" i="0" kern="1200" noProof="0" dirty="0">
              <a:solidFill>
                <a:schemeClr val="tx1"/>
              </a:solidFill>
              <a:effectLst/>
              <a:latin typeface="Arial" panose="020B0604020202020204" pitchFamily="34" charset="0"/>
              <a:ea typeface="+mn-ea"/>
              <a:cs typeface="+mn-cs"/>
            </a:endParaRPr>
          </a:p>
          <a:p>
            <a:r>
              <a:rPr lang="en-US" sz="900" b="0" i="0" kern="1200" noProof="0" dirty="0">
                <a:solidFill>
                  <a:schemeClr val="tx1"/>
                </a:solidFill>
                <a:effectLst/>
                <a:latin typeface="Arial" panose="020B0604020202020204" pitchFamily="34" charset="0"/>
                <a:ea typeface="+mn-ea"/>
                <a:cs typeface="+mn-cs"/>
              </a:rPr>
              <a:t>DeLaquil, Pat; Delgado Martin,Anna; Rodriguez,Diego Juan; Sohns,Antonia Averill. </a:t>
            </a:r>
            <a:r>
              <a:rPr lang="en-US" sz="900" b="0" i="1" kern="1200" noProof="0" dirty="0">
                <a:solidFill>
                  <a:schemeClr val="tx1"/>
                </a:solidFill>
                <a:effectLst/>
                <a:latin typeface="Arial" panose="020B0604020202020204" pitchFamily="34" charset="0"/>
                <a:ea typeface="+mn-ea"/>
                <a:cs typeface="+mn-cs"/>
              </a:rPr>
              <a:t>Thirsty energy (English). </a:t>
            </a:r>
            <a:r>
              <a:rPr lang="en-US" sz="900" b="0" i="0" kern="1200" noProof="0" dirty="0">
                <a:solidFill>
                  <a:schemeClr val="tx1"/>
                </a:solidFill>
                <a:effectLst/>
                <a:latin typeface="Arial" panose="020B0604020202020204" pitchFamily="34" charset="0"/>
                <a:ea typeface="+mn-ea"/>
                <a:cs typeface="+mn-cs"/>
              </a:rPr>
              <a:t>Water papers Washington, D.C. : World Bank Group. http://documents.worldbank.org/curated/en/835051468168842442/Thirsty-energy</a:t>
            </a:r>
          </a:p>
          <a:p>
            <a:endParaRPr lang="de-DE" b="1"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12</a:t>
            </a:fld>
            <a:endParaRPr lang="en-GB" dirty="0"/>
          </a:p>
        </p:txBody>
      </p:sp>
    </p:spTree>
    <p:extLst>
      <p:ext uri="{BB962C8B-B14F-4D97-AF65-F5344CB8AC3E}">
        <p14:creationId xmlns:p14="http://schemas.microsoft.com/office/powerpoint/2010/main" val="1515653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t>Примечания</a:t>
            </a:r>
            <a:r>
              <a:rPr lang="en-US" b="1" noProof="0" dirty="0"/>
              <a:t>: </a:t>
            </a:r>
          </a:p>
          <a:p>
            <a:pPr marL="0" indent="0">
              <a:buFont typeface="Symbol" panose="05050102010706020507" pitchFamily="18" charset="2"/>
              <a:buNone/>
            </a:pPr>
            <a:endParaRPr lang="en-US" b="0"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ru-RU" b="0" noProof="0" dirty="0"/>
              <a:t>На данном слайде представлен инструментарий по критериям отбора проектов ВЭП Нексус, который можно использовать как возможный набор критериев для ОЭЭ и ОЭЗ.</a:t>
            </a:r>
          </a:p>
          <a:p>
            <a:pPr marL="0" indent="0">
              <a:buFont typeface="Symbol" panose="05050102010706020507" pitchFamily="18" charset="2"/>
              <a:buNone/>
            </a:pPr>
            <a:endParaRPr lang="en-US" b="0"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ru-RU" b="1" noProof="0" dirty="0"/>
              <a:t>Инструментарий для критериев отбора ВЭП Нексус:</a:t>
            </a:r>
            <a:endParaRPr lang="en-US" b="1" noProof="0" dirty="0"/>
          </a:p>
          <a:p>
            <a:pPr marL="171450" indent="-171450">
              <a:buFont typeface="Symbol" panose="05050102010706020507" pitchFamily="18" charset="2"/>
              <a:buChar char="-"/>
            </a:pPr>
            <a:r>
              <a:rPr lang="ru-RU" sz="900" kern="1200" noProof="0" dirty="0">
                <a:solidFill>
                  <a:schemeClr val="tx1"/>
                </a:solidFill>
                <a:effectLst/>
                <a:latin typeface="Arial" panose="020B0604020202020204" pitchFamily="34" charset="0"/>
                <a:ea typeface="+mn-ea"/>
                <a:cs typeface="+mn-cs"/>
              </a:rPr>
              <a:t>Инструменты для предварительного отбора проектов ВЭП Нексус помогают лицам, принимающим решения, выбрать и приоиритизировать различные проекты Нексус</a:t>
            </a:r>
          </a:p>
          <a:p>
            <a:pPr marL="171450" indent="-171450">
              <a:buFont typeface="Symbol" panose="05050102010706020507" pitchFamily="18" charset="2"/>
              <a:buChar char="-"/>
            </a:pPr>
            <a:r>
              <a:rPr lang="ru-RU" sz="900" kern="1200" noProof="0" dirty="0">
                <a:solidFill>
                  <a:schemeClr val="tx1"/>
                </a:solidFill>
                <a:effectLst/>
                <a:latin typeface="Arial" panose="020B0604020202020204" pitchFamily="34" charset="0"/>
                <a:ea typeface="+mn-ea"/>
                <a:cs typeface="+mn-cs"/>
              </a:rPr>
              <a:t>Он состоит из целого набора инструментов, которые помогают оценить критические аспекты, обеспечить высокое качество проекта (например, отсутствие негативных или непреднамеренных последствий), и помочь в принятии решений путем ранжирования проектов и оценки аспектов, требующих дополнительной информации</a:t>
            </a:r>
            <a:endParaRPr lang="en-US" b="0" noProof="0" dirty="0"/>
          </a:p>
          <a:p>
            <a:pPr marL="171450" indent="-171450">
              <a:buFont typeface="Symbol" panose="05050102010706020507" pitchFamily="18" charset="2"/>
              <a:buChar char="-"/>
            </a:pPr>
            <a:r>
              <a:rPr lang="ru-RU" sz="900" kern="1200" noProof="0" dirty="0">
                <a:solidFill>
                  <a:schemeClr val="tx1"/>
                </a:solidFill>
                <a:effectLst/>
                <a:latin typeface="Arial" panose="020B0604020202020204" pitchFamily="34" charset="0"/>
                <a:ea typeface="+mn-ea"/>
                <a:cs typeface="+mn-cs"/>
              </a:rPr>
              <a:t>Целевая группа: агентства помощи развитию, НПО, банки развития и другие стороны, предоставляющие (финансовую) поддержку для проектов ВЭП Нексус</a:t>
            </a:r>
            <a:endParaRPr lang="en-US" b="0" noProof="0" dirty="0"/>
          </a:p>
          <a:p>
            <a:pPr marL="171450" indent="-171450">
              <a:buFont typeface="Symbol" panose="05050102010706020507" pitchFamily="18" charset="2"/>
              <a:buChar char="-"/>
            </a:pPr>
            <a:r>
              <a:rPr lang="ru-RU" b="0" noProof="0" dirty="0"/>
              <a:t>В частности, инструментарий для критериев выбора ВЭП Нексус состоит из следующих шагов:</a:t>
            </a:r>
            <a:endParaRPr lang="en-US" b="0" noProof="0" dirty="0"/>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AutoNum type="arabicPeriod"/>
              <a:tabLst/>
              <a:defRPr/>
            </a:pPr>
            <a:r>
              <a:rPr lang="ru-RU" sz="900" b="1" u="none" kern="1200" noProof="0" dirty="0">
                <a:solidFill>
                  <a:schemeClr val="tx1"/>
                </a:solidFill>
                <a:effectLst/>
                <a:latin typeface="Arial" panose="020B0604020202020204" pitchFamily="34" charset="0"/>
                <a:ea typeface="+mn-ea"/>
                <a:cs typeface="+mn-cs"/>
              </a:rPr>
              <a:t>Предварительный отбор и критерии приемлемости ВЭП</a:t>
            </a:r>
            <a:endParaRPr lang="en-US" sz="900" b="1" u="none" kern="1200" noProof="0" dirty="0">
              <a:solidFill>
                <a:schemeClr val="tx1"/>
              </a:solidFill>
              <a:effectLst/>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sz="900" u="none" kern="1200" noProof="0" dirty="0">
                <a:solidFill>
                  <a:schemeClr val="tx1"/>
                </a:solidFill>
                <a:effectLst/>
                <a:latin typeface="Arial" panose="020B0604020202020204" pitchFamily="34" charset="0"/>
                <a:ea typeface="+mn-ea"/>
                <a:cs typeface="+mn-cs"/>
              </a:rPr>
              <a:t>Во-первых, в процессе предварительного отбора исключаются проекты, не соответствующие определению ВЭП Нексус и/или не удовлетворяющие основным международным гарантиям</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sz="900" u="none" kern="1200" noProof="0" dirty="0">
                <a:solidFill>
                  <a:schemeClr val="tx1"/>
                </a:solidFill>
                <a:effectLst/>
                <a:latin typeface="Arial" panose="020B0604020202020204" pitchFamily="34" charset="0"/>
                <a:ea typeface="+mn-ea"/>
                <a:cs typeface="+mn-cs"/>
              </a:rPr>
              <a:t>Базовые критерии соответствия, которые должен удовлетворять проект, касаются опыта разработчика проекта, финансовой жизнеспособности проекта, обязательств, взятых на себя местными сообществами, а также наличия личного контакта</a:t>
            </a:r>
            <a:endParaRPr lang="en-US" sz="900" u="none" kern="1200" noProof="0" dirty="0">
              <a:solidFill>
                <a:schemeClr val="tx1"/>
              </a:solidFill>
              <a:effectLst/>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sz="900" u="none" kern="1200" noProof="0" dirty="0">
                <a:solidFill>
                  <a:schemeClr val="tx1"/>
                </a:solidFill>
                <a:effectLst/>
                <a:latin typeface="Arial" panose="020B0604020202020204" pitchFamily="34" charset="0"/>
                <a:ea typeface="+mn-ea"/>
                <a:cs typeface="+mn-cs"/>
              </a:rPr>
              <a:t>Во-вторых, в оценке возможных факторов риска должны учитываться отрицательные последствия на окружающую среду или независимых пользователей, коренные народности, биоразнообразие и более широкие экосистемы и/или негативные ВЭП синергии. </a:t>
            </a:r>
            <a:endParaRPr lang="en-US" sz="900" u="none" kern="1200" noProof="0" dirty="0">
              <a:solidFill>
                <a:schemeClr val="tx1"/>
              </a:solidFill>
              <a:effectLst/>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sz="900" u="none" kern="1200" noProof="0" dirty="0">
                <a:solidFill>
                  <a:schemeClr val="tx1"/>
                </a:solidFill>
                <a:effectLst/>
                <a:latin typeface="Arial" panose="020B0604020202020204" pitchFamily="34" charset="0"/>
                <a:ea typeface="+mn-ea"/>
                <a:cs typeface="+mn-cs"/>
              </a:rPr>
              <a:t>Более того, никакой из элементов ВЭП не должен быть скомпрометирован в результате обеспечения безопасности другого сектора ВЭП.</a:t>
            </a:r>
            <a:endParaRPr lang="en-US" sz="900" u="none" kern="1200" noProof="0" dirty="0">
              <a:solidFill>
                <a:schemeClr val="tx1"/>
              </a:solidFill>
              <a:effectLst/>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sz="900" u="none" kern="1200" noProof="0" dirty="0">
                <a:solidFill>
                  <a:schemeClr val="tx1"/>
                </a:solidFill>
                <a:effectLst/>
                <a:latin typeface="Arial" panose="020B0604020202020204" pitchFamily="34" charset="0"/>
                <a:ea typeface="+mn-ea"/>
                <a:cs typeface="+mn-cs"/>
              </a:rPr>
              <a:t>Если существуют негативные последствия или риски, и если разработчик проекта не предпринимает достаточных действий, чтобы их смягчить, такой проект должен быть отклонен</a:t>
            </a:r>
            <a:endParaRPr lang="en-US" sz="900" u="none" kern="1200" noProof="0" dirty="0">
              <a:solidFill>
                <a:schemeClr val="tx1"/>
              </a:solidFill>
              <a:effectLst/>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mj-lt"/>
              <a:buAutoNum type="arabicPeriod" startAt="2"/>
              <a:tabLst/>
              <a:defRPr/>
            </a:pPr>
            <a:r>
              <a:rPr lang="ru-RU" sz="900" b="1" u="none" kern="1200" noProof="0" dirty="0">
                <a:solidFill>
                  <a:schemeClr val="tx1"/>
                </a:solidFill>
                <a:effectLst/>
                <a:latin typeface="Arial" panose="020B0604020202020204" pitchFamily="34" charset="0"/>
                <a:ea typeface="+mn-ea"/>
                <a:cs typeface="+mn-cs"/>
              </a:rPr>
              <a:t>Пороговый уровень, чтобы классифицировать проект, как проект в области ВЭП</a:t>
            </a:r>
            <a:endParaRPr lang="en-US" sz="900" b="1" u="none" kern="1200" noProof="0" dirty="0">
              <a:solidFill>
                <a:schemeClr val="tx1"/>
              </a:solidFill>
              <a:effectLst/>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sz="900" u="none" kern="1200" noProof="0" dirty="0">
                <a:solidFill>
                  <a:schemeClr val="tx1"/>
                </a:solidFill>
                <a:effectLst/>
                <a:latin typeface="Arial" panose="020B0604020202020204" pitchFamily="34" charset="0"/>
                <a:ea typeface="+mn-ea"/>
                <a:cs typeface="+mn-cs"/>
              </a:rPr>
              <a:t>Проекты в области ВЭП Нексус нацелены на создание синергий между тремя секторами ВЭП</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sz="900" u="none" kern="1200" noProof="0" dirty="0">
                <a:solidFill>
                  <a:schemeClr val="tx1"/>
                </a:solidFill>
                <a:effectLst/>
                <a:latin typeface="Arial" panose="020B0604020202020204" pitchFamily="34" charset="0"/>
                <a:ea typeface="+mn-ea"/>
                <a:cs typeface="+mn-cs"/>
              </a:rPr>
              <a:t>Следовательно, проект, удовлетворяющий потребностям ВЭП, должен либо (1) обеспечить улучшения минимум в двух ВЭП измерениях (не имея негативных последствий для третьего измерения), либо (2) повысить эффективность использования воды или энергии</a:t>
            </a:r>
            <a:endParaRPr lang="en-US" sz="900" u="none" kern="1200" noProof="0" dirty="0">
              <a:solidFill>
                <a:schemeClr val="tx1"/>
              </a:solidFill>
              <a:effectLst/>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sz="900" u="none" kern="1200" noProof="0" dirty="0">
                <a:solidFill>
                  <a:schemeClr val="tx1"/>
                </a:solidFill>
                <a:effectLst/>
                <a:latin typeface="Arial" panose="020B0604020202020204" pitchFamily="34" charset="0"/>
                <a:ea typeface="+mn-ea"/>
                <a:cs typeface="+mn-cs"/>
              </a:rPr>
              <a:t>Для оценки того, удовлетворят ли проект критериям соответствия ВЭП, была разработана система оценки (минимум 3 и максимум 8 баллов)</a:t>
            </a:r>
            <a:endParaRPr lang="en-US" sz="900" u="none" kern="1200" noProof="0" dirty="0">
              <a:solidFill>
                <a:schemeClr val="tx1"/>
              </a:solidFill>
              <a:effectLst/>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sz="900" u="none" kern="1200" noProof="0" dirty="0">
                <a:solidFill>
                  <a:schemeClr val="tx1"/>
                </a:solidFill>
                <a:effectLst/>
                <a:latin typeface="Arial" panose="020B0604020202020204" pitchFamily="34" charset="0"/>
                <a:ea typeface="+mn-ea"/>
                <a:cs typeface="+mn-cs"/>
              </a:rPr>
              <a:t>Она подразумевает, что проекты в области ВЭП Нексус позволят (1) улучшить минимум один из ВЭП секторов с точки зрения эффективности или (2) что в результате, как минимум, два ВЭП измерения улучшатся одновременно</a:t>
            </a:r>
            <a:endParaRPr lang="en-US" sz="900" u="sng" kern="1200" noProof="0" dirty="0">
              <a:solidFill>
                <a:schemeClr val="tx1"/>
              </a:solidFill>
              <a:effectLst/>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mj-lt"/>
              <a:buAutoNum type="arabicPeriod" startAt="3"/>
              <a:tabLst/>
              <a:defRPr/>
            </a:pPr>
            <a:r>
              <a:rPr lang="ru-RU" sz="900" b="1" u="none" kern="1200" noProof="0" dirty="0">
                <a:solidFill>
                  <a:schemeClr val="tx1"/>
                </a:solidFill>
                <a:effectLst/>
                <a:latin typeface="Arial" panose="020B0604020202020204" pitchFamily="34" charset="0"/>
                <a:ea typeface="+mn-ea"/>
                <a:cs typeface="+mn-cs"/>
              </a:rPr>
              <a:t>Выбор и оценка проекта в области ВЭП Нексус</a:t>
            </a:r>
            <a:endParaRPr lang="en-US" sz="900" b="1" u="none" kern="1200" noProof="0" dirty="0">
              <a:solidFill>
                <a:schemeClr val="tx1"/>
              </a:solidFill>
              <a:effectLst/>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sz="900" u="none" kern="1200" noProof="0" dirty="0">
                <a:solidFill>
                  <a:schemeClr val="tx1"/>
                </a:solidFill>
                <a:effectLst/>
                <a:latin typeface="Arial" panose="020B0604020202020204" pitchFamily="34" charset="0"/>
                <a:ea typeface="+mn-ea"/>
                <a:cs typeface="+mn-cs"/>
              </a:rPr>
              <a:t>Далее соответствующие критериям проекты ВЭП Нексус ранжируются, в зависимости от нескольких характеристик, которые могут сделать проект более или менее привлекательным.</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sz="900" u="none" kern="1200" noProof="0" dirty="0">
                <a:solidFill>
                  <a:schemeClr val="tx1"/>
                </a:solidFill>
                <a:effectLst/>
                <a:latin typeface="Arial" panose="020B0604020202020204" pitchFamily="34" charset="0"/>
                <a:ea typeface="+mn-ea"/>
                <a:cs typeface="+mn-cs"/>
              </a:rPr>
              <a:t>В три категории индикаторов отбора входят:</a:t>
            </a:r>
            <a:endParaRPr lang="en-US" sz="900" u="none" kern="1200" noProof="0" dirty="0">
              <a:solidFill>
                <a:schemeClr val="tx1"/>
              </a:solidFill>
              <a:effectLst/>
              <a:latin typeface="Arial" panose="020B0604020202020204" pitchFamily="34" charset="0"/>
              <a:ea typeface="+mn-ea"/>
              <a:cs typeface="+mn-cs"/>
            </a:endParaRP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sz="900" u="none" kern="1200" noProof="0" dirty="0">
                <a:solidFill>
                  <a:schemeClr val="tx1"/>
                </a:solidFill>
                <a:effectLst/>
                <a:latin typeface="Arial" panose="020B0604020202020204" pitchFamily="34" charset="0"/>
                <a:ea typeface="+mn-ea"/>
                <a:cs typeface="+mn-cs"/>
              </a:rPr>
              <a:t>3.1 Аспекты ВЭП безопасности, охраны окружающей среды, изменения климата и гендера (например, позволяет ли проект улучшить адаптацию к изменению климата; оказывает ли проект положительное влияние на женщин. Влияет ли проект на восстановление земель или деградацию земель и т.д.) </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sz="900" u="none" kern="1200" noProof="0" dirty="0">
                <a:solidFill>
                  <a:schemeClr val="tx1"/>
                </a:solidFill>
                <a:effectLst/>
                <a:latin typeface="Arial" panose="020B0604020202020204" pitchFamily="34" charset="0"/>
                <a:ea typeface="+mn-ea"/>
                <a:cs typeface="+mn-cs"/>
              </a:rPr>
              <a:t>3.2 институты, управление, законодательные акты и администрирование (например, какова вероятность того, что проект будет иметь долгосрочные результаты или будет расширяться благодаря надлежащему вниманию к институтам, структурам управления и т.д.)</a:t>
            </a:r>
            <a:endParaRPr lang="en-US" sz="900" u="none" kern="1200" noProof="0" dirty="0">
              <a:solidFill>
                <a:schemeClr val="tx1"/>
              </a:solidFill>
              <a:effectLst/>
              <a:latin typeface="Arial" panose="020B0604020202020204" pitchFamily="34" charset="0"/>
              <a:ea typeface="+mn-ea"/>
              <a:cs typeface="+mn-cs"/>
            </a:endParaRP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sz="900" u="none" kern="1200" noProof="0" dirty="0">
                <a:solidFill>
                  <a:schemeClr val="tx1"/>
                </a:solidFill>
                <a:effectLst/>
                <a:latin typeface="Arial" panose="020B0604020202020204" pitchFamily="34" charset="0"/>
                <a:ea typeface="+mn-ea"/>
                <a:cs typeface="+mn-cs"/>
              </a:rPr>
              <a:t>3.3 Инновации, дополнительность, коммерческая устойчивость, масштабируемость и продаваемость (например, возможности привлечения частного финансирования и т.д.)</a:t>
            </a:r>
            <a:endParaRPr lang="en-US" sz="900" u="none" kern="1200" noProof="0" dirty="0">
              <a:solidFill>
                <a:schemeClr val="tx1"/>
              </a:solidFill>
              <a:effectLst/>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sz="900" u="none" kern="1200" noProof="0" dirty="0">
                <a:solidFill>
                  <a:schemeClr val="tx1"/>
                </a:solidFill>
                <a:effectLst/>
                <a:latin typeface="Arial" panose="020B0604020202020204" pitchFamily="34" charset="0"/>
                <a:ea typeface="+mn-ea"/>
                <a:cs typeface="+mn-cs"/>
              </a:rPr>
              <a:t>Максимально возможное количество баллов – 24 за индикаторы выбора, но более высокая оценка не обязательно означает, что данный проект предпочтительнее какого-то другого</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sz="900" u="none" kern="1200" noProof="0" dirty="0">
                <a:solidFill>
                  <a:schemeClr val="tx1"/>
                </a:solidFill>
                <a:effectLst/>
                <a:latin typeface="Arial" panose="020B0604020202020204" pitchFamily="34" charset="0"/>
                <a:ea typeface="+mn-ea"/>
                <a:cs typeface="+mn-cs"/>
              </a:rPr>
              <a:t>В зависимости от общего контекста, каждая характеристика проекта может иметь разный вес для оценщика</a:t>
            </a:r>
            <a:endParaRPr lang="en-US" sz="900" u="none" kern="1200" noProof="0" dirty="0">
              <a:solidFill>
                <a:schemeClr val="tx1"/>
              </a:solidFill>
              <a:effectLst/>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sz="900" u="none" kern="1200" noProof="0" dirty="0">
                <a:solidFill>
                  <a:schemeClr val="tx1"/>
                </a:solidFill>
                <a:effectLst/>
                <a:latin typeface="Arial" panose="020B0604020202020204" pitchFamily="34" charset="0"/>
                <a:ea typeface="+mn-ea"/>
                <a:cs typeface="+mn-cs"/>
              </a:rPr>
              <a:t>Следовательно, инструментарий для отбора дополнен списком важных контекстуальных факторов, которые делают один проект более «одобряемым» по сравнению с другими; например, в стране, где традиционно женщины не принимают активного участия в экономике, усиленный гендерный баланс может считаться особенно важным и, следовательно, весить больше)</a:t>
            </a:r>
            <a:endParaRPr lang="en-US" sz="900" b="1" u="none" kern="1200" noProof="0" dirty="0">
              <a:solidFill>
                <a:schemeClr val="tx1"/>
              </a:solidFill>
              <a:effectLst/>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mj-lt"/>
              <a:buAutoNum type="arabicPeriod" startAt="4"/>
              <a:tabLst/>
              <a:defRPr/>
            </a:pPr>
            <a:r>
              <a:rPr lang="ru-RU" sz="900" b="1" u="none" kern="1200" noProof="0" dirty="0">
                <a:solidFill>
                  <a:schemeClr val="tx1"/>
                </a:solidFill>
                <a:effectLst/>
                <a:latin typeface="Arial" panose="020B0604020202020204" pitchFamily="34" charset="0"/>
                <a:ea typeface="+mn-ea"/>
                <a:cs typeface="+mn-cs"/>
              </a:rPr>
              <a:t>Ранжирование проектов ВЭП</a:t>
            </a:r>
            <a:endParaRPr lang="en-US" sz="900" b="1" u="none" kern="1200" noProof="0" dirty="0">
              <a:solidFill>
                <a:schemeClr val="tx1"/>
              </a:solidFill>
              <a:effectLst/>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sz="900" u="none" kern="1200" noProof="0" dirty="0">
                <a:solidFill>
                  <a:schemeClr val="tx1"/>
                </a:solidFill>
                <a:effectLst/>
                <a:latin typeface="Arial" panose="020B0604020202020204" pitchFamily="34" charset="0"/>
                <a:ea typeface="+mn-ea"/>
                <a:cs typeface="+mn-cs"/>
              </a:rPr>
              <a:t>Ранжирование проектов ВЭП Нексус проводится на основе оценки критериев отбора и контекстуального взвешивания</a:t>
            </a:r>
            <a:endParaRPr lang="en-US" sz="900" u="none" kern="1200" noProof="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kern="1200" noProof="0" dirty="0">
              <a:solidFill>
                <a:schemeClr val="tx1"/>
              </a:solidFill>
              <a:effectLst/>
              <a:latin typeface="Arial" panose="020B0604020202020204" pitchFamily="34" charset="0"/>
              <a:ea typeface="+mn-ea"/>
              <a:cs typeface="+mn-cs"/>
            </a:endParaRPr>
          </a:p>
          <a:p>
            <a:pPr marL="0" indent="0">
              <a:buFont typeface="Symbol" panose="05050102010706020507" pitchFamily="18" charset="2"/>
              <a:buNone/>
            </a:pPr>
            <a:endParaRPr lang="en-US" b="0" noProof="0" dirty="0"/>
          </a:p>
          <a:p>
            <a:pPr marL="0" indent="0">
              <a:buFont typeface="Symbol" panose="05050102010706020507" pitchFamily="18" charset="2"/>
              <a:buNone/>
            </a:pPr>
            <a:r>
              <a:rPr lang="ru-RU" b="1" noProof="0" dirty="0"/>
              <a:t>Источники</a:t>
            </a:r>
            <a:r>
              <a:rPr lang="en-US" b="1" noProof="0" dirty="0"/>
              <a:t>: </a:t>
            </a:r>
          </a:p>
          <a:p>
            <a:pPr marL="0" indent="0">
              <a:buFont typeface="Symbol" panose="05050102010706020507" pitchFamily="18" charset="2"/>
              <a:buNone/>
            </a:pPr>
            <a:endParaRPr lang="en-US" b="0" noProof="0" dirty="0"/>
          </a:p>
          <a:p>
            <a:pPr marL="0" indent="0">
              <a:buFont typeface="Symbol" panose="05050102010706020507" pitchFamily="18" charset="2"/>
              <a:buNone/>
            </a:pPr>
            <a:r>
              <a:rPr lang="en-US" b="0" noProof="0" dirty="0"/>
              <a:t>NIA Toolkit, ‘Pre-selection background document’.</a:t>
            </a:r>
          </a:p>
        </p:txBody>
      </p:sp>
      <p:sp>
        <p:nvSpPr>
          <p:cNvPr id="4" name="Foliennummernplatzhalter 3"/>
          <p:cNvSpPr>
            <a:spLocks noGrp="1"/>
          </p:cNvSpPr>
          <p:nvPr>
            <p:ph type="sldNum" sz="quarter" idx="5"/>
          </p:nvPr>
        </p:nvSpPr>
        <p:spPr/>
        <p:txBody>
          <a:bodyPr/>
          <a:lstStyle/>
          <a:p>
            <a:fld id="{4045F879-0589-40D4-B0E5-B74D0CAD5C6C}" type="slidenum">
              <a:rPr lang="en-GB" smtClean="0"/>
              <a:pPr/>
              <a:t>13</a:t>
            </a:fld>
            <a:endParaRPr lang="en-GB" dirty="0"/>
          </a:p>
        </p:txBody>
      </p:sp>
    </p:spTree>
    <p:extLst>
      <p:ext uri="{BB962C8B-B14F-4D97-AF65-F5344CB8AC3E}">
        <p14:creationId xmlns:p14="http://schemas.microsoft.com/office/powerpoint/2010/main" val="680088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t>Примечания</a:t>
            </a:r>
            <a:r>
              <a:rPr lang="en-US" b="1" noProof="0" dirty="0"/>
              <a:t>: </a:t>
            </a:r>
          </a:p>
          <a:p>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ru-RU" noProof="0" dirty="0"/>
              <a:t>А теперь, после того, как мы обсудили некоторые методы для демонстрации </a:t>
            </a:r>
            <a:r>
              <a:rPr lang="ru-RU" b="1" noProof="0" dirty="0"/>
              <a:t>экономической добавленной ценности </a:t>
            </a:r>
            <a:r>
              <a:rPr lang="ru-RU" b="0" noProof="0" dirty="0"/>
              <a:t>решений Нексус, пришла ваша очередь поделиться своим опытом из вашего профессионального/регионального контекста:</a:t>
            </a:r>
            <a:endParaRPr lang="en-US" noProof="0" dirty="0"/>
          </a:p>
          <a:p>
            <a:pPr marL="171450" lvl="0" indent="-171450">
              <a:lnSpc>
                <a:spcPct val="100000"/>
              </a:lnSpc>
              <a:spcBef>
                <a:spcPts val="0"/>
              </a:spcBef>
              <a:buFont typeface="Symbol" panose="05050102010706020507" pitchFamily="18" charset="2"/>
              <a:buChar char="-"/>
              <a:defRPr/>
            </a:pPr>
            <a:r>
              <a:rPr lang="ru-RU" sz="900" noProof="0" dirty="0"/>
              <a:t>Есть ли у вас опыт работы с некоторыми из этих методов? </a:t>
            </a:r>
          </a:p>
          <a:p>
            <a:pPr marL="171450" lvl="0" indent="-171450">
              <a:lnSpc>
                <a:spcPct val="100000"/>
              </a:lnSpc>
              <a:spcBef>
                <a:spcPts val="0"/>
              </a:spcBef>
              <a:buFont typeface="Symbol" panose="05050102010706020507" pitchFamily="18" charset="2"/>
              <a:buChar char="-"/>
              <a:defRPr/>
            </a:pPr>
            <a:r>
              <a:rPr lang="ru-RU" sz="900" noProof="0" dirty="0"/>
              <a:t>С какими трудностями вы столкнулись?</a:t>
            </a:r>
            <a:endParaRPr lang="en-US" sz="900" noProof="0" dirty="0"/>
          </a:p>
          <a:p>
            <a:pPr marL="171450" lvl="0" indent="-171450">
              <a:lnSpc>
                <a:spcPct val="100000"/>
              </a:lnSpc>
              <a:spcBef>
                <a:spcPts val="0"/>
              </a:spcBef>
              <a:buFont typeface="Symbol" panose="05050102010706020507" pitchFamily="18" charset="2"/>
              <a:buChar char="-"/>
              <a:defRPr/>
            </a:pPr>
            <a:r>
              <a:rPr lang="ru-RU" sz="900" noProof="0" dirty="0"/>
              <a:t>Хотите поделиться некоторыми вынесенными уроками</a:t>
            </a:r>
            <a:r>
              <a:rPr lang="en-US" sz="900" noProof="0" dirty="0"/>
              <a:t>? </a:t>
            </a:r>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ru-RU" u="sng" noProof="0" dirty="0"/>
              <a:t>Дополнительная информация</a:t>
            </a:r>
            <a:r>
              <a:rPr lang="en-US" u="sng" noProof="0" dirty="0"/>
              <a:t>: </a:t>
            </a:r>
          </a:p>
          <a:p>
            <a:pPr marL="514350" marR="0" lvl="1" indent="-171450" algn="l" defTabSz="685800" rtl="0" eaLnBrk="1" fontAlgn="auto" latinLnBrk="0" hangingPunct="1">
              <a:lnSpc>
                <a:spcPct val="100000"/>
              </a:lnSpc>
              <a:spcBef>
                <a:spcPts val="0"/>
              </a:spcBef>
              <a:spcAft>
                <a:spcPts val="0"/>
              </a:spcAft>
              <a:buClrTx/>
              <a:buSzTx/>
              <a:buFontTx/>
              <a:buChar char="-"/>
              <a:tabLst/>
              <a:defRPr/>
            </a:pPr>
            <a:endParaRPr lang="en-US" noProof="0" dirty="0"/>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ru-RU" noProof="0" dirty="0">
                <a:latin typeface="Arial"/>
                <a:cs typeface="Arial"/>
              </a:rPr>
              <a:t>Направляющие вопросы для участников можно скорректировать в соответствии со спецификой их работы, чтобы помочь им лучше понять возможные ответы, которые они могут дать.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ru-RU" noProof="0" dirty="0">
                <a:latin typeface="Arial"/>
                <a:cs typeface="Arial"/>
              </a:rPr>
              <a:t>Соберите ответы и, по возможности, увяжите их с информацией, которая еще будет рассматриваться, или с вопросами, которые уже были рассмотрены в предыдущих главах</a:t>
            </a:r>
            <a:endParaRPr lang="en-US" noProof="0" dirty="0"/>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ru-RU" noProof="0" dirty="0"/>
          </a:p>
          <a:p>
            <a:pPr marL="171450" indent="-171450">
              <a:buFontTx/>
              <a:buChar char="-"/>
            </a:pPr>
            <a:endParaRPr lang="en-US" noProof="0" dirty="0"/>
          </a:p>
          <a:p>
            <a:pPr marL="171450" indent="-171450">
              <a:buFontTx/>
              <a:buChar char="-"/>
            </a:pPr>
            <a:endParaRPr lang="en-US" noProof="0" dirty="0"/>
          </a:p>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14</a:t>
            </a:fld>
            <a:endParaRPr lang="en-GB" dirty="0"/>
          </a:p>
        </p:txBody>
      </p:sp>
    </p:spTree>
    <p:extLst>
      <p:ext uri="{BB962C8B-B14F-4D97-AF65-F5344CB8AC3E}">
        <p14:creationId xmlns:p14="http://schemas.microsoft.com/office/powerpoint/2010/main" val="1346146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t>Примечания</a:t>
            </a:r>
            <a:r>
              <a:rPr lang="en-US" b="1" noProof="0" dirty="0"/>
              <a:t>:</a:t>
            </a:r>
          </a:p>
          <a:p>
            <a:endParaRPr lang="en-US" b="0" noProof="0" dirty="0"/>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ru-RU" noProof="0" dirty="0"/>
              <a:t>После того, как мы рассмотрели некоторые существующие методы определения перспективных интервенций в области Нексус, давайте рассмотрим вопрос, как финансировать эти решения.  В этой части презентации мы изучим возможности, которые существуют для мобилизации финансов при реализации решений Нексус. </a:t>
            </a:r>
            <a:endParaRPr lang="en-US" noProof="0" dirty="0"/>
          </a:p>
          <a:p>
            <a:endParaRPr lang="de-DE" dirty="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39581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latin typeface="Arial"/>
                <a:cs typeface="Arial"/>
              </a:rPr>
              <a:t>Примечание</a:t>
            </a:r>
            <a:r>
              <a:rPr lang="en-US" b="1" noProof="0" dirty="0">
                <a:latin typeface="Arial"/>
                <a:cs typeface="Arial"/>
              </a:rPr>
              <a:t>: </a:t>
            </a:r>
            <a:endParaRPr lang="en-US" b="1" noProof="0" dirty="0"/>
          </a:p>
          <a:p>
            <a:endParaRPr lang="en-US" b="1" noProof="0" dirty="0"/>
          </a:p>
          <a:p>
            <a:r>
              <a:rPr lang="ru-RU" b="0" noProof="0" dirty="0">
                <a:latin typeface="Arial"/>
                <a:cs typeface="Arial"/>
              </a:rPr>
              <a:t>Существует множество преимуществ использования подхода Нексус для мобилизации финансов:</a:t>
            </a:r>
            <a:endParaRPr lang="en-US" b="0" noProof="0" dirty="0">
              <a:cs typeface="Arial"/>
            </a:endParaRPr>
          </a:p>
          <a:p>
            <a:endParaRPr lang="en-US" b="0" noProof="0" dirty="0"/>
          </a:p>
          <a:p>
            <a:pPr marL="171450" indent="-171450">
              <a:buFont typeface="Symbol" panose="05050102010706020507" pitchFamily="18" charset="2"/>
              <a:buChar char="-"/>
            </a:pPr>
            <a:r>
              <a:rPr lang="ru-RU" b="0" noProof="0" dirty="0">
                <a:latin typeface="Arial"/>
                <a:cs typeface="Arial"/>
              </a:rPr>
              <a:t>Подход Нексус открывает </a:t>
            </a:r>
            <a:r>
              <a:rPr lang="ru-RU" b="1" noProof="0" dirty="0">
                <a:latin typeface="Arial"/>
                <a:cs typeface="Arial"/>
              </a:rPr>
              <a:t>новые финансовые возможности.</a:t>
            </a:r>
            <a:endParaRPr lang="en-US" b="1" noProof="0" dirty="0">
              <a:cs typeface="Arial"/>
            </a:endParaRPr>
          </a:p>
          <a:p>
            <a:r>
              <a:rPr lang="en-US" noProof="0" dirty="0">
                <a:latin typeface="Arial"/>
                <a:cs typeface="Arial"/>
                <a:sym typeface="Wingdings" panose="05000000000000000000" pitchFamily="2" charset="2"/>
              </a:rPr>
              <a:t> </a:t>
            </a:r>
            <a:r>
              <a:rPr lang="ru-RU" noProof="0" dirty="0">
                <a:latin typeface="Arial"/>
                <a:cs typeface="Arial"/>
                <a:sym typeface="Wingdings" panose="05000000000000000000" pitchFamily="2" charset="2"/>
              </a:rPr>
              <a:t>ВЭП Нексус – важный стимул для сотрудничества между различными секторами и, следовательно, может помочь в преодолении финансовых трудностей. Уровень инвестиций разный среди разных компонентов ВЭП Нексус, где сектор энергетики получает гораздо больше финансирования по сравнению с другими секторами, например, с санитарией. Эти различия между секторами могут создавать </a:t>
            </a:r>
            <a:r>
              <a:rPr lang="ru-RU" b="1" noProof="0" dirty="0">
                <a:latin typeface="Arial"/>
                <a:cs typeface="Arial"/>
                <a:sym typeface="Wingdings" panose="05000000000000000000" pitchFamily="2" charset="2"/>
              </a:rPr>
              <a:t>новые возможности</a:t>
            </a:r>
            <a:r>
              <a:rPr lang="en-US" b="1" noProof="0" dirty="0">
                <a:latin typeface="Arial"/>
                <a:cs typeface="Arial"/>
                <a:sym typeface="Wingdings" panose="05000000000000000000" pitchFamily="2" charset="2"/>
              </a:rPr>
              <a:t> </a:t>
            </a:r>
            <a:r>
              <a:rPr lang="ru-RU" b="0" noProof="0" dirty="0">
                <a:latin typeface="Arial"/>
                <a:cs typeface="Arial"/>
                <a:sym typeface="Wingdings" panose="05000000000000000000" pitchFamily="2" charset="2"/>
              </a:rPr>
              <a:t>для многоотраслевых проектов, например, для управления водными ресурсами это может быть доступ к финансированию посредством действий в секторе энергетики. Подход Нексус может помочь в </a:t>
            </a:r>
            <a:r>
              <a:rPr lang="ru-RU" b="1" noProof="0" dirty="0">
                <a:latin typeface="Arial"/>
                <a:cs typeface="Arial"/>
                <a:sym typeface="Wingdings" panose="05000000000000000000" pitchFamily="2" charset="2"/>
              </a:rPr>
              <a:t>разработке интегрированных пакетов инвестиций для наиболее эффективного экономического использования имеющихся финансовых ресурсов. </a:t>
            </a:r>
            <a:r>
              <a:rPr lang="ru-RU" b="0" noProof="0" dirty="0">
                <a:latin typeface="Arial"/>
                <a:cs typeface="Arial"/>
                <a:sym typeface="Wingdings" panose="05000000000000000000" pitchFamily="2" charset="2"/>
              </a:rPr>
              <a:t>Через одну минуту мы увидим, что, в частности, подход Нексус открывает возможности для большего частного и смешанного финансирования. </a:t>
            </a:r>
            <a:endParaRPr lang="en-US" b="0" noProof="0" dirty="0">
              <a:cs typeface="Arial"/>
            </a:endParaRPr>
          </a:p>
          <a:p>
            <a:pPr marL="171450" indent="-171450">
              <a:buFontTx/>
              <a:buChar char="-"/>
            </a:pPr>
            <a:endParaRPr lang="en-US" b="0" noProof="0" dirty="0"/>
          </a:p>
          <a:p>
            <a:pPr marL="171450" indent="-171450">
              <a:buFont typeface="Symbol" panose="05050102010706020507" pitchFamily="18" charset="2"/>
              <a:buChar char="-"/>
            </a:pPr>
            <a:r>
              <a:rPr lang="ru-RU" b="0" noProof="0" dirty="0">
                <a:latin typeface="Arial"/>
                <a:cs typeface="Arial"/>
              </a:rPr>
              <a:t>Разрабатывая решения и планируя инвестиции совместно с другими секторами, реализующие организации могут ускорить реализацию интегрированных решений, которые являются </a:t>
            </a:r>
            <a:r>
              <a:rPr lang="ru-RU" b="1" noProof="0" dirty="0">
                <a:latin typeface="Arial"/>
                <a:cs typeface="Arial"/>
              </a:rPr>
              <a:t>как экологически устойчивыми, так и выгодными.</a:t>
            </a:r>
            <a:endParaRPr lang="ru-RU" b="0" noProof="0" dirty="0">
              <a:latin typeface="Arial"/>
              <a:cs typeface="Arial"/>
            </a:endParaRPr>
          </a:p>
          <a:p>
            <a:pPr marL="171450" indent="-171450">
              <a:buFont typeface="Wingdings" panose="05000000000000000000" pitchFamily="2" charset="2"/>
              <a:buChar char="à"/>
            </a:pPr>
            <a:r>
              <a:rPr lang="ru-RU" b="0" noProof="0" dirty="0">
                <a:latin typeface="Arial"/>
                <a:cs typeface="Arial"/>
              </a:rPr>
              <a:t>В отсутствие этого типа сотрудничества, экономические секторы будут реализовывать свои собственные решения, чтобы разрешить насущные проблемы без выстраивания общего видения. Такие «изолированные» решения могут быть выгодными, но не обязательно устойчивыми. </a:t>
            </a:r>
          </a:p>
          <a:p>
            <a:pPr marL="171450" indent="-171450">
              <a:buFont typeface="Wingdings" panose="05000000000000000000" pitchFamily="2" charset="2"/>
              <a:buChar char="à"/>
            </a:pPr>
            <a:r>
              <a:rPr lang="ru-RU" b="0" noProof="0" dirty="0">
                <a:latin typeface="Arial"/>
                <a:cs typeface="Arial"/>
              </a:rPr>
              <a:t>Межотраслевые подходы также могут помочь достичь </a:t>
            </a:r>
            <a:r>
              <a:rPr lang="ru-RU" b="1" noProof="0" dirty="0">
                <a:latin typeface="Arial"/>
                <a:cs typeface="Arial"/>
              </a:rPr>
              <a:t>экономик масштаба</a:t>
            </a:r>
            <a:r>
              <a:rPr lang="ru-RU" b="0" noProof="0" dirty="0">
                <a:latin typeface="Arial"/>
                <a:cs typeface="Arial"/>
              </a:rPr>
              <a:t>, так как они снижают компромиссы и увеличивают синергии (что может быть отражено в оценке эффективности затрат, как описывалось до этого), в отличие от отраслевых решений.</a:t>
            </a:r>
            <a:endParaRPr lang="en-US" b="0" noProof="0" dirty="0">
              <a:cs typeface="Arial"/>
            </a:endParaRPr>
          </a:p>
          <a:p>
            <a:pPr marL="0" indent="0">
              <a:buFontTx/>
              <a:buNone/>
            </a:pPr>
            <a:endParaRPr lang="en-US" b="0" noProof="0" dirty="0"/>
          </a:p>
          <a:p>
            <a:pPr marL="171450" indent="-171450">
              <a:buFontTx/>
              <a:buChar char="-"/>
            </a:pPr>
            <a:r>
              <a:rPr lang="ru-RU" b="1" noProof="0" dirty="0">
                <a:latin typeface="Arial"/>
                <a:cs typeface="Arial"/>
              </a:rPr>
              <a:t>Координация</a:t>
            </a:r>
            <a:r>
              <a:rPr lang="en-US" b="0" noProof="0" dirty="0">
                <a:latin typeface="Arial"/>
                <a:cs typeface="Arial"/>
              </a:rPr>
              <a:t>, </a:t>
            </a:r>
            <a:r>
              <a:rPr lang="ru-RU" b="0" noProof="0" dirty="0">
                <a:latin typeface="Arial"/>
                <a:cs typeface="Arial"/>
              </a:rPr>
              <a:t>не только в отношении инвестиционных планов (но также и с точки зрения макро-уровня, интегрированного планирования, данных и мониторинга, процесс оценки воздействия или других механизмов гарантий) особенно важно для </a:t>
            </a:r>
            <a:r>
              <a:rPr lang="ru-RU" b="1" noProof="0" dirty="0">
                <a:latin typeface="Arial"/>
                <a:cs typeface="Arial"/>
              </a:rPr>
              <a:t>снижения риска инвестиций</a:t>
            </a:r>
            <a:r>
              <a:rPr lang="ru-RU" b="0" noProof="0" dirty="0">
                <a:latin typeface="Arial"/>
                <a:cs typeface="Arial"/>
              </a:rPr>
              <a:t> региональной значимости.  </a:t>
            </a:r>
            <a:endParaRPr lang="en-US" b="0" noProof="0" dirty="0">
              <a:cs typeface="Arial"/>
            </a:endParaRPr>
          </a:p>
          <a:p>
            <a:pPr marL="171450" indent="-171450">
              <a:buFont typeface="Wingdings" panose="05000000000000000000" pitchFamily="2" charset="2"/>
              <a:buChar char="à"/>
            </a:pPr>
            <a:r>
              <a:rPr lang="ru-RU" b="0" noProof="0" dirty="0">
                <a:latin typeface="Arial"/>
                <a:cs typeface="Arial"/>
              </a:rPr>
              <a:t>Политическая воля сотрудничать и координировать с целью обеспечить долгосрочную устойчивость будет стимулировать инвесторов к участию. </a:t>
            </a:r>
          </a:p>
          <a:p>
            <a:pPr marL="171450" indent="-171450">
              <a:buFont typeface="Wingdings" panose="05000000000000000000" pitchFamily="2" charset="2"/>
              <a:buChar char="à"/>
            </a:pPr>
            <a:r>
              <a:rPr lang="ru-RU" b="0" noProof="0" dirty="0">
                <a:latin typeface="Arial"/>
                <a:cs typeface="Arial"/>
              </a:rPr>
              <a:t>Это также отражено в том факте, что </a:t>
            </a:r>
            <a:r>
              <a:rPr lang="ru-RU" b="1" noProof="0" dirty="0">
                <a:latin typeface="Arial"/>
                <a:cs typeface="Arial"/>
              </a:rPr>
              <a:t>финансирующие организации</a:t>
            </a:r>
            <a:r>
              <a:rPr lang="ru-RU" b="0" noProof="0" dirty="0">
                <a:latin typeface="Arial"/>
                <a:cs typeface="Arial"/>
              </a:rPr>
              <a:t> всё больше озабочены вопросом </a:t>
            </a:r>
            <a:r>
              <a:rPr lang="ru-RU" b="1" noProof="0" dirty="0">
                <a:latin typeface="Arial"/>
                <a:cs typeface="Arial"/>
              </a:rPr>
              <a:t>межотраслевой согласованности. </a:t>
            </a:r>
            <a:r>
              <a:rPr lang="ru-RU" b="0" noProof="0" dirty="0">
                <a:latin typeface="Arial"/>
                <a:cs typeface="Arial"/>
              </a:rPr>
              <a:t>Позже мы покажем, как можно сочетать механизмы финансирования </a:t>
            </a:r>
            <a:r>
              <a:rPr lang="ru-RU" noProof="0" dirty="0">
                <a:latin typeface="Arial"/>
                <a:cs typeface="Arial"/>
              </a:rPr>
              <a:t>с </a:t>
            </a:r>
            <a:r>
              <a:rPr lang="ru-RU" b="1" noProof="0" dirty="0">
                <a:latin typeface="Arial"/>
                <a:cs typeface="Arial"/>
              </a:rPr>
              <a:t>критериями устойчивости.</a:t>
            </a:r>
            <a:endParaRPr lang="en-US" noProof="0" dirty="0">
              <a:cs typeface="Arial"/>
            </a:endParaRPr>
          </a:p>
          <a:p>
            <a:pPr marL="0" indent="0">
              <a:buFont typeface="Wingdings" panose="05000000000000000000" pitchFamily="2" charset="2"/>
              <a:buNone/>
            </a:pPr>
            <a:endParaRPr lang="en-US" b="0" noProof="0" dirty="0"/>
          </a:p>
          <a:p>
            <a:pPr>
              <a:buFont typeface="Wingdings" panose="05000000000000000000" pitchFamily="2" charset="2"/>
            </a:pPr>
            <a:endParaRPr lang="en-US" noProof="0" dirty="0">
              <a:latin typeface="Arial"/>
              <a:cs typeface="Arial"/>
            </a:endParaRPr>
          </a:p>
          <a:p>
            <a:pPr marL="342900" indent="-342900">
              <a:buAutoNum type="arabicParenR"/>
            </a:pPr>
            <a:r>
              <a:rPr lang="ru-RU" noProof="0" dirty="0">
                <a:latin typeface="Arial"/>
                <a:cs typeface="Arial"/>
              </a:rPr>
              <a:t>Как Нексус обеспечивает получение большего объема финансирования для отраслевых проектов (особенно в водном секторе) – может ли проект Нексус привлечь финансирование, скажем, из сектора энергетики или агробизнеса в водные проекты?</a:t>
            </a:r>
          </a:p>
          <a:p>
            <a:pPr marL="342900" indent="-342900">
              <a:buAutoNum type="arabicParenR"/>
            </a:pPr>
            <a:r>
              <a:rPr lang="ru-RU" noProof="0" dirty="0">
                <a:latin typeface="Arial"/>
                <a:cs typeface="Arial"/>
              </a:rPr>
              <a:t>Как Нексус мобилизует финансирование для ресурсоэффективности? </a:t>
            </a:r>
            <a:endParaRPr lang="en-US" noProof="0" dirty="0">
              <a:cs typeface="Arial" panose="020B0604020202020204" pitchFamily="34" charset="0"/>
            </a:endParaRPr>
          </a:p>
          <a:p>
            <a:endParaRPr lang="en-US" noProof="0" dirty="0">
              <a:latin typeface="Arial"/>
              <a:cs typeface="Arial"/>
            </a:endParaRPr>
          </a:p>
          <a:p>
            <a:pPr marL="285750" indent="-285750">
              <a:buFont typeface="Arial"/>
              <a:buChar char="•"/>
            </a:pPr>
            <a:r>
              <a:rPr lang="ru-RU" noProof="0" dirty="0">
                <a:latin typeface="Arial"/>
                <a:cs typeface="Arial"/>
              </a:rPr>
              <a:t>Для того, чтобы привлечь финансирование для проектов ВЭП Нексус, важно начать с </a:t>
            </a:r>
            <a:r>
              <a:rPr lang="ru-RU" b="1" noProof="0" dirty="0">
                <a:latin typeface="Arial"/>
                <a:cs typeface="Arial"/>
              </a:rPr>
              <a:t>надежной информационной базы</a:t>
            </a:r>
            <a:endParaRPr lang="ru-RU" noProof="0" dirty="0">
              <a:latin typeface="Arial"/>
              <a:cs typeface="Arial"/>
            </a:endParaRPr>
          </a:p>
          <a:p>
            <a:pPr marL="285750" indent="-285750">
              <a:buFont typeface="Arial"/>
              <a:buChar char="•"/>
            </a:pPr>
            <a:r>
              <a:rPr lang="ru-RU" noProof="0" dirty="0">
                <a:latin typeface="Arial"/>
                <a:cs typeface="Arial"/>
              </a:rPr>
              <a:t>Сюда входит обзор запланированных инвестиций, типы проектов и соответствующего финансирования на международном, национальном и местном уровнях</a:t>
            </a:r>
            <a:endParaRPr lang="en-US" b="1" noProof="0" dirty="0">
              <a:cs typeface="Arial"/>
            </a:endParaRPr>
          </a:p>
          <a:p>
            <a:pPr marL="285750" indent="-285750">
              <a:buFont typeface="Arial"/>
              <a:buChar char="•"/>
            </a:pPr>
            <a:r>
              <a:rPr lang="ru-RU" noProof="0" dirty="0">
                <a:latin typeface="Arial"/>
                <a:cs typeface="Arial"/>
              </a:rPr>
              <a:t>Исходя из этого, можно максимизировать возможности и минимизировать риски</a:t>
            </a:r>
            <a:endParaRPr lang="en-US" noProof="0" dirty="0">
              <a:cs typeface="Arial"/>
            </a:endParaRPr>
          </a:p>
          <a:p>
            <a:pPr marL="285750" indent="-285750">
              <a:buFont typeface="Arial"/>
              <a:buChar char="•"/>
            </a:pPr>
            <a:r>
              <a:rPr lang="ru-RU" noProof="0" dirty="0">
                <a:latin typeface="Arial"/>
                <a:cs typeface="Arial"/>
              </a:rPr>
              <a:t>Разные уровни инвестиций превалируют между этими тремя секторами (например, энергетический сектор, обычно, получает больший объем финансирования, чем санитария)</a:t>
            </a:r>
            <a:endParaRPr lang="en-US" noProof="0" dirty="0">
              <a:cs typeface="Arial"/>
            </a:endParaRPr>
          </a:p>
          <a:p>
            <a:pPr marL="285750" indent="-285750">
              <a:buFont typeface="Arial"/>
              <a:buChar char="•"/>
            </a:pPr>
            <a:r>
              <a:rPr lang="ru-RU" noProof="0" dirty="0">
                <a:latin typeface="Arial"/>
                <a:cs typeface="Arial"/>
              </a:rPr>
              <a:t>Но именно эти </a:t>
            </a:r>
            <a:r>
              <a:rPr lang="ru-RU" b="1" noProof="0" dirty="0">
                <a:latin typeface="Arial"/>
                <a:cs typeface="Arial"/>
              </a:rPr>
              <a:t>различия </a:t>
            </a:r>
            <a:r>
              <a:rPr lang="ru-RU" b="0" noProof="0" dirty="0">
                <a:latin typeface="Arial"/>
                <a:cs typeface="Arial"/>
              </a:rPr>
              <a:t>между секторами</a:t>
            </a:r>
            <a:r>
              <a:rPr lang="en-US" b="0" noProof="0" dirty="0">
                <a:latin typeface="Arial"/>
                <a:cs typeface="Arial"/>
              </a:rPr>
              <a:t> </a:t>
            </a:r>
            <a:r>
              <a:rPr lang="ru-RU" b="1" noProof="0" dirty="0">
                <a:latin typeface="Arial"/>
                <a:cs typeface="Arial"/>
              </a:rPr>
              <a:t>создают новые и дополнительные возможности финансирования</a:t>
            </a:r>
            <a:endParaRPr lang="en-US" noProof="0" dirty="0">
              <a:cs typeface="Arial"/>
            </a:endParaRPr>
          </a:p>
          <a:p>
            <a:pPr marL="285750" indent="-285750">
              <a:buFont typeface="Arial"/>
              <a:buChar char="•"/>
            </a:pPr>
            <a:r>
              <a:rPr lang="ru-RU" noProof="0" dirty="0">
                <a:latin typeface="Arial"/>
                <a:cs typeface="Arial"/>
              </a:rPr>
              <a:t>К сожалению, в трансграничных бассейнах возможности и диверсификация финансовых источников в большей степени не используются, потому что это часто связано с рисками (например, сложные условия сотрудничества и институциональные структуры)</a:t>
            </a:r>
            <a:endParaRPr lang="en-US" noProof="0" dirty="0">
              <a:cs typeface="Arial"/>
            </a:endParaRPr>
          </a:p>
          <a:p>
            <a:pPr marL="285750" indent="-285750">
              <a:buFont typeface="Arial"/>
              <a:buChar char="•"/>
            </a:pPr>
            <a:r>
              <a:rPr lang="ru-RU" noProof="0" dirty="0">
                <a:latin typeface="Arial"/>
                <a:cs typeface="Arial"/>
              </a:rPr>
              <a:t>Для того, чтобы избежать таких трудностей, важно, чтобы сотрудничающие институты обеспечили </a:t>
            </a:r>
            <a:r>
              <a:rPr lang="ru-RU" b="1" noProof="0" dirty="0">
                <a:latin typeface="Arial"/>
                <a:cs typeface="Arial"/>
              </a:rPr>
              <a:t>благоприятную среду </a:t>
            </a:r>
            <a:r>
              <a:rPr lang="ru-RU" b="0" noProof="0" dirty="0">
                <a:latin typeface="Arial"/>
                <a:cs typeface="Arial"/>
              </a:rPr>
              <a:t>с </a:t>
            </a:r>
            <a:r>
              <a:rPr lang="ru-RU" b="1" noProof="0" dirty="0">
                <a:latin typeface="Arial"/>
                <a:cs typeface="Arial"/>
              </a:rPr>
              <a:t>сильным институциональным</a:t>
            </a:r>
            <a:r>
              <a:rPr lang="ru-RU" noProof="0" dirty="0">
                <a:latin typeface="Arial"/>
                <a:cs typeface="Arial"/>
              </a:rPr>
              <a:t> </a:t>
            </a:r>
            <a:r>
              <a:rPr lang="ru-RU" b="1" noProof="0" dirty="0">
                <a:latin typeface="Arial"/>
                <a:cs typeface="Arial"/>
              </a:rPr>
              <a:t>потенциалом </a:t>
            </a:r>
            <a:r>
              <a:rPr lang="ru-RU" b="0" noProof="0" dirty="0">
                <a:latin typeface="Arial"/>
                <a:cs typeface="Arial"/>
              </a:rPr>
              <a:t>на национальном и местном уровне</a:t>
            </a:r>
            <a:endParaRPr lang="en-US" b="1" noProof="0" dirty="0">
              <a:latin typeface="Arial"/>
              <a:cs typeface="Arial"/>
            </a:endParaRPr>
          </a:p>
          <a:p>
            <a:pPr marL="285750" indent="-285750">
              <a:buFont typeface="Arial"/>
              <a:buChar char="•"/>
            </a:pPr>
            <a:r>
              <a:rPr lang="ru-RU" noProof="0" dirty="0">
                <a:latin typeface="Arial"/>
                <a:cs typeface="Arial"/>
              </a:rPr>
              <a:t>Это крайне важно для успешного дизайна и управления межотраслевыми проектами</a:t>
            </a:r>
            <a:endParaRPr lang="en-US" noProof="0" dirty="0">
              <a:cs typeface="Arial"/>
            </a:endParaRPr>
          </a:p>
          <a:p>
            <a:pPr marL="285750" indent="-285750">
              <a:buFont typeface="Arial"/>
              <a:buChar char="•"/>
            </a:pPr>
            <a:r>
              <a:rPr lang="ru-RU" noProof="0" dirty="0">
                <a:latin typeface="Arial"/>
                <a:cs typeface="Arial"/>
              </a:rPr>
              <a:t>Более того, проекты ВЭП Нексус могут делать вклад в </a:t>
            </a:r>
            <a:r>
              <a:rPr lang="ru-RU" b="1" noProof="0" dirty="0">
                <a:latin typeface="Arial"/>
                <a:cs typeface="Arial"/>
              </a:rPr>
              <a:t>межотраслевую согласованность </a:t>
            </a:r>
            <a:r>
              <a:rPr lang="ru-RU" b="0" noProof="0" dirty="0">
                <a:latin typeface="Arial"/>
                <a:cs typeface="Arial"/>
              </a:rPr>
              <a:t>и, соответственно, привлекать дополнительное финансирование –</a:t>
            </a:r>
            <a:r>
              <a:rPr lang="en-US" b="0" noProof="0" dirty="0">
                <a:latin typeface="Arial"/>
                <a:cs typeface="Arial"/>
              </a:rPr>
              <a:t>&gt;</a:t>
            </a:r>
            <a:r>
              <a:rPr lang="ru-RU" b="0" noProof="0" dirty="0">
                <a:latin typeface="Arial"/>
                <a:cs typeface="Arial"/>
              </a:rPr>
              <a:t> растущее количество международных финансовых институтов придает важность межотраслевой согласованности и предоставляет финансирование (например, Всемирный Банк или Межамериканский банк развития)</a:t>
            </a:r>
            <a:endParaRPr lang="en-US" noProof="0" dirty="0">
              <a:cs typeface="Arial"/>
            </a:endParaRPr>
          </a:p>
          <a:p>
            <a:endParaRPr lang="en-US" noProof="0" dirty="0">
              <a:latin typeface="Arial"/>
              <a:cs typeface="Arial"/>
            </a:endParaRPr>
          </a:p>
          <a:p>
            <a:r>
              <a:rPr lang="ru-RU" noProof="0" dirty="0">
                <a:latin typeface="Arial"/>
                <a:cs typeface="Arial"/>
              </a:rPr>
              <a:t>Примеры из практики: следующие механизмы использовались для мобилизации (традиционного или инновационного) финансирования для проектов ВЭП Нексус</a:t>
            </a:r>
            <a:endParaRPr lang="en-US" noProof="0" dirty="0">
              <a:cs typeface="Arial"/>
            </a:endParaRPr>
          </a:p>
          <a:p>
            <a:pPr marL="285750" indent="-285750">
              <a:buFont typeface="Arial"/>
              <a:buChar char="•"/>
            </a:pPr>
            <a:r>
              <a:rPr lang="ru-RU" noProof="0" dirty="0">
                <a:latin typeface="Arial"/>
                <a:cs typeface="Arial"/>
              </a:rPr>
              <a:t>Речной бассейн Замбези: проведение анализа многоотраслевой инвестиционной возможности (</a:t>
            </a:r>
            <a:r>
              <a:rPr lang="en-US" noProof="0" dirty="0">
                <a:latin typeface="Arial"/>
                <a:cs typeface="Arial"/>
              </a:rPr>
              <a:t>MSIOA) </a:t>
            </a:r>
            <a:r>
              <a:rPr lang="ru-RU" noProof="0" dirty="0">
                <a:latin typeface="Arial"/>
                <a:cs typeface="Arial"/>
              </a:rPr>
              <a:t>для оценки различных сценариев развития водных ресурсов с точки зрения экономики и иллюстрации возможных выгод от сотрудничества с точки зрения национального и трансграничного бассейна.</a:t>
            </a:r>
          </a:p>
          <a:p>
            <a:pPr marL="285750" indent="-285750">
              <a:buFont typeface="Arial"/>
              <a:buChar char="•"/>
            </a:pPr>
            <a:r>
              <a:rPr lang="ru-RU" noProof="0" dirty="0">
                <a:latin typeface="Arial"/>
                <a:cs typeface="Arial"/>
              </a:rPr>
              <a:t>Глобальный экологический фонд (ГЭФ) в ЛАКБ: включает двухэтапный процесс, состоящий из Диагностического трансграничного анализа (ДТА) и Программы стратегический действий (ПСД)</a:t>
            </a:r>
            <a:endParaRPr lang="en-US" noProof="0" dirty="0">
              <a:cs typeface="Arial"/>
            </a:endParaRPr>
          </a:p>
          <a:p>
            <a:pPr lvl="3" indent="-285750">
              <a:buFont typeface="Arial"/>
              <a:buChar char="•"/>
            </a:pPr>
            <a:r>
              <a:rPr lang="ru-RU" noProof="0" dirty="0">
                <a:latin typeface="Arial"/>
                <a:cs typeface="Arial"/>
              </a:rPr>
              <a:t>ДТА – это тщательная диагностика проблем, нацеленная на определение коренных причин, которые необходимо устранить</a:t>
            </a:r>
          </a:p>
          <a:p>
            <a:pPr lvl="3" indent="-285750">
              <a:buFont typeface="Arial"/>
              <a:buChar char="•"/>
            </a:pPr>
            <a:r>
              <a:rPr lang="ru-RU" noProof="0" dirty="0">
                <a:latin typeface="Arial"/>
                <a:cs typeface="Arial"/>
              </a:rPr>
              <a:t>ПСД – документ, в котором содержатся необходимые действия по исправлению, необходимые как на национальном, так и на транснациональном уровне (может быть принят на министерском уровне и реализован через межведомственные комитеты)</a:t>
            </a:r>
            <a:endParaRPr lang="en-US" noProof="0" dirty="0">
              <a:cs typeface="Arial"/>
            </a:endParaRPr>
          </a:p>
          <a:p>
            <a:pPr lvl="1" indent="-285750">
              <a:buFont typeface="Arial"/>
              <a:buChar char="•"/>
            </a:pPr>
            <a:r>
              <a:rPr lang="ru-RU" noProof="0" dirty="0">
                <a:latin typeface="Arial"/>
                <a:cs typeface="Arial"/>
              </a:rPr>
              <a:t>Нижняя Сырдарья: приоритизация инвестиций в водный сектор по воздействию и доходам при помощи интегрированного инвестиционного планирования в сочетании с амбициозным гидро-экономическим анализом (предоставляет надежную информационную базу для инвестиционного планирования)</a:t>
            </a:r>
          </a:p>
          <a:p>
            <a:pPr lvl="1" indent="-285750">
              <a:buFont typeface="Arial"/>
              <a:buChar char="•"/>
            </a:pPr>
            <a:r>
              <a:rPr lang="ru-RU" noProof="0" dirty="0">
                <a:latin typeface="Arial"/>
                <a:cs typeface="Arial"/>
              </a:rPr>
              <a:t>Станция очистки сточных вод Ас-Самра </a:t>
            </a:r>
            <a:r>
              <a:rPr lang="en-US" noProof="0" dirty="0">
                <a:latin typeface="Arial"/>
                <a:cs typeface="Arial"/>
              </a:rPr>
              <a:t>(WWTP) </a:t>
            </a:r>
            <a:r>
              <a:rPr lang="ru-RU" noProof="0" dirty="0">
                <a:latin typeface="Arial"/>
                <a:cs typeface="Arial"/>
              </a:rPr>
              <a:t>в Иордании: пример проекта ВЭП Нексус, финансируемого через государственное-частное партнёрство (ГЧП) --</a:t>
            </a:r>
            <a:r>
              <a:rPr lang="en-US" noProof="0" dirty="0">
                <a:latin typeface="Arial"/>
                <a:cs typeface="Arial"/>
              </a:rPr>
              <a:t>&gt; </a:t>
            </a:r>
            <a:r>
              <a:rPr lang="ru-RU" noProof="0" dirty="0">
                <a:latin typeface="Arial"/>
                <a:cs typeface="Arial"/>
              </a:rPr>
              <a:t>доказывает преимущества использования частного финансирования в сочетании с грантами в рамках схемы, известной как субсидированное финансирование (</a:t>
            </a:r>
            <a:r>
              <a:rPr lang="en-US" noProof="0" dirty="0">
                <a:latin typeface="Arial"/>
                <a:cs typeface="Arial"/>
              </a:rPr>
              <a:t>Viability Gap)</a:t>
            </a:r>
            <a:endParaRPr lang="en-US" noProof="0" dirty="0"/>
          </a:p>
          <a:p>
            <a:pPr marL="57150" lvl="1"/>
            <a:endParaRPr lang="en-US" noProof="0" dirty="0">
              <a:cs typeface="Arial"/>
            </a:endParaRPr>
          </a:p>
          <a:p>
            <a:endParaRPr lang="en-US" b="1" noProof="0" dirty="0">
              <a:cs typeface="Arial"/>
            </a:endParaRPr>
          </a:p>
          <a:p>
            <a:r>
              <a:rPr lang="ru-RU" b="1" noProof="0" dirty="0">
                <a:latin typeface="Arial"/>
                <a:cs typeface="Arial"/>
              </a:rPr>
              <a:t>Источники</a:t>
            </a:r>
            <a:r>
              <a:rPr lang="en-US" b="1" noProof="0" dirty="0">
                <a:latin typeface="Arial"/>
                <a:cs typeface="Arial"/>
              </a:rPr>
              <a:t>:</a:t>
            </a:r>
            <a:endParaRPr lang="en-US" noProof="0" dirty="0"/>
          </a:p>
          <a:p>
            <a:endParaRPr lang="en-US" noProof="0" dirty="0"/>
          </a:p>
          <a:p>
            <a:r>
              <a:rPr lang="en-US" noProof="0" dirty="0">
                <a:latin typeface="Arial"/>
                <a:cs typeface="Arial"/>
              </a:rPr>
              <a:t>UNECE (2021), ‘</a:t>
            </a:r>
            <a:r>
              <a:rPr lang="en-US" sz="900" b="0" i="0" u="none" strike="noStrike" kern="1200" baseline="0" noProof="0" dirty="0">
                <a:solidFill>
                  <a:schemeClr val="tx1"/>
                </a:solidFill>
                <a:latin typeface="Arial"/>
                <a:cs typeface="Arial"/>
              </a:rPr>
              <a:t>Solutions and investments in the water-food-energy-ecosystems nexus: A synthesis of experiences in transboundary basins’, Geneva.</a:t>
            </a:r>
            <a:r>
              <a:rPr lang="en-US" noProof="0" dirty="0">
                <a:latin typeface="Arial"/>
                <a:cs typeface="Arial"/>
              </a:rPr>
              <a:t> </a:t>
            </a:r>
            <a:endParaRPr lang="en-US" noProof="0" dirty="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7994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b="1" noProof="0" dirty="0"/>
              <a:t>Примечание</a:t>
            </a:r>
            <a:r>
              <a:rPr lang="en-US" b="1" noProof="0" dirty="0"/>
              <a: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1" noProof="0" dirty="0"/>
          </a:p>
          <a:p>
            <a:pPr marL="0" lvl="0" indent="0">
              <a:lnSpc>
                <a:spcPct val="70000"/>
              </a:lnSpc>
              <a:spcBef>
                <a:spcPts val="600"/>
              </a:spcBef>
              <a:buClr>
                <a:srgbClr val="F4971A"/>
              </a:buClr>
              <a:buSzPct val="125000"/>
              <a:buFont typeface="Symbol" panose="05050102010706020507" pitchFamily="18" charset="2"/>
              <a:buNone/>
            </a:pPr>
            <a:r>
              <a:rPr lang="ru-RU" sz="900" b="0" noProof="0" dirty="0">
                <a:latin typeface="Arial" panose="020B0604020202020204" pitchFamily="34" charset="0"/>
                <a:cs typeface="+mn-cs"/>
              </a:rPr>
              <a:t>Давайте рассмотрим различные имеющиеся источники финансирования:</a:t>
            </a:r>
            <a:endParaRPr lang="en-US" sz="900" b="0" noProof="0" dirty="0">
              <a:latin typeface="Arial" panose="020B0604020202020204" pitchFamily="34" charset="0"/>
              <a:cs typeface="+mn-cs"/>
            </a:endParaRPr>
          </a:p>
          <a:p>
            <a:pPr marL="0" lvl="0" indent="0">
              <a:lnSpc>
                <a:spcPct val="70000"/>
              </a:lnSpc>
              <a:spcBef>
                <a:spcPts val="600"/>
              </a:spcBef>
              <a:buClr>
                <a:srgbClr val="F4971A"/>
              </a:buClr>
              <a:buSzPct val="125000"/>
              <a:buFont typeface="Symbol" panose="05050102010706020507" pitchFamily="18" charset="2"/>
              <a:buNone/>
            </a:pPr>
            <a:endParaRPr lang="en-US" sz="900" b="0" noProof="0" dirty="0">
              <a:latin typeface="Arial" panose="020B0604020202020204" pitchFamily="34" charset="0"/>
              <a:cs typeface="+mn-cs"/>
            </a:endParaRPr>
          </a:p>
          <a:p>
            <a:pPr marL="342900" lvl="0" indent="-342900">
              <a:lnSpc>
                <a:spcPct val="70000"/>
              </a:lnSpc>
              <a:spcBef>
                <a:spcPts val="600"/>
              </a:spcBef>
              <a:buClr>
                <a:srgbClr val="F4971A"/>
              </a:buClr>
              <a:buSzPct val="125000"/>
              <a:buFont typeface="Symbol" panose="05050102010706020507" pitchFamily="18" charset="2"/>
              <a:buChar char="-"/>
            </a:pPr>
            <a:r>
              <a:rPr lang="ru-RU" sz="1900" b="1" noProof="0" dirty="0">
                <a:latin typeface="Calibri" panose="020F0502020204030204" pitchFamily="34" charset="0"/>
                <a:cs typeface="Calibri" panose="020F0502020204030204" pitchFamily="34" charset="0"/>
              </a:rPr>
              <a:t>Международное государственное финансирование </a:t>
            </a:r>
            <a:r>
              <a:rPr lang="ru-RU" sz="1900" b="0" noProof="0" dirty="0">
                <a:latin typeface="Calibri" panose="020F0502020204030204" pitchFamily="34" charset="0"/>
                <a:cs typeface="Calibri" panose="020F0502020204030204" pitchFamily="34" charset="0"/>
              </a:rPr>
              <a:t>обычно поступает в виде займов (долгосрочных, по льготным ставкам) или грантов; последние выделяются, главным образом, на техническую помощь, консультационные услуги, подготовку проектов; гарантии могут быть предоставлены с целью снижения риска для коммерческих инвесторов / банков.</a:t>
            </a:r>
            <a:endParaRPr lang="ru-RU" sz="1900" b="1" noProof="0" dirty="0">
              <a:latin typeface="Calibri" panose="020F0502020204030204" pitchFamily="34" charset="0"/>
              <a:cs typeface="Calibri" panose="020F0502020204030204" pitchFamily="34" charset="0"/>
            </a:endParaRPr>
          </a:p>
          <a:p>
            <a:pPr marL="342900" lvl="0" indent="-342900">
              <a:lnSpc>
                <a:spcPct val="70000"/>
              </a:lnSpc>
              <a:spcBef>
                <a:spcPts val="600"/>
              </a:spcBef>
              <a:buClr>
                <a:srgbClr val="F4971A"/>
              </a:buClr>
              <a:buSzPct val="125000"/>
              <a:buFont typeface="Symbol" panose="05050102010706020507" pitchFamily="18" charset="2"/>
              <a:buChar char="-"/>
            </a:pPr>
            <a:r>
              <a:rPr lang="ru-RU" sz="1900" b="1" noProof="0" dirty="0">
                <a:latin typeface="Calibri" panose="020F0502020204030204" pitchFamily="34" charset="0"/>
                <a:cs typeface="Calibri" panose="020F0502020204030204" pitchFamily="34" charset="0"/>
              </a:rPr>
              <a:t>Внутреннее государственное финансирование </a:t>
            </a:r>
            <a:r>
              <a:rPr lang="ru-RU" sz="1900" b="0" noProof="0" dirty="0">
                <a:latin typeface="Calibri" panose="020F0502020204030204" pitchFamily="34" charset="0"/>
                <a:cs typeface="Calibri" panose="020F0502020204030204" pitchFamily="34" charset="0"/>
              </a:rPr>
              <a:t> может варьироваться от специально выделенных грантов на реализацию климатических действий до общего государственного бюджетного финансирования</a:t>
            </a:r>
            <a:endParaRPr lang="en-US" sz="1900" noProof="0" dirty="0">
              <a:latin typeface="Calibri" panose="020F0502020204030204" pitchFamily="34" charset="0"/>
              <a:cs typeface="Calibri" panose="020F0502020204030204" pitchFamily="34" charset="0"/>
            </a:endParaRPr>
          </a:p>
          <a:p>
            <a:pPr marL="342900" lvl="0" indent="-342900">
              <a:lnSpc>
                <a:spcPct val="70000"/>
              </a:lnSpc>
              <a:spcBef>
                <a:spcPts val="600"/>
              </a:spcBef>
              <a:buClr>
                <a:srgbClr val="F4971A"/>
              </a:buClr>
              <a:buSzPct val="125000"/>
              <a:buFont typeface="Symbol" panose="05050102010706020507" pitchFamily="18" charset="2"/>
              <a:buChar char="-"/>
            </a:pPr>
            <a:r>
              <a:rPr lang="ru-RU" sz="1900" b="1" noProof="0" dirty="0">
                <a:latin typeface="Calibri" panose="020F0502020204030204" pitchFamily="34" charset="0"/>
                <a:cs typeface="Calibri" panose="020F0502020204030204" pitchFamily="34" charset="0"/>
              </a:rPr>
              <a:t>Инструменты частного финансирования </a:t>
            </a:r>
            <a:r>
              <a:rPr lang="ru-RU" sz="1900" b="0" noProof="0" dirty="0">
                <a:latin typeface="Calibri" panose="020F0502020204030204" pitchFamily="34" charset="0"/>
                <a:cs typeface="Calibri" panose="020F0502020204030204" pitchFamily="34" charset="0"/>
              </a:rPr>
              <a:t>обычно можно описать, как займы, долевое или смешанное участие, и могут предоставляться в виде кредитов, облигаций, собственного капитала, венчурного капитала и т.д.</a:t>
            </a:r>
            <a:endParaRPr lang="ru-RU" sz="1900" b="1" noProof="0" dirty="0">
              <a:latin typeface="Calibri" panose="020F0502020204030204" pitchFamily="34" charset="0"/>
              <a:cs typeface="Calibri" panose="020F0502020204030204" pitchFamily="34" charset="0"/>
            </a:endParaRPr>
          </a:p>
          <a:p>
            <a:pPr marL="342900" lvl="0" indent="-342900">
              <a:lnSpc>
                <a:spcPct val="70000"/>
              </a:lnSpc>
              <a:spcBef>
                <a:spcPts val="600"/>
              </a:spcBef>
              <a:buClr>
                <a:srgbClr val="F4971A"/>
              </a:buClr>
              <a:buSzPct val="125000"/>
              <a:buFont typeface="Symbol" panose="05050102010706020507" pitchFamily="18" charset="2"/>
              <a:buChar char="-"/>
            </a:pPr>
            <a:r>
              <a:rPr lang="ru-RU" sz="1900" b="1" noProof="0" dirty="0">
                <a:latin typeface="Calibri" panose="020F0502020204030204" pitchFamily="34" charset="0"/>
                <a:cs typeface="Calibri" panose="020F0502020204030204" pitchFamily="34" charset="0"/>
              </a:rPr>
              <a:t>Смешанное </a:t>
            </a:r>
            <a:r>
              <a:rPr lang="ru-RU" sz="1900" b="0" noProof="0" dirty="0">
                <a:latin typeface="Calibri" panose="020F0502020204030204" pitchFamily="34" charset="0"/>
                <a:cs typeface="Calibri" panose="020F0502020204030204" pitchFamily="34" charset="0"/>
              </a:rPr>
              <a:t>финансирование – это «стратегическое использование государственного финансирования для мобилизации дополнительного финансирования в целях устойчивого развития в развивающихся странах» (ОЭСР, 2018)</a:t>
            </a:r>
            <a:r>
              <a:rPr lang="en-US" sz="2000" noProof="0" dirty="0">
                <a:latin typeface="Calibri" panose="020F0502020204030204" pitchFamily="34" charset="0"/>
                <a:cs typeface="Calibri" panose="020F0502020204030204" pitchFamily="34" charset="0"/>
                <a:sym typeface="Roboto Slab"/>
              </a:rPr>
              <a:t>. </a:t>
            </a:r>
          </a:p>
          <a:p>
            <a:pPr marL="0" lvl="0" indent="0">
              <a:lnSpc>
                <a:spcPct val="70000"/>
              </a:lnSpc>
              <a:spcBef>
                <a:spcPts val="600"/>
              </a:spcBef>
              <a:buClr>
                <a:srgbClr val="F4971A"/>
              </a:buClr>
              <a:buSzPct val="125000"/>
              <a:buFont typeface="Symbol" panose="05050102010706020507" pitchFamily="18" charset="2"/>
              <a:buNone/>
            </a:pPr>
            <a:endParaRPr lang="en-US" sz="1900" noProof="0" dirty="0">
              <a:latin typeface="Calibri" panose="020F0502020204030204" pitchFamily="34" charset="0"/>
              <a:cs typeface="Calibri" panose="020F0502020204030204" pitchFamily="34" charset="0"/>
            </a:endParaRPr>
          </a:p>
          <a:p>
            <a:pPr marL="0" lvl="0" indent="0">
              <a:lnSpc>
                <a:spcPct val="70000"/>
              </a:lnSpc>
              <a:spcBef>
                <a:spcPts val="600"/>
              </a:spcBef>
              <a:buClr>
                <a:srgbClr val="F4971A"/>
              </a:buClr>
              <a:buSzPct val="125000"/>
              <a:buFont typeface="Symbol" panose="05050102010706020507" pitchFamily="18" charset="2"/>
              <a:buNone/>
            </a:pPr>
            <a:r>
              <a:rPr lang="ru-RU" sz="1900" b="1" noProof="0" dirty="0">
                <a:latin typeface="Calibri" panose="020F0502020204030204" pitchFamily="34" charset="0"/>
                <a:cs typeface="Calibri" panose="020F0502020204030204" pitchFamily="34" charset="0"/>
              </a:rPr>
              <a:t>Источники</a:t>
            </a:r>
            <a:r>
              <a:rPr lang="en-US" sz="1900" b="1" noProof="0" dirty="0">
                <a:latin typeface="Calibri" panose="020F0502020204030204" pitchFamily="34" charset="0"/>
                <a:cs typeface="Calibri" panose="020F0502020204030204" pitchFamily="34" charset="0"/>
              </a:rPr>
              <a:t>: </a:t>
            </a:r>
          </a:p>
          <a:p>
            <a:endParaRPr lang="en-US" sz="2000" b="0" i="0" u="none" strike="noStrike" kern="1200" baseline="0" noProof="0" dirty="0">
              <a:solidFill>
                <a:schemeClr val="tx1"/>
              </a:solidFill>
              <a:latin typeface="Arial" panose="020B0604020202020204" pitchFamily="34" charset="0"/>
              <a:ea typeface="+mn-ea"/>
              <a:cs typeface="+mn-cs"/>
            </a:endParaRPr>
          </a:p>
          <a:p>
            <a:r>
              <a:rPr lang="en-US" sz="2000" b="0" i="0" u="none" strike="noStrike" kern="1200" baseline="0" noProof="0" dirty="0">
                <a:solidFill>
                  <a:schemeClr val="tx1"/>
                </a:solidFill>
                <a:latin typeface="Arial" panose="020B0604020202020204" pitchFamily="34" charset="0"/>
                <a:ea typeface="+mn-ea"/>
                <a:cs typeface="+mn-cs"/>
              </a:rPr>
              <a:t>OECD (2018), ‘</a:t>
            </a:r>
            <a:r>
              <a:rPr lang="en-US" sz="2000" b="0" i="1" u="none" strike="noStrike" kern="1200" baseline="0" noProof="0" dirty="0">
                <a:solidFill>
                  <a:schemeClr val="tx1"/>
                </a:solidFill>
                <a:latin typeface="Arial" panose="020B0604020202020204" pitchFamily="34" charset="0"/>
                <a:ea typeface="+mn-ea"/>
                <a:cs typeface="+mn-cs"/>
              </a:rPr>
              <a:t>Making Blended Finance Work for the Sustainable Development Goals’</a:t>
            </a:r>
            <a:r>
              <a:rPr lang="en-US" sz="2000" b="0" i="0" u="none" strike="noStrike" kern="1200" baseline="0" noProof="0" dirty="0">
                <a:solidFill>
                  <a:schemeClr val="tx1"/>
                </a:solidFill>
                <a:latin typeface="Arial" panose="020B0604020202020204" pitchFamily="34" charset="0"/>
                <a:ea typeface="+mn-ea"/>
                <a:cs typeface="+mn-cs"/>
              </a:rPr>
              <a:t>, OECD Publishing, Paris. </a:t>
            </a:r>
          </a:p>
        </p:txBody>
      </p:sp>
      <p:sp>
        <p:nvSpPr>
          <p:cNvPr id="4" name="Foliennummernplatzhalter 3"/>
          <p:cNvSpPr>
            <a:spLocks noGrp="1"/>
          </p:cNvSpPr>
          <p:nvPr>
            <p:ph type="sldNum" sz="quarter" idx="5"/>
          </p:nvPr>
        </p:nvSpPr>
        <p:spPr/>
        <p:txBody>
          <a:bodyPr/>
          <a:lstStyle/>
          <a:p>
            <a:fld id="{4045F879-0589-40D4-B0E5-B74D0CAD5C6C}" type="slidenum">
              <a:rPr lang="en-GB" smtClean="0"/>
              <a:pPr/>
              <a:t>17</a:t>
            </a:fld>
            <a:endParaRPr lang="en-GB" dirty="0"/>
          </a:p>
        </p:txBody>
      </p:sp>
    </p:spTree>
    <p:extLst>
      <p:ext uri="{BB962C8B-B14F-4D97-AF65-F5344CB8AC3E}">
        <p14:creationId xmlns:p14="http://schemas.microsoft.com/office/powerpoint/2010/main" val="1857674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t>Примечания</a:t>
            </a:r>
            <a:r>
              <a:rPr lang="en-US" b="1" noProof="0" dirty="0"/>
              <a:t>:</a:t>
            </a:r>
          </a:p>
          <a:p>
            <a:endParaRPr lang="en-US" b="0" noProof="0" dirty="0"/>
          </a:p>
          <a:p>
            <a:r>
              <a:rPr lang="ru-RU" b="0" noProof="0" dirty="0"/>
              <a:t>Финансирование, поступающее из этих источников, достигает своего получателя следующими путями:</a:t>
            </a:r>
            <a:endParaRPr lang="en-US" b="0" noProof="0" dirty="0"/>
          </a:p>
          <a:p>
            <a:endParaRPr lang="en-US" b="0" noProof="0" dirty="0"/>
          </a:p>
          <a:p>
            <a:pPr marL="273050" lvl="0" indent="-342900">
              <a:lnSpc>
                <a:spcPct val="70000"/>
              </a:lnSpc>
              <a:buFont typeface="Symbol" panose="05050102010706020507" pitchFamily="18" charset="2"/>
              <a:buChar char="-"/>
            </a:pPr>
            <a:r>
              <a:rPr lang="ru-RU" b="1" noProof="0" dirty="0"/>
              <a:t>Финансирование конкретного проекта: </a:t>
            </a:r>
            <a:r>
              <a:rPr lang="ru-RU" b="0" noProof="0" dirty="0"/>
              <a:t>финансирование одного конкретного инвестиционного проекта (инфраструктурного или институционального);</a:t>
            </a:r>
            <a:endParaRPr lang="ru-RU" b="1" noProof="0" dirty="0"/>
          </a:p>
          <a:p>
            <a:pPr marL="273050" lvl="0" indent="-342900">
              <a:lnSpc>
                <a:spcPct val="70000"/>
              </a:lnSpc>
              <a:buFont typeface="Symbol" panose="05050102010706020507" pitchFamily="18" charset="2"/>
              <a:buChar char="-"/>
            </a:pPr>
            <a:r>
              <a:rPr lang="ru-RU" b="1" noProof="0" dirty="0"/>
              <a:t>Финансирование конкретной программы </a:t>
            </a:r>
            <a:r>
              <a:rPr lang="ru-RU" b="0" noProof="0" dirty="0"/>
              <a:t>(например, климатические фонды): финансирование заранее определенного набора инвестиционных проектов (инфраструктурных и/или институциональных)</a:t>
            </a:r>
            <a:endParaRPr lang="en-US" noProof="0" dirty="0"/>
          </a:p>
          <a:p>
            <a:pPr marL="273050" lvl="0" indent="-342900">
              <a:lnSpc>
                <a:spcPct val="70000"/>
              </a:lnSpc>
              <a:buFont typeface="Symbol" panose="05050102010706020507" pitchFamily="18" charset="2"/>
              <a:buChar char="-"/>
            </a:pPr>
            <a:r>
              <a:rPr lang="ru-RU" b="1" noProof="0" dirty="0"/>
              <a:t>Адаптируемое финансирование программ</a:t>
            </a:r>
            <a:r>
              <a:rPr lang="ru-RU" b="0" noProof="0" dirty="0"/>
              <a:t>: финансирование ряда инвестиционных проектов (инфраструктурных и/или институциональных), которые не определены заранее, но имеют общий каскад целей и исходов</a:t>
            </a:r>
            <a:r>
              <a:rPr lang="en-US" noProof="0" dirty="0"/>
              <a:t>;</a:t>
            </a:r>
          </a:p>
          <a:p>
            <a:pPr marL="273050" lvl="0" indent="-342900">
              <a:lnSpc>
                <a:spcPct val="70000"/>
              </a:lnSpc>
              <a:buFont typeface="Symbol" panose="05050102010706020507" pitchFamily="18" charset="2"/>
              <a:buChar char="-"/>
            </a:pPr>
            <a:r>
              <a:rPr lang="ru-RU" b="1" noProof="0" dirty="0"/>
              <a:t>Поддержка из бюджета отрасли: </a:t>
            </a:r>
            <a:r>
              <a:rPr lang="ru-RU" b="0" noProof="0" dirty="0"/>
              <a:t>финансирование предоставляется отраслевым министерствам или их децентрализованным органам, которое они распределяют по своему усмотрению</a:t>
            </a:r>
            <a:r>
              <a:rPr lang="en-US" noProof="0" dirty="0"/>
              <a:t>; </a:t>
            </a:r>
          </a:p>
          <a:p>
            <a:pPr marL="273050" lvl="0" indent="-342900">
              <a:lnSpc>
                <a:spcPct val="70000"/>
              </a:lnSpc>
              <a:buFont typeface="Symbol" panose="05050102010706020507" pitchFamily="18" charset="2"/>
              <a:buChar char="-"/>
            </a:pPr>
            <a:r>
              <a:rPr lang="ru-RU" b="1" noProof="0" dirty="0"/>
              <a:t>Поддержка из центрального бюджета: </a:t>
            </a:r>
            <a:r>
              <a:rPr lang="ru-RU" b="0" noProof="0" dirty="0"/>
              <a:t>финансирование предоставляется не отраслевым министерствам (экономики и финансов) и/или децентрализованным органам власти, которые они распределяют по своему усмотрению, либо в виде кредитных линий национальным банкам на поддержку ускоренных инфраструктурных проектов.</a:t>
            </a:r>
            <a:r>
              <a:rPr lang="en-US" noProof="0" dirty="0"/>
              <a:t> </a:t>
            </a:r>
          </a:p>
          <a:p>
            <a:pPr marL="342900" lvl="0" indent="-342900">
              <a:lnSpc>
                <a:spcPct val="70000"/>
              </a:lnSpc>
              <a:spcBef>
                <a:spcPts val="600"/>
              </a:spcBef>
              <a:buClr>
                <a:srgbClr val="F4971A"/>
              </a:buClr>
              <a:buSzPct val="125000"/>
              <a:buFont typeface="Symbol" panose="05050102010706020507" pitchFamily="18" charset="2"/>
              <a:buChar char="-"/>
            </a:pPr>
            <a:endParaRPr lang="en-US" sz="800" noProof="0" dirty="0">
              <a:latin typeface="Calibri" panose="020F0502020204030204" pitchFamily="34" charset="0"/>
              <a:cs typeface="Calibri" panose="020F0502020204030204" pitchFamily="34" charset="0"/>
              <a:sym typeface="Roboto Slab"/>
            </a:endParaRPr>
          </a:p>
          <a:p>
            <a:pPr marL="0" marR="0" lvl="0" indent="0" algn="l" defTabSz="685800" rtl="0" eaLnBrk="1" fontAlgn="auto" latinLnBrk="0" hangingPunct="1">
              <a:lnSpc>
                <a:spcPct val="70000"/>
              </a:lnSpc>
              <a:spcBef>
                <a:spcPts val="600"/>
              </a:spcBef>
              <a:spcAft>
                <a:spcPts val="0"/>
              </a:spcAft>
              <a:buClr>
                <a:srgbClr val="F4971A"/>
              </a:buClr>
              <a:buSzPct val="125000"/>
              <a:buFont typeface="Wingdings" panose="05000000000000000000" pitchFamily="2" charset="2"/>
              <a:buNone/>
              <a:tabLst/>
              <a:defRPr/>
            </a:pPr>
            <a:r>
              <a:rPr lang="en-US" sz="900" b="0" noProof="0" dirty="0">
                <a:sym typeface="Wingdings" panose="05000000000000000000" pitchFamily="2" charset="2"/>
              </a:rPr>
              <a:t></a:t>
            </a:r>
            <a:r>
              <a:rPr lang="ru-RU" sz="900" b="0" noProof="0" dirty="0">
                <a:sym typeface="Wingdings" panose="05000000000000000000" pitchFamily="2" charset="2"/>
              </a:rPr>
              <a:t> Исследование, проведенное ЕЭК ООН в 2020 году по решениям и инвестициям в области водного-продовольственного-энергетического-экосистемного </a:t>
            </a:r>
            <a:r>
              <a:rPr lang="kk-KZ" sz="900" b="0" noProof="0" dirty="0">
                <a:sym typeface="Wingdings" panose="05000000000000000000" pitchFamily="2" charset="2"/>
              </a:rPr>
              <a:t>Н</a:t>
            </a:r>
            <a:r>
              <a:rPr lang="ru-RU" sz="900" b="0" noProof="0" dirty="0" err="1">
                <a:sym typeface="Wingdings" panose="05000000000000000000" pitchFamily="2" charset="2"/>
              </a:rPr>
              <a:t>ексуса</a:t>
            </a:r>
            <a:r>
              <a:rPr lang="ru-RU" sz="900" b="0" noProof="0" dirty="0">
                <a:sym typeface="Wingdings" panose="05000000000000000000" pitchFamily="2" charset="2"/>
              </a:rPr>
              <a:t> на основе опыта трансграничных бассейнов, показывает, что для решений Нексус:</a:t>
            </a:r>
            <a:endParaRPr lang="en-US" sz="900" b="0" noProof="0" dirty="0"/>
          </a:p>
          <a:p>
            <a:pPr marL="171450" marR="0" lvl="0" indent="-171450" algn="l" defTabSz="685800" rtl="0" eaLnBrk="1" fontAlgn="auto" latinLnBrk="0" hangingPunct="1">
              <a:lnSpc>
                <a:spcPct val="70000"/>
              </a:lnSpc>
              <a:spcBef>
                <a:spcPts val="600"/>
              </a:spcBef>
              <a:spcAft>
                <a:spcPts val="0"/>
              </a:spcAft>
              <a:buClr>
                <a:srgbClr val="F4971A"/>
              </a:buClr>
              <a:buSzPct val="125000"/>
              <a:buFont typeface="Symbol" panose="05050102010706020507" pitchFamily="18" charset="2"/>
              <a:buChar char="-"/>
              <a:tabLst/>
              <a:defRPr/>
            </a:pPr>
            <a:r>
              <a:rPr lang="ru-RU" sz="900" b="0" noProof="0" dirty="0"/>
              <a:t>Финансирование конкретных проектов (финансируется государством при поддержке со стороны партнера по развитию или без нее) является наиболее распространенной формой финансирования</a:t>
            </a:r>
          </a:p>
          <a:p>
            <a:pPr marL="171450" marR="0" lvl="0" indent="-171450" algn="l" defTabSz="685800" rtl="0" eaLnBrk="1" fontAlgn="auto" latinLnBrk="0" hangingPunct="1">
              <a:lnSpc>
                <a:spcPct val="70000"/>
              </a:lnSpc>
              <a:spcBef>
                <a:spcPts val="600"/>
              </a:spcBef>
              <a:spcAft>
                <a:spcPts val="0"/>
              </a:spcAft>
              <a:buClr>
                <a:srgbClr val="F4971A"/>
              </a:buClr>
              <a:buSzPct val="125000"/>
              <a:buFont typeface="Symbol" panose="05050102010706020507" pitchFamily="18" charset="2"/>
              <a:buChar char="-"/>
              <a:tabLst/>
              <a:defRPr/>
            </a:pPr>
            <a:r>
              <a:rPr lang="ru-RU" sz="900" b="0" noProof="0" dirty="0"/>
              <a:t>Схемы программного финансирования обычно разрабатываются одним сектором и в менее развитых регионах, имеют жёсткие требования со стороны донора. Для того, чтобы такие схемы следовали принципу «Нексус», они должны быть более адаптируемыми и «умными», то есть они должны стимулировать конкуренцию между проектами, удовлетворяющими критерии приемлемости. </a:t>
            </a:r>
            <a:endParaRPr lang="en-US" sz="900" b="0" noProof="0" dirty="0"/>
          </a:p>
          <a:p>
            <a:pPr marL="171450" marR="0" lvl="0" indent="-171450" algn="l" defTabSz="685800" rtl="0" eaLnBrk="1" fontAlgn="auto" latinLnBrk="0" hangingPunct="1">
              <a:lnSpc>
                <a:spcPct val="70000"/>
              </a:lnSpc>
              <a:spcBef>
                <a:spcPts val="600"/>
              </a:spcBef>
              <a:spcAft>
                <a:spcPts val="0"/>
              </a:spcAft>
              <a:buClr>
                <a:srgbClr val="F4971A"/>
              </a:buClr>
              <a:buSzPct val="125000"/>
              <a:buFont typeface="Symbol" panose="05050102010706020507" pitchFamily="18" charset="2"/>
              <a:buChar char="-"/>
              <a:tabLst/>
              <a:defRPr/>
            </a:pPr>
            <a:r>
              <a:rPr lang="ru-RU" sz="900" b="0" noProof="0" dirty="0"/>
              <a:t>Решения в сельском хозяйстве и энергетике (например, ландшафтное сельское хозяйство, улучшенный агробизнес, устойчивые с/х цепочки стоимости, возобновляемая энергия или энергоэффективность) являются наиболее вероятными точками входа для частных инвестиций, которые должны напрямую или косвенно решать проблемы воды и окружающей среды. Однако, этот потенциал на сегодняшний день на уровне трансграничных бассейнов практически не используется.</a:t>
            </a:r>
          </a:p>
          <a:p>
            <a:pPr marL="171450" marR="0" lvl="0" indent="-171450" algn="l" defTabSz="685800" rtl="0" eaLnBrk="1" fontAlgn="auto" latinLnBrk="0" hangingPunct="1">
              <a:lnSpc>
                <a:spcPct val="70000"/>
              </a:lnSpc>
              <a:spcBef>
                <a:spcPts val="600"/>
              </a:spcBef>
              <a:spcAft>
                <a:spcPts val="0"/>
              </a:spcAft>
              <a:buClr>
                <a:srgbClr val="F4971A"/>
              </a:buClr>
              <a:buSzPct val="125000"/>
              <a:buFont typeface="Symbol" panose="05050102010706020507" pitchFamily="18" charset="2"/>
              <a:buChar char="-"/>
              <a:tabLst/>
              <a:defRPr/>
            </a:pPr>
            <a:endParaRPr lang="en-US" sz="900" b="0" noProof="0" dirty="0"/>
          </a:p>
          <a:p>
            <a:pPr marL="0" marR="0" lvl="0" indent="0" algn="l" defTabSz="685800" rtl="0" eaLnBrk="1" fontAlgn="auto" latinLnBrk="0" hangingPunct="1">
              <a:lnSpc>
                <a:spcPct val="70000"/>
              </a:lnSpc>
              <a:spcBef>
                <a:spcPts val="600"/>
              </a:spcBef>
              <a:spcAft>
                <a:spcPts val="0"/>
              </a:spcAft>
              <a:buClr>
                <a:srgbClr val="F4971A"/>
              </a:buClr>
              <a:buSzPct val="125000"/>
              <a:buFont typeface="Symbol" panose="05050102010706020507" pitchFamily="18" charset="2"/>
              <a:buNone/>
              <a:tabLst/>
              <a:defRPr/>
            </a:pPr>
            <a:r>
              <a:rPr lang="ru-RU" sz="900" b="0" noProof="0" dirty="0"/>
              <a:t>Это приводит нас к следующему заключению</a:t>
            </a:r>
            <a:r>
              <a:rPr lang="en-US" sz="900" b="0" noProof="0" dirty="0"/>
              <a:t>: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sz="900" b="1" noProof="0" dirty="0"/>
              <a:t>Программное финансирование </a:t>
            </a:r>
            <a:r>
              <a:rPr lang="ru-RU" sz="900" b="0" noProof="0" dirty="0"/>
              <a:t>– это эффективный способ мобилизовать государственное и частное финансирование для инфраструктурных инвестиций (особенно, если возможны варианты совместного целевого финансирования), в обход опасностей, присущих как государственным, так и частным секторами в отношении финансирования инфраструктуры водного сектора. Более того, схемы программного финансирования могут подходить лучше, чем решения в отношении конкретных проектов, </a:t>
            </a:r>
            <a:r>
              <a:rPr lang="ru-RU" sz="900" b="1" noProof="0" dirty="0"/>
              <a:t>чтобы принести множество выгод</a:t>
            </a:r>
            <a:r>
              <a:rPr lang="en-US" sz="900" b="1" noProof="0" dirty="0"/>
              <a:t> </a:t>
            </a:r>
            <a:r>
              <a:rPr lang="ru-RU" sz="900" b="0" noProof="0" dirty="0"/>
              <a:t>от использования подхода Нексус (снижение компромиссов и получение синергий). В частности, в трансграничных условиях, где секторы взаимосвязаны через воду, эти схемы могут позволить разным секторам совместно разрабатывать решения Нексус, учитывая их кумулятивное социальное и экологическое воздействие и не ограничиваться заранее определенными характеристиками (например, по выбору площадки или типу решения), которые до этого уже могли быть определены разными секторами в отсутствие координации.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sz="900" b="0" noProof="0" dirty="0"/>
              <a:t>Сегодня государственное финансирование (включая донорское) составляет основной источник инвестиций в Нексус, имеющих трансграничную ценность. Однако, </a:t>
            </a:r>
            <a:r>
              <a:rPr lang="ru-RU" sz="900" b="1" noProof="0" dirty="0"/>
              <a:t>подход Нексус также открывает возможности для финансирования из частного сектора, </a:t>
            </a:r>
            <a:r>
              <a:rPr lang="ru-RU" sz="900" b="0" noProof="0" dirty="0"/>
              <a:t>которое может привлекаться через государственные-частные партнерства, решения смешанного финансирования, косвенную поддержку (например, в виде налоговых льгот), которые будут дополнять частные инвестиции в инфраструктуру и институты. Такие схемы могут быть крайне важны для получения многоотраслевыми проектами доступа к климатическим, а также экологическим фондам. На сегодняшний день этот потенциал едва используется в трансграничных бассейнах, где необходимо участие большего количества  заинтересованных сторон.</a:t>
            </a:r>
            <a:endParaRPr lang="en-US" sz="900" b="0" noProof="0" dirty="0"/>
          </a:p>
          <a:p>
            <a:pPr marL="342900" marR="0" lvl="0" indent="-342900" algn="l" defTabSz="685800" rtl="0" eaLnBrk="1" fontAlgn="auto" latinLnBrk="0" hangingPunct="1">
              <a:lnSpc>
                <a:spcPct val="70000"/>
              </a:lnSpc>
              <a:spcBef>
                <a:spcPts val="600"/>
              </a:spcBef>
              <a:spcAft>
                <a:spcPts val="0"/>
              </a:spcAft>
              <a:buClr>
                <a:srgbClr val="F4971A"/>
              </a:buClr>
              <a:buSzPct val="125000"/>
              <a:buFont typeface="Wingdings" panose="05000000000000000000" pitchFamily="2" charset="2"/>
              <a:buChar char="à"/>
              <a:tabLst/>
              <a:defRPr/>
            </a:pPr>
            <a:endParaRPr lang="en-US" sz="900" b="0" noProof="0" dirty="0">
              <a:latin typeface="Calibri" panose="020F0502020204030204" pitchFamily="34" charset="0"/>
              <a:cs typeface="Calibri" panose="020F0502020204030204" pitchFamily="34" charset="0"/>
              <a:sym typeface="Wingdings" panose="05000000000000000000" pitchFamily="2" charset="2"/>
            </a:endParaRPr>
          </a:p>
          <a:p>
            <a:r>
              <a:rPr lang="ru-RU" sz="800" b="1" noProof="0" dirty="0"/>
              <a:t>Источники</a:t>
            </a:r>
            <a:r>
              <a:rPr lang="en-US" sz="800" b="1" noProof="0" dirty="0"/>
              <a:t>:</a:t>
            </a:r>
          </a:p>
          <a:p>
            <a:endParaRPr lang="en-US" sz="800" noProof="0" dirty="0"/>
          </a:p>
          <a:p>
            <a:r>
              <a:rPr lang="en-US" sz="800" noProof="0" dirty="0"/>
              <a:t>UNECE (2021), ‘</a:t>
            </a:r>
            <a:r>
              <a:rPr lang="en-US" sz="800" b="0" i="0" u="none" strike="noStrike" kern="1200" baseline="0" noProof="0" dirty="0">
                <a:solidFill>
                  <a:schemeClr val="tx1"/>
                </a:solidFill>
                <a:latin typeface="Arial" panose="020B0604020202020204" pitchFamily="34" charset="0"/>
                <a:ea typeface="+mn-ea"/>
                <a:cs typeface="+mn-cs"/>
              </a:rPr>
              <a:t>Solutions and investments in the water-food-energy-ecosystems nexus: A synthesis of experiences in transboundary basins’, Geneva. </a:t>
            </a:r>
            <a:endParaRPr lang="en-US" sz="800" noProof="0" dirty="0">
              <a:latin typeface="Calibri" panose="020F0502020204030204" pitchFamily="34" charset="0"/>
              <a:cs typeface="Calibri" panose="020F0502020204030204" pitchFamily="34" charset="0"/>
              <a:sym typeface="Wingdings" panose="05000000000000000000" pitchFamily="2" charset="2"/>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18</a:t>
            </a:fld>
            <a:endParaRPr lang="en-GB" dirty="0"/>
          </a:p>
        </p:txBody>
      </p:sp>
    </p:spTree>
    <p:extLst>
      <p:ext uri="{BB962C8B-B14F-4D97-AF65-F5344CB8AC3E}">
        <p14:creationId xmlns:p14="http://schemas.microsoft.com/office/powerpoint/2010/main" val="3947297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t>Примечание</a:t>
            </a:r>
            <a:r>
              <a:rPr lang="en-US" b="1" noProof="0" dirty="0"/>
              <a:t>:</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dirty="0"/>
              <a:t>[</a:t>
            </a:r>
            <a:r>
              <a:rPr lang="ru-RU" noProof="0" dirty="0"/>
              <a:t>необязательный слайд. Можно показать, если целевая учебная группа заинтересована в смешанном финансировании</a:t>
            </a:r>
            <a:r>
              <a:rPr lang="en-US" noProof="0" dirty="0"/>
              <a:t>.]</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dirty="0"/>
          </a:p>
          <a:p>
            <a:r>
              <a:rPr lang="ru-RU" b="1" u="sng" noProof="0" dirty="0"/>
              <a:t>Смешанное финансирование</a:t>
            </a:r>
            <a:r>
              <a:rPr lang="en-US" b="1" u="sng" noProof="0" dirty="0"/>
              <a:t>: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u="none" noProof="0" dirty="0"/>
              <a:t>Подход смешанного финансирования относительно новый (ОЭСР, 2021), но уже стал высокоприоритетным для правительств и организаций, занимающихся развитием </a:t>
            </a:r>
            <a:r>
              <a:rPr lang="en-US" u="none" noProof="0" dirty="0"/>
              <a:t>(GIZ, 2018)</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u="none" noProof="0" dirty="0"/>
              <a:t>Определение: «Смешанное финансирование – это стратегическое использование финансирования, выделяемого для развития, с целью мобилизации дополнительного финансирования для достижения устойчивого развития в развивающихся странах» (ОЭСР, 2018)</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u="none" noProof="0" dirty="0"/>
              <a:t>Идея смешанного финансирования заключается в том, чтобы использовать государственные и филантропические средства/коммерческий капитал для мобилизации дополнительного (частного) капитала для проектов, способствующих устойчивому развитию (</a:t>
            </a:r>
            <a:r>
              <a:rPr lang="en-US" u="none" noProof="0" dirty="0"/>
              <a:t>GIZ</a:t>
            </a:r>
            <a:r>
              <a:rPr lang="ru-RU" u="none" noProof="0" dirty="0"/>
              <a:t>, 2018) </a:t>
            </a:r>
            <a:r>
              <a:rPr lang="en-US" u="none" noProof="0" dirty="0">
                <a:sym typeface="Wingdings" panose="05000000000000000000" pitchFamily="2" charset="2"/>
              </a:rPr>
              <a:t></a:t>
            </a:r>
            <a:r>
              <a:rPr lang="ru-RU" u="none" noProof="0" dirty="0">
                <a:sym typeface="Wingdings" panose="05000000000000000000" pitchFamily="2" charset="2"/>
              </a:rPr>
              <a:t> выгода для инвесторов заключается в получении финансовой прибыли (ОЭСР, 2021)</a:t>
            </a:r>
            <a:endParaRPr lang="en-US" u="none" noProof="0" dirty="0"/>
          </a:p>
          <a:p>
            <a:pPr marL="171450" indent="-171450">
              <a:buFont typeface="Symbol" panose="05050102010706020507" pitchFamily="18" charset="2"/>
              <a:buChar char="-"/>
            </a:pPr>
            <a:r>
              <a:rPr lang="ru-RU" u="none" noProof="0" dirty="0"/>
              <a:t>В целом, оно нацелено на получение (финансовых) источников, которые могут использовать развивающиеся страны, чтобы дополнить свои собственные инвестиции и притоки внешнеэкономической помощи в области развития (</a:t>
            </a:r>
            <a:r>
              <a:rPr lang="en-US" u="none" noProof="0" dirty="0"/>
              <a:t>ODA) </a:t>
            </a:r>
            <a:r>
              <a:rPr lang="en-US" u="none" noProof="0" dirty="0">
                <a:sym typeface="Wingdings" panose="05000000000000000000" pitchFamily="2" charset="2"/>
              </a:rPr>
              <a:t></a:t>
            </a:r>
            <a:r>
              <a:rPr lang="ru-RU" u="none" noProof="0" dirty="0">
                <a:sym typeface="Wingdings" panose="05000000000000000000" pitchFamily="2" charset="2"/>
              </a:rPr>
              <a:t> можно закрыть пробелы в финансировании ЦУП и выполнении Парижского соглашения </a:t>
            </a:r>
            <a:r>
              <a:rPr lang="en-US" sz="900" b="0" i="0" kern="1200" noProof="0" dirty="0">
                <a:solidFill>
                  <a:schemeClr val="tx1"/>
                </a:solidFill>
                <a:effectLst/>
                <a:latin typeface="Arial" panose="020B0604020202020204" pitchFamily="34" charset="0"/>
                <a:ea typeface="+mn-ea"/>
                <a:cs typeface="+mn-cs"/>
              </a:rPr>
              <a:t>(</a:t>
            </a:r>
            <a:r>
              <a:rPr lang="ru-RU" sz="900" b="0" i="0" kern="1200" noProof="0" dirty="0">
                <a:solidFill>
                  <a:schemeClr val="tx1"/>
                </a:solidFill>
                <a:effectLst/>
                <a:latin typeface="Arial" panose="020B0604020202020204" pitchFamily="34" charset="0"/>
                <a:ea typeface="+mn-ea"/>
                <a:cs typeface="+mn-cs"/>
              </a:rPr>
              <a:t>вебсайт </a:t>
            </a:r>
            <a:r>
              <a:rPr lang="en-US" sz="900" b="0" i="0" kern="1200" noProof="0" dirty="0">
                <a:solidFill>
                  <a:schemeClr val="tx1"/>
                </a:solidFill>
                <a:effectLst/>
                <a:latin typeface="Arial" panose="020B0604020202020204" pitchFamily="34" charset="0"/>
                <a:ea typeface="+mn-ea"/>
                <a:cs typeface="+mn-cs"/>
              </a:rPr>
              <a:t>OECD)</a:t>
            </a:r>
            <a:endParaRPr lang="ru-RU" sz="900" b="0" i="0" kern="1200" noProof="0" dirty="0">
              <a:solidFill>
                <a:schemeClr val="tx1"/>
              </a:solidFill>
              <a:effectLst/>
              <a:latin typeface="Arial" panose="020B0604020202020204" pitchFamily="34" charset="0"/>
              <a:ea typeface="+mn-ea"/>
              <a:cs typeface="+mn-cs"/>
            </a:endParaRPr>
          </a:p>
          <a:p>
            <a:pPr marL="171450" indent="-171450">
              <a:buFont typeface="Symbol" panose="05050102010706020507" pitchFamily="18" charset="2"/>
              <a:buChar char="-"/>
            </a:pPr>
            <a:r>
              <a:rPr lang="ru-RU" sz="900" b="0" i="0" kern="1200" noProof="0" dirty="0">
                <a:solidFill>
                  <a:schemeClr val="tx1"/>
                </a:solidFill>
                <a:effectLst/>
                <a:latin typeface="Arial" panose="020B0604020202020204" pitchFamily="34" charset="0"/>
                <a:ea typeface="+mn-ea"/>
                <a:cs typeface="+mn-cs"/>
              </a:rPr>
              <a:t>Подход  основан на пяти Принципах смешанного финансирования (должны гарантировать использование смешанного финансирования наиболее эффективным способом (ОЭСР, 2018)):</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ru-RU" sz="900" b="0" i="0" kern="1200" noProof="0" dirty="0">
                <a:solidFill>
                  <a:schemeClr val="tx1"/>
                </a:solidFill>
                <a:effectLst/>
                <a:latin typeface="Arial" panose="020B0604020202020204" pitchFamily="34" charset="0"/>
                <a:ea typeface="+mn-ea"/>
                <a:cs typeface="+mn-cs"/>
              </a:rPr>
              <a:t>Принцип 1: привязать использование смешанного финансирования к обоснованию развития</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ru-RU" sz="900" b="0" i="0" kern="1200" noProof="0" dirty="0">
                <a:solidFill>
                  <a:schemeClr val="tx1"/>
                </a:solidFill>
                <a:effectLst/>
                <a:latin typeface="Arial" panose="020B0604020202020204" pitchFamily="34" charset="0"/>
                <a:ea typeface="+mn-ea"/>
                <a:cs typeface="+mn-cs"/>
              </a:rPr>
              <a:t>Принцип 2: разработать смешанное финансирование с целью усиления мобилизации коммерческого финансирования </a:t>
            </a:r>
            <a:endParaRPr lang="en-US" sz="900" b="0" i="0" kern="1200" noProof="0" dirty="0">
              <a:solidFill>
                <a:schemeClr val="tx1"/>
              </a:solidFill>
              <a:effectLst/>
              <a:latin typeface="Arial" panose="020B0604020202020204" pitchFamily="34" charset="0"/>
              <a:ea typeface="+mn-ea"/>
              <a:cs typeface="+mn-cs"/>
            </a:endParaRP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ru-RU" sz="900" b="0" i="0" kern="1200" noProof="0" dirty="0">
                <a:solidFill>
                  <a:schemeClr val="tx1"/>
                </a:solidFill>
                <a:effectLst/>
                <a:latin typeface="Arial" panose="020B0604020202020204" pitchFamily="34" charset="0"/>
                <a:ea typeface="+mn-ea"/>
                <a:cs typeface="+mn-cs"/>
              </a:rPr>
              <a:t>Принцип 3: адаптировать смешанное финансирование к местному контексту </a:t>
            </a:r>
            <a:endParaRPr lang="en-US" sz="900" b="0" i="0" kern="1200" noProof="0" dirty="0">
              <a:solidFill>
                <a:schemeClr val="tx1"/>
              </a:solidFill>
              <a:effectLst/>
              <a:latin typeface="Arial" panose="020B0604020202020204" pitchFamily="34" charset="0"/>
              <a:ea typeface="+mn-ea"/>
              <a:cs typeface="+mn-cs"/>
            </a:endParaRP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ru-RU" sz="900" b="0" i="0" kern="1200" noProof="0" dirty="0">
                <a:solidFill>
                  <a:schemeClr val="tx1"/>
                </a:solidFill>
                <a:effectLst/>
                <a:latin typeface="Arial" panose="020B0604020202020204" pitchFamily="34" charset="0"/>
                <a:ea typeface="+mn-ea"/>
                <a:cs typeface="+mn-cs"/>
              </a:rPr>
              <a:t>Принцип 4: фокусироваться на эффективных партнерствах для смешанного финансирования</a:t>
            </a:r>
            <a:endParaRPr lang="en-US" sz="900" b="0" i="0" kern="1200" noProof="0" dirty="0">
              <a:solidFill>
                <a:schemeClr val="tx1"/>
              </a:solidFill>
              <a:effectLst/>
              <a:latin typeface="Arial" panose="020B0604020202020204" pitchFamily="34" charset="0"/>
              <a:ea typeface="+mn-ea"/>
              <a:cs typeface="+mn-cs"/>
            </a:endParaRP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ru-RU" sz="900" b="0" i="0" kern="1200" noProof="0" dirty="0">
                <a:solidFill>
                  <a:schemeClr val="tx1"/>
                </a:solidFill>
                <a:effectLst/>
                <a:latin typeface="Arial" panose="020B0604020202020204" pitchFamily="34" charset="0"/>
                <a:ea typeface="+mn-ea"/>
                <a:cs typeface="+mn-cs"/>
              </a:rPr>
              <a:t>Принцип 5: вести мониторинг смешанного финансирования в целях прозрачности и достижения результата</a:t>
            </a:r>
            <a:endParaRPr lang="en-US" sz="900" b="0" i="0" kern="1200" noProof="0" dirty="0">
              <a:solidFill>
                <a:schemeClr val="tx1"/>
              </a:solidFill>
              <a:effectLst/>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sz="900" kern="1200" noProof="0" dirty="0">
                <a:solidFill>
                  <a:schemeClr val="tx1"/>
                </a:solidFill>
                <a:effectLst/>
                <a:latin typeface="Arial" panose="020B0604020202020204" pitchFamily="34" charset="0"/>
                <a:ea typeface="+mn-ea"/>
                <a:cs typeface="+mn-cs"/>
              </a:rPr>
              <a:t>Механизмы смешанного финансирования часто устанавливаются финансовыми институтами развития (</a:t>
            </a:r>
            <a:r>
              <a:rPr lang="en-US" sz="900" kern="1200" noProof="0" dirty="0">
                <a:solidFill>
                  <a:schemeClr val="tx1"/>
                </a:solidFill>
                <a:effectLst/>
                <a:latin typeface="Arial" panose="020B0604020202020204" pitchFamily="34" charset="0"/>
                <a:ea typeface="+mn-ea"/>
                <a:cs typeface="+mn-cs"/>
              </a:rPr>
              <a:t>DFI)</a:t>
            </a:r>
            <a:r>
              <a:rPr lang="ru-RU" sz="900" kern="1200" noProof="0" dirty="0">
                <a:solidFill>
                  <a:schemeClr val="tx1"/>
                </a:solidFill>
                <a:effectLst/>
                <a:latin typeface="Arial" panose="020B0604020202020204" pitchFamily="34" charset="0"/>
                <a:ea typeface="+mn-ea"/>
                <a:cs typeface="+mn-cs"/>
              </a:rPr>
              <a:t> или частными организациями (</a:t>
            </a:r>
            <a:r>
              <a:rPr lang="en-US" sz="900" kern="1200" noProof="0" dirty="0">
                <a:solidFill>
                  <a:schemeClr val="tx1"/>
                </a:solidFill>
                <a:effectLst/>
                <a:latin typeface="Arial" panose="020B0604020202020204" pitchFamily="34" charset="0"/>
                <a:ea typeface="+mn-ea"/>
                <a:cs typeface="+mn-cs"/>
              </a:rPr>
              <a:t>GIZ, 2018)</a:t>
            </a:r>
            <a:endParaRPr lang="ru-RU" sz="900" kern="1200" noProof="0" dirty="0">
              <a:solidFill>
                <a:schemeClr val="tx1"/>
              </a:solidFill>
              <a:effectLst/>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sz="900" kern="1200" noProof="0" dirty="0">
                <a:solidFill>
                  <a:schemeClr val="tx1"/>
                </a:solidFill>
                <a:effectLst/>
                <a:latin typeface="Arial" panose="020B0604020202020204" pitchFamily="34" charset="0"/>
                <a:ea typeface="+mn-ea"/>
                <a:cs typeface="+mn-cs"/>
              </a:rPr>
              <a:t>Но список игроков, которые могут участвовать в смешанном финансировании, еще длиннее: фонды и инвесторы-филантропы, коммерческие игроки, институциональные инвесторы, коммерческие банки, частные инвестиционные фонды и фонды венчурного капитала (ОЭСР, 2018)</a:t>
            </a:r>
            <a:endParaRPr lang="en-US" sz="900" b="0" i="0" kern="1200" noProof="0" dirty="0">
              <a:solidFill>
                <a:schemeClr val="tx1"/>
              </a:solidFill>
              <a:effectLst/>
              <a:latin typeface="Arial" panose="020B0604020202020204" pitchFamily="34" charset="0"/>
              <a:ea typeface="+mn-ea"/>
              <a:cs typeface="+mn-cs"/>
            </a:endParaRPr>
          </a:p>
          <a:p>
            <a:pPr marL="0" indent="0">
              <a:buFont typeface="Symbol" panose="05050102010706020507" pitchFamily="18" charset="2"/>
              <a:buNone/>
            </a:pPr>
            <a:endParaRPr lang="en-US" u="none" noProof="0" dirty="0"/>
          </a:p>
          <a:p>
            <a:pPr marL="0" indent="0">
              <a:buFont typeface="Symbol" panose="05050102010706020507" pitchFamily="18" charset="2"/>
              <a:buNone/>
            </a:pPr>
            <a:r>
              <a:rPr lang="ru-RU" b="1" u="none" noProof="0" dirty="0"/>
              <a:t>Источники</a:t>
            </a:r>
            <a:r>
              <a:rPr lang="en-US" b="1" u="none" noProof="0" dirty="0"/>
              <a:t>: </a:t>
            </a:r>
          </a:p>
          <a:p>
            <a:pPr marL="0" indent="0">
              <a:buFont typeface="Symbol" panose="05050102010706020507" pitchFamily="18" charset="2"/>
              <a:buNone/>
            </a:pPr>
            <a:endParaRPr lang="en-US" u="none"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t>GIZ (2018), ‘The GIZ Finance Guide: Navigating the world of finance.‘, Eschborn.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noProof="0" dirty="0">
              <a:solidFill>
                <a:schemeClr val="bg1">
                  <a:lumMod val="50000"/>
                </a:schemeClr>
              </a:solidFill>
              <a:cs typeface="Arial"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noProof="0" dirty="0">
                <a:solidFill>
                  <a:schemeClr val="bg1">
                    <a:lumMod val="50000"/>
                  </a:schemeClr>
                </a:solidFill>
                <a:cs typeface="Arial" charset="0"/>
              </a:rPr>
              <a:t>Global Network (2017), ’Financing National Adaptation Plan (NAP)’.</a:t>
            </a:r>
            <a:endParaRPr lang="en-US" i="1" noProof="0" dirty="0"/>
          </a:p>
          <a:p>
            <a:endParaRPr lang="en-US" sz="900" b="0" i="0" u="none" strike="noStrike" kern="1200" baseline="0" noProof="0" dirty="0">
              <a:solidFill>
                <a:schemeClr val="tx1"/>
              </a:solidFill>
              <a:latin typeface="Arial" panose="020B0604020202020204" pitchFamily="34" charset="0"/>
              <a:ea typeface="+mn-ea"/>
              <a:cs typeface="+mn-cs"/>
            </a:endParaRPr>
          </a:p>
          <a:p>
            <a:r>
              <a:rPr lang="en-US" sz="900" b="0" i="0" u="none" strike="noStrike" kern="1200" baseline="0" noProof="0" dirty="0">
                <a:solidFill>
                  <a:schemeClr val="tx1"/>
                </a:solidFill>
                <a:latin typeface="Arial" panose="020B0604020202020204" pitchFamily="34" charset="0"/>
                <a:ea typeface="+mn-ea"/>
                <a:cs typeface="+mn-cs"/>
              </a:rPr>
              <a:t>OECD (2021), ‘</a:t>
            </a:r>
            <a:r>
              <a:rPr lang="en-US" sz="900" b="0" i="1" u="none" strike="noStrike" kern="1200" baseline="0" noProof="0" dirty="0">
                <a:solidFill>
                  <a:schemeClr val="tx1"/>
                </a:solidFill>
                <a:latin typeface="Arial" panose="020B0604020202020204" pitchFamily="34" charset="0"/>
                <a:ea typeface="+mn-ea"/>
                <a:cs typeface="+mn-cs"/>
              </a:rPr>
              <a:t>The OECD DAC Blended Finance Guidance’, </a:t>
            </a:r>
            <a:r>
              <a:rPr lang="en-US" sz="900" b="0" i="0" u="none" strike="noStrike" kern="1200" baseline="0" noProof="0" dirty="0">
                <a:solidFill>
                  <a:schemeClr val="tx1"/>
                </a:solidFill>
                <a:latin typeface="Arial" panose="020B0604020202020204" pitchFamily="34" charset="0"/>
                <a:ea typeface="+mn-ea"/>
                <a:cs typeface="+mn-cs"/>
              </a:rPr>
              <a:t>OECD Publishing, Paris, https://doi.org/10.1787/ded656b4-en</a:t>
            </a:r>
          </a:p>
          <a:p>
            <a:endParaRPr lang="en-US" sz="900" b="0" i="0" u="none" strike="noStrike" kern="1200" baseline="0" noProof="0" dirty="0">
              <a:solidFill>
                <a:schemeClr val="tx1"/>
              </a:solidFill>
              <a:latin typeface="Arial" panose="020B0604020202020204" pitchFamily="34" charset="0"/>
              <a:ea typeface="+mn-ea"/>
              <a:cs typeface="+mn-cs"/>
            </a:endParaRPr>
          </a:p>
          <a:p>
            <a:r>
              <a:rPr lang="en-US" sz="900" b="0" i="0" u="none" strike="noStrike" kern="1200" baseline="0" noProof="0" dirty="0">
                <a:solidFill>
                  <a:schemeClr val="tx1"/>
                </a:solidFill>
                <a:latin typeface="Arial" panose="020B0604020202020204" pitchFamily="34" charset="0"/>
                <a:ea typeface="+mn-ea"/>
                <a:cs typeface="+mn-cs"/>
              </a:rPr>
              <a:t>OECD (2018), ‘</a:t>
            </a:r>
            <a:r>
              <a:rPr lang="en-US" sz="900" b="0" i="1" u="none" strike="noStrike" kern="1200" baseline="0" noProof="0" dirty="0">
                <a:solidFill>
                  <a:schemeClr val="tx1"/>
                </a:solidFill>
                <a:latin typeface="Arial" panose="020B0604020202020204" pitchFamily="34" charset="0"/>
                <a:ea typeface="+mn-ea"/>
                <a:cs typeface="+mn-cs"/>
              </a:rPr>
              <a:t>Making Blended Finance Work for the Sustainable Development Goals’</a:t>
            </a:r>
            <a:r>
              <a:rPr lang="en-US" sz="900" b="0" i="0" u="none" strike="noStrike" kern="1200" baseline="0" noProof="0" dirty="0">
                <a:solidFill>
                  <a:schemeClr val="tx1"/>
                </a:solidFill>
                <a:latin typeface="Arial" panose="020B0604020202020204" pitchFamily="34" charset="0"/>
                <a:ea typeface="+mn-ea"/>
                <a:cs typeface="+mn-cs"/>
              </a:rPr>
              <a:t>, OECD Publishing, Paris.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u="none"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u="none" noProof="0" dirty="0"/>
              <a:t>OECD, ‘Blended Finance‘, available at: https://www.oecd.org/development/financing-sustainable-development/blended-finance-principles/</a:t>
            </a:r>
          </a:p>
        </p:txBody>
      </p:sp>
      <p:sp>
        <p:nvSpPr>
          <p:cNvPr id="4" name="Foliennummernplatzhalter 3"/>
          <p:cNvSpPr>
            <a:spLocks noGrp="1"/>
          </p:cNvSpPr>
          <p:nvPr>
            <p:ph type="sldNum" sz="quarter" idx="5"/>
          </p:nvPr>
        </p:nvSpPr>
        <p:spPr/>
        <p:txBody>
          <a:bodyPr/>
          <a:lstStyle/>
          <a:p>
            <a:fld id="{4045F879-0589-40D4-B0E5-B74D0CAD5C6C}" type="slidenum">
              <a:rPr lang="en-GB" smtClean="0"/>
              <a:pPr/>
              <a:t>19</a:t>
            </a:fld>
            <a:endParaRPr lang="en-GB" dirty="0"/>
          </a:p>
        </p:txBody>
      </p:sp>
    </p:spTree>
    <p:extLst>
      <p:ext uri="{BB962C8B-B14F-4D97-AF65-F5344CB8AC3E}">
        <p14:creationId xmlns:p14="http://schemas.microsoft.com/office/powerpoint/2010/main" val="4234284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t>Примечание</a:t>
            </a:r>
            <a:r>
              <a:rPr lang="en-US" b="1" noProof="0" dirty="0"/>
              <a:t>:</a:t>
            </a:r>
          </a:p>
          <a:p>
            <a:pPr algn="just">
              <a:lnSpc>
                <a:spcPts val="1200"/>
              </a:lnSpc>
              <a:spcBef>
                <a:spcPts val="600"/>
              </a:spcBef>
              <a:spcAft>
                <a:spcPts val="600"/>
              </a:spcAft>
            </a:pPr>
            <a:endParaRPr lang="en-US" sz="900" noProof="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200"/>
              </a:lnSpc>
              <a:spcBef>
                <a:spcPts val="600"/>
              </a:spcBef>
              <a:spcAft>
                <a:spcPts val="600"/>
              </a:spcAft>
            </a:pPr>
            <a:r>
              <a:rPr lang="en-US" sz="900" noProof="0" dirty="0">
                <a:effectLst/>
                <a:latin typeface="Arial" panose="020B0604020202020204" pitchFamily="34" charset="0"/>
                <a:ea typeface="Arial" panose="020B0604020202020204" pitchFamily="34" charset="0"/>
                <a:cs typeface="Times New Roman" panose="02020603050405020304" pitchFamily="18" charset="0"/>
              </a:rPr>
              <a:t>[</a:t>
            </a:r>
            <a:r>
              <a:rPr lang="ru-RU" sz="900" noProof="0" dirty="0">
                <a:effectLst/>
                <a:latin typeface="Arial" panose="020B0604020202020204" pitchFamily="34" charset="0"/>
                <a:ea typeface="Arial" panose="020B0604020202020204" pitchFamily="34" charset="0"/>
                <a:cs typeface="Times New Roman" panose="02020603050405020304" pitchFamily="18" charset="0"/>
              </a:rPr>
              <a:t>Вступление в виде истории – измените имена в соответствии с местным контекстом</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ru-RU" sz="900" noProof="0" dirty="0">
                <a:effectLst/>
                <a:latin typeface="Arial" panose="020B0604020202020204" pitchFamily="34" charset="0"/>
                <a:ea typeface="Arial" panose="020B0604020202020204" pitchFamily="34" charset="0"/>
                <a:cs typeface="Times New Roman" panose="02020603050405020304" pitchFamily="18" charset="0"/>
              </a:rPr>
              <a:t>Давайте снова вернемся к г-же </a:t>
            </a:r>
            <a:r>
              <a:rPr lang="ru-RU" sz="900" i="1" noProof="0" dirty="0">
                <a:effectLst/>
                <a:latin typeface="Arial" panose="020B0604020202020204" pitchFamily="34" charset="0"/>
                <a:ea typeface="Arial" panose="020B0604020202020204" pitchFamily="34" charset="0"/>
                <a:cs typeface="Times New Roman" panose="02020603050405020304" pitchFamily="18" charset="0"/>
              </a:rPr>
              <a:t>Синклер.</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ru-RU" sz="900" noProof="0" dirty="0">
                <a:effectLst/>
                <a:latin typeface="Arial" panose="020B0604020202020204" pitchFamily="34" charset="0"/>
                <a:ea typeface="Arial" panose="020B0604020202020204" pitchFamily="34" charset="0"/>
                <a:cs typeface="Times New Roman" panose="02020603050405020304" pitchFamily="18" charset="0"/>
              </a:rPr>
              <a:t>Вы помните, что она возглавляет администрацию города </a:t>
            </a:r>
            <a:r>
              <a:rPr lang="ru-RU" sz="900" i="1" noProof="0" dirty="0">
                <a:effectLst/>
                <a:latin typeface="Arial" panose="020B0604020202020204" pitchFamily="34" charset="0"/>
                <a:ea typeface="Arial" panose="020B0604020202020204" pitchFamily="34" charset="0"/>
                <a:cs typeface="Times New Roman" panose="02020603050405020304" pitchFamily="18" charset="0"/>
              </a:rPr>
              <a:t>Мостанова</a:t>
            </a:r>
            <a:r>
              <a:rPr lang="ru-RU" sz="900" i="0" noProof="0" dirty="0">
                <a:effectLst/>
                <a:latin typeface="Arial" panose="020B0604020202020204" pitchFamily="34" charset="0"/>
                <a:ea typeface="Arial" panose="020B0604020202020204" pitchFamily="34" charset="0"/>
                <a:cs typeface="Times New Roman" panose="02020603050405020304" pitchFamily="18" charset="0"/>
              </a:rPr>
              <a:t>, где отвечает за электроснабжение. </a:t>
            </a:r>
            <a:endParaRPr lang="en-US" sz="900" noProof="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ru-RU" sz="900" noProof="0" dirty="0">
                <a:effectLst/>
                <a:latin typeface="Arial" panose="020B0604020202020204" pitchFamily="34" charset="0"/>
                <a:ea typeface="Arial" panose="020B0604020202020204" pitchFamily="34" charset="0"/>
                <a:cs typeface="Times New Roman" panose="02020603050405020304" pitchFamily="18" charset="0"/>
              </a:rPr>
              <a:t>Мы знаем, что ее предложение использовать возможности солнечной энергии для поставок электричества в город вызвали озабоченность со стороны ее коллег, отвечающих за сельское хозяйство и водные ресурсы.</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ru-RU" sz="900" noProof="0" dirty="0">
                <a:effectLst/>
                <a:latin typeface="Arial" panose="020B0604020202020204" pitchFamily="34" charset="0"/>
                <a:ea typeface="Arial" panose="020B0604020202020204" pitchFamily="34" charset="0"/>
                <a:cs typeface="Times New Roman" panose="02020603050405020304" pitchFamily="18" charset="0"/>
              </a:rPr>
              <a:t>В конечном итоге, госпожа Синклер поняла, что ее идея начать использовать солнечную энергию в Мостанове потребует гораздо больше обсуждений с ее коллегами.</a:t>
            </a:r>
            <a:endParaRPr lang="en-US" sz="900" noProof="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ru-RU" sz="900" noProof="0" dirty="0">
                <a:effectLst/>
                <a:latin typeface="Arial" panose="020B0604020202020204" pitchFamily="34" charset="0"/>
                <a:ea typeface="Arial" panose="020B0604020202020204" pitchFamily="34" charset="0"/>
                <a:cs typeface="Times New Roman" panose="02020603050405020304" pitchFamily="18" charset="0"/>
              </a:rPr>
              <a:t>Для того, чтобы хорошо подготовиться к этим обсуждениям, г-жа Синклер должна оценить ВЭП Нексус с целью представить убедительное решение, например, совместное использование земель для сельского хозяйства и солнечных панелей, как мы увидели в примере так называемой агривольтаики в Модуле </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I</a:t>
            </a:r>
            <a:r>
              <a:rPr lang="ru-RU" sz="900" noProof="0" dirty="0">
                <a:effectLst/>
                <a:latin typeface="Arial" panose="020B0604020202020204" pitchFamily="34" charset="0"/>
                <a:ea typeface="Arial" panose="020B0604020202020204" pitchFamily="34" charset="0"/>
                <a:cs typeface="Times New Roman" panose="02020603050405020304" pitchFamily="18" charset="0"/>
              </a:rPr>
              <a:t>. Либо должны быть другие решения, такие как более жесткие нормативные акты для откачивания грунтовых вод. И снова, для того, чтобы привести убедительные аргументы в пользу этих решений, г-же Синклер понадобится провести комплексную оценку, с целью продемонстрировать возможные выгоды от ее решения, которые, помимо всего прочего, помогут г-же Синклер убедиться, что ее деятельность не будет иметь каких-либо непреднамеренных побочных эффектов для экосистем, местных источников существования и т.д.</a:t>
            </a:r>
            <a:endParaRPr lang="en-US" sz="900" noProof="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ru-RU" sz="900" noProof="0" dirty="0">
                <a:effectLst/>
                <a:latin typeface="Arial" panose="020B0604020202020204" pitchFamily="34" charset="0"/>
                <a:ea typeface="Arial" panose="020B0604020202020204" pitchFamily="34" charset="0"/>
                <a:cs typeface="Times New Roman" panose="02020603050405020304" pitchFamily="18" charset="0"/>
              </a:rPr>
              <a:t>Помимо этих соображений о возможных последствиях и выгодах ее решения, она, конечно же, также задаст себе следующие важные вопросы:</a:t>
            </a:r>
            <a:endParaRPr lang="en-US" sz="900" noProof="0" dirty="0">
              <a:effectLst/>
              <a:latin typeface="Arial" panose="020B0604020202020204" pitchFamily="34" charset="0"/>
              <a:ea typeface="Arial" panose="020B0604020202020204" pitchFamily="34" charset="0"/>
              <a:cs typeface="Times New Roman" panose="02020603050405020304" pitchFamily="18" charset="0"/>
            </a:endParaRPr>
          </a:p>
          <a:p>
            <a:pPr marL="685800" marR="0" lvl="1" indent="-342900" algn="just" defTabSz="685800" rtl="0" eaLnBrk="1" fontAlgn="auto" latinLnBrk="0" hangingPunct="1">
              <a:lnSpc>
                <a:spcPts val="1200"/>
              </a:lnSpc>
              <a:spcBef>
                <a:spcPts val="600"/>
              </a:spcBef>
              <a:spcAft>
                <a:spcPts val="600"/>
              </a:spcAft>
              <a:buClrTx/>
              <a:buSzTx/>
              <a:buFont typeface="Symbol" panose="05050102010706020507" pitchFamily="18" charset="2"/>
              <a:buChar char=""/>
              <a:tabLst>
                <a:tab pos="457200" algn="l"/>
              </a:tabLst>
              <a:defRPr/>
            </a:pPr>
            <a:r>
              <a:rPr lang="ru-RU" sz="900" b="0" noProof="0" dirty="0">
                <a:effectLst/>
                <a:latin typeface="Arial" panose="020B0604020202020204" pitchFamily="34" charset="0"/>
                <a:ea typeface="Arial" panose="020B0604020202020204" pitchFamily="34" charset="0"/>
                <a:cs typeface="Times New Roman" panose="02020603050405020304" pitchFamily="18" charset="0"/>
              </a:rPr>
              <a:t>Какова </a:t>
            </a:r>
            <a:r>
              <a:rPr lang="ru-RU" sz="900" b="1" noProof="0" dirty="0">
                <a:effectLst/>
                <a:latin typeface="Arial" panose="020B0604020202020204" pitchFamily="34" charset="0"/>
                <a:ea typeface="Arial" panose="020B0604020202020204" pitchFamily="34" charset="0"/>
                <a:cs typeface="Times New Roman" panose="02020603050405020304" pitchFamily="18" charset="0"/>
              </a:rPr>
              <a:t>экономическая добавленная ценность </a:t>
            </a:r>
            <a:r>
              <a:rPr lang="ru-RU" sz="900" b="0" noProof="0" dirty="0">
                <a:effectLst/>
                <a:latin typeface="Arial" panose="020B0604020202020204" pitchFamily="34" charset="0"/>
                <a:ea typeface="Arial" panose="020B0604020202020204" pitchFamily="34" charset="0"/>
                <a:cs typeface="Times New Roman" panose="02020603050405020304" pitchFamily="18" charset="0"/>
              </a:rPr>
              <a:t> вашего предлагаемого решения ВЭП Нексус? Как мы можем ее </a:t>
            </a:r>
            <a:r>
              <a:rPr lang="ru-RU" sz="900" b="1" noProof="0" dirty="0">
                <a:effectLst/>
                <a:latin typeface="Arial" panose="020B0604020202020204" pitchFamily="34" charset="0"/>
                <a:ea typeface="Arial" panose="020B0604020202020204" pitchFamily="34" charset="0"/>
                <a:cs typeface="Times New Roman" panose="02020603050405020304" pitchFamily="18" charset="0"/>
              </a:rPr>
              <a:t>измерить</a:t>
            </a:r>
            <a:r>
              <a:rPr lang="ru-RU" sz="900" b="0" noProof="0" dirty="0">
                <a:effectLst/>
                <a:latin typeface="Arial" panose="020B0604020202020204" pitchFamily="34" charset="0"/>
                <a:ea typeface="Arial" panose="020B0604020202020204" pitchFamily="34" charset="0"/>
                <a:cs typeface="Times New Roman" panose="02020603050405020304" pitchFamily="18" charset="0"/>
              </a:rPr>
              <a:t>?</a:t>
            </a:r>
          </a:p>
          <a:p>
            <a:pPr marL="685800" marR="0" lvl="1" indent="-342900" algn="just" defTabSz="685800" rtl="0" eaLnBrk="1" fontAlgn="auto" latinLnBrk="0" hangingPunct="1">
              <a:lnSpc>
                <a:spcPts val="1200"/>
              </a:lnSpc>
              <a:spcBef>
                <a:spcPts val="600"/>
              </a:spcBef>
              <a:spcAft>
                <a:spcPts val="600"/>
              </a:spcAft>
              <a:buClrTx/>
              <a:buSzTx/>
              <a:buFont typeface="Symbol" panose="05050102010706020507" pitchFamily="18" charset="2"/>
              <a:buChar char=""/>
              <a:tabLst>
                <a:tab pos="457200" algn="l"/>
              </a:tabLst>
              <a:defRPr/>
            </a:pPr>
            <a:r>
              <a:rPr lang="ru-RU" sz="900" noProof="0" dirty="0">
                <a:effectLst/>
                <a:latin typeface="Arial" panose="020B0604020202020204" pitchFamily="34" charset="0"/>
                <a:ea typeface="Arial" panose="020B0604020202020204" pitchFamily="34" charset="0"/>
                <a:cs typeface="Times New Roman" panose="02020603050405020304" pitchFamily="18" charset="0"/>
              </a:rPr>
              <a:t>Какие </a:t>
            </a:r>
            <a:r>
              <a:rPr lang="ru-RU" sz="900" b="1" noProof="0" dirty="0">
                <a:effectLst/>
                <a:latin typeface="Arial" panose="020B0604020202020204" pitchFamily="34" charset="0"/>
                <a:ea typeface="Arial" panose="020B0604020202020204" pitchFamily="34" charset="0"/>
                <a:cs typeface="Times New Roman" panose="02020603050405020304" pitchFamily="18" charset="0"/>
              </a:rPr>
              <a:t>финансовые ресурсы </a:t>
            </a:r>
            <a:r>
              <a:rPr lang="ru-RU" sz="900" b="0" noProof="0" dirty="0">
                <a:effectLst/>
                <a:latin typeface="Arial" panose="020B0604020202020204" pitchFamily="34" charset="0"/>
                <a:ea typeface="Arial" panose="020B0604020202020204" pitchFamily="34" charset="0"/>
                <a:cs typeface="Times New Roman" panose="02020603050405020304" pitchFamily="18" charset="0"/>
              </a:rPr>
              <a:t>имеются для поддержки этого типа многоотраслевых программ и проектов?</a:t>
            </a:r>
            <a:endParaRPr lang="en-US" noProof="0" dirty="0"/>
          </a:p>
          <a:p>
            <a:pPr marL="342900" lvl="0" indent="-342900" algn="just">
              <a:lnSpc>
                <a:spcPts val="1200"/>
              </a:lnSpc>
              <a:spcBef>
                <a:spcPts val="600"/>
              </a:spcBef>
              <a:spcAft>
                <a:spcPts val="600"/>
              </a:spcAft>
              <a:buFont typeface="Symbol" panose="05050102010706020507" pitchFamily="18" charset="2"/>
              <a:buChar char=""/>
              <a:tabLst>
                <a:tab pos="457200" algn="l"/>
              </a:tabLst>
            </a:pPr>
            <a:endParaRPr lang="en-US" sz="900" noProof="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n-US" sz="900" noProof="0" dirty="0">
                <a:effectLst/>
                <a:latin typeface="Arial" panose="020B0604020202020204" pitchFamily="34" charset="0"/>
                <a:ea typeface="Arial" panose="020B0604020202020204" pitchFamily="34" charset="0"/>
                <a:cs typeface="Times New Roman" panose="02020603050405020304" pitchFamily="18" charset="0"/>
              </a:rPr>
              <a:t>-------</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ru-RU" sz="900" noProof="0" dirty="0">
                <a:effectLst/>
                <a:latin typeface="Arial" panose="020B0604020202020204" pitchFamily="34" charset="0"/>
                <a:ea typeface="Arial" panose="020B0604020202020204" pitchFamily="34" charset="0"/>
                <a:cs typeface="Times New Roman" panose="02020603050405020304" pitchFamily="18" charset="0"/>
              </a:rPr>
              <a:t>Данный пример из Мостановы подводит нас напрямую к теме этой части тренинга, касающейся межотраслевого инвестиционного планирования и финансирования</a:t>
            </a:r>
            <a:r>
              <a:rPr lang="en-US" sz="900" noProof="0" dirty="0">
                <a:effectLst/>
                <a:latin typeface="Arial" panose="020B0604020202020204" pitchFamily="34" charset="0"/>
                <a:ea typeface="Arial" panose="020B0604020202020204" pitchFamily="34" charset="0"/>
                <a:cs typeface="Times New Roman" panose="02020603050405020304" pitchFamily="18" charset="0"/>
              </a:rPr>
              <a:t>. </a:t>
            </a:r>
          </a:p>
        </p:txBody>
      </p:sp>
      <p:sp>
        <p:nvSpPr>
          <p:cNvPr id="4" name="Foliennummernplatzhalter 3"/>
          <p:cNvSpPr>
            <a:spLocks noGrp="1"/>
          </p:cNvSpPr>
          <p:nvPr>
            <p:ph type="sldNum" sz="quarter" idx="5"/>
          </p:nvPr>
        </p:nvSpPr>
        <p:spPr/>
        <p:txBody>
          <a:bodyPr/>
          <a:lstStyle/>
          <a:p>
            <a:fld id="{4045F879-0589-40D4-B0E5-B74D0CAD5C6C}" type="slidenum">
              <a:rPr lang="en-GB" smtClean="0"/>
              <a:pPr/>
              <a:t>2</a:t>
            </a:fld>
            <a:endParaRPr lang="en-GB" dirty="0"/>
          </a:p>
        </p:txBody>
      </p:sp>
    </p:spTree>
    <p:extLst>
      <p:ext uri="{BB962C8B-B14F-4D97-AF65-F5344CB8AC3E}">
        <p14:creationId xmlns:p14="http://schemas.microsoft.com/office/powerpoint/2010/main" val="2543145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t>Примечания</a:t>
            </a:r>
            <a:r>
              <a:rPr lang="en-US" b="1" noProof="0" dirty="0"/>
              <a:t>: </a:t>
            </a:r>
          </a:p>
          <a:p>
            <a:pPr marL="0" marR="0" lvl="0" indent="0" algn="l" defTabSz="685800" rtl="0" eaLnBrk="1" fontAlgn="auto" latinLnBrk="0" hangingPunct="1">
              <a:lnSpc>
                <a:spcPct val="100000"/>
              </a:lnSpc>
              <a:spcBef>
                <a:spcPts val="0"/>
              </a:spcBef>
              <a:spcAft>
                <a:spcPts val="0"/>
              </a:spcAft>
              <a:buClrTx/>
              <a:buSzTx/>
              <a:buFontTx/>
              <a:buNone/>
              <a:tabLst/>
              <a:defRPr/>
            </a:pPr>
            <a:r>
              <a:rPr lang="ru-RU" noProof="0" dirty="0"/>
              <a:t>Использование подхода Нексус может быть стратегическим средством для получения доступа к финансированию:</a:t>
            </a:r>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ru-RU" b="1" noProof="0" dirty="0"/>
              <a:t>Организации, предоставляющие финансирование, </a:t>
            </a:r>
            <a:r>
              <a:rPr lang="ru-RU" b="0" noProof="0" dirty="0"/>
              <a:t>всё больше беспокоятся о </a:t>
            </a:r>
            <a:r>
              <a:rPr lang="ru-RU" b="1" noProof="0" dirty="0"/>
              <a:t>межотраслевой согласованности:</a:t>
            </a:r>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ru-RU" noProof="0" dirty="0"/>
              <a:t>Есть примеры таких институтов, предоставляющих техническую поддержку странам с целью приоритизировать или пересмотреть проекты с учетом их межотраслевого и трансграничного воздействия. Как было сказано ранее, это связано с тем фактом, что координирование, не только в отношении инвестиционных планов, но также и в отношении интегрированного планирования на макроуровне для находящихся  выше по течению территорий, данных и мониторинга, процессов оценки воздействия на окружающую среду и оценки стратегического воздействия на окружающую среду, или других социальных и экологических механизмов гарантий, является особенно важным в </a:t>
            </a:r>
            <a:r>
              <a:rPr lang="ru-RU" b="1" noProof="0" dirty="0"/>
              <a:t>снижении рисков для инвестиций.</a:t>
            </a:r>
            <a:endParaRPr lang="ru-RU" noProof="0" dirty="0"/>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ru-RU" noProof="0" dirty="0"/>
              <a:t>Критерии устойчивости: Подходы Нексус удовлетворяют критериям устойчивости, которые мотивируют инвесторов на участие. Мы более детально рассмотрим таксономию в ЕС, как систему зеленой классификации, которая переводит климатические и экологические цели ЕС в </a:t>
            </a:r>
            <a:r>
              <a:rPr lang="ru-RU" b="1" noProof="0" dirty="0"/>
              <a:t>критерии для конкретных экономический мероприятий в инвестиционных целях</a:t>
            </a:r>
            <a:r>
              <a:rPr lang="ru-RU" b="0" noProof="0" dirty="0"/>
              <a:t>, тем самым помогая получить доступ к финансированию для экономических видов деятельности. </a:t>
            </a:r>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ru-RU" sz="900" b="0" i="0" kern="1200" noProof="0" dirty="0">
                <a:solidFill>
                  <a:schemeClr val="tx1"/>
                </a:solidFill>
                <a:effectLst/>
                <a:latin typeface="Arial" panose="020B0604020202020204" pitchFamily="34" charset="0"/>
                <a:ea typeface="+mn-ea"/>
                <a:cs typeface="+mn-cs"/>
              </a:rPr>
              <a:t>Климатические мероприятия и действия, нацеленные на охрану окружающей среды, требуют тесной внутриотраслевой координации и могут получить преимущества с точки зрения со-финансирования для многоотраслевых проектов или отраслевых проектов с программой, согласованной со всеми секторами и странами: существуют перспективы того, что </a:t>
            </a:r>
            <a:r>
              <a:rPr lang="ru-RU" sz="900" b="1" i="0" kern="1200" noProof="0" dirty="0">
                <a:solidFill>
                  <a:schemeClr val="tx1"/>
                </a:solidFill>
                <a:effectLst/>
                <a:latin typeface="Arial" panose="020B0604020202020204" pitchFamily="34" charset="0"/>
                <a:ea typeface="+mn-ea"/>
                <a:cs typeface="+mn-cs"/>
              </a:rPr>
              <a:t>климатическое финансирование будет использоваться для поддержки проектов </a:t>
            </a:r>
            <a:r>
              <a:rPr lang="ru-RU" sz="900" b="0" i="0" kern="1200" noProof="0" dirty="0">
                <a:solidFill>
                  <a:schemeClr val="tx1"/>
                </a:solidFill>
                <a:effectLst/>
                <a:latin typeface="Arial" panose="020B0604020202020204" pitchFamily="34" charset="0"/>
                <a:ea typeface="+mn-ea"/>
                <a:cs typeface="+mn-cs"/>
              </a:rPr>
              <a:t>Нексус, например, через Зеленый климатический фонд (ЗКФ). Мы детально рассмотрим ЗКФ, который является самым крупным фондом по климатическому финансированию, созданным в поддержку адаптации к изменению климата и смягчению его последствий в развивающихся странах, а также для помощи в реализации определяемых на национальном уровне вкладов (ОНУВ). Подход Нексус можно использовать для изучения воздействия изменения климата и исследования политических мер по адаптации и смягчению. И, наконец, как мы уже видели, существует множество способов финансировать решения/действия в области Нексус, начиная от традиционных и заканчивая инновационными механизмами финансирования. Эти разные источники могут стать </a:t>
            </a:r>
            <a:r>
              <a:rPr lang="ru-RU" sz="900" b="1" i="0" kern="1200" noProof="0" dirty="0">
                <a:solidFill>
                  <a:schemeClr val="tx1"/>
                </a:solidFill>
                <a:effectLst/>
                <a:latin typeface="Arial" panose="020B0604020202020204" pitchFamily="34" charset="0"/>
                <a:ea typeface="+mn-ea"/>
                <a:cs typeface="+mn-cs"/>
              </a:rPr>
              <a:t>определяющими в отношении возможностей со-финансирования проектов ЗКФ.</a:t>
            </a:r>
            <a:endParaRPr lang="en-US" sz="900" b="0" i="0" kern="1200" noProof="0" dirty="0">
              <a:solidFill>
                <a:schemeClr val="tx1"/>
              </a:solidFill>
              <a:effectLst/>
              <a:latin typeface="Arial" panose="020B0604020202020204" pitchFamily="34" charset="0"/>
              <a:ea typeface="+mn-ea"/>
              <a:cs typeface="+mn-cs"/>
            </a:endParaRPr>
          </a:p>
          <a:p>
            <a:pPr marL="514350" marR="0" lvl="1" indent="-171450" algn="l" defTabSz="685800" rtl="0" eaLnBrk="1" fontAlgn="auto" latinLnBrk="0" hangingPunct="1">
              <a:lnSpc>
                <a:spcPct val="100000"/>
              </a:lnSpc>
              <a:spcBef>
                <a:spcPts val="0"/>
              </a:spcBef>
              <a:spcAft>
                <a:spcPts val="0"/>
              </a:spcAft>
              <a:buClrTx/>
              <a:buSzTx/>
              <a:buFontTx/>
              <a:buChar char="-"/>
              <a:tabLst/>
              <a:defRPr/>
            </a:pPr>
            <a:endParaRPr lang="en-US" noProof="0" dirty="0"/>
          </a:p>
          <a:p>
            <a:pPr marL="514350" marR="0" lvl="1" indent="-171450" algn="l" defTabSz="685800" rtl="0" eaLnBrk="1" fontAlgn="auto" latinLnBrk="0" hangingPunct="1">
              <a:lnSpc>
                <a:spcPct val="100000"/>
              </a:lnSpc>
              <a:spcBef>
                <a:spcPts val="0"/>
              </a:spcBef>
              <a:spcAft>
                <a:spcPts val="0"/>
              </a:spcAft>
              <a:buClrTx/>
              <a:buSzTx/>
              <a:buFontTx/>
              <a:buChar char="-"/>
              <a:tabLst/>
              <a:defRPr/>
            </a:pPr>
            <a:endParaRPr lang="en-US" noProof="0" dirty="0"/>
          </a:p>
          <a:p>
            <a:r>
              <a:rPr lang="ru-RU" sz="900" b="1" noProof="0" dirty="0"/>
              <a:t>Источники</a:t>
            </a:r>
            <a:r>
              <a:rPr lang="en-US" sz="900" b="1" noProof="0" dirty="0"/>
              <a:t>:</a:t>
            </a:r>
          </a:p>
          <a:p>
            <a:endParaRPr lang="en-US" sz="900" noProof="0" dirty="0"/>
          </a:p>
          <a:p>
            <a:r>
              <a:rPr lang="en-US" sz="900" noProof="0" dirty="0"/>
              <a:t>UNECE (2021), ‘</a:t>
            </a:r>
            <a:r>
              <a:rPr lang="en-US" sz="900" b="0" i="0" u="none" strike="noStrike" kern="1200" baseline="0" noProof="0" dirty="0">
                <a:solidFill>
                  <a:schemeClr val="tx1"/>
                </a:solidFill>
                <a:latin typeface="Arial" panose="020B0604020202020204" pitchFamily="34" charset="0"/>
                <a:ea typeface="+mn-ea"/>
                <a:cs typeface="+mn-cs"/>
              </a:rPr>
              <a:t>Solutions and investments in the water-food-energy-ecosystems nexus: A synthesis of experiences in transboundary basins’, Geneva. </a:t>
            </a:r>
            <a:endParaRPr lang="en-US" sz="900" noProof="0" dirty="0">
              <a:latin typeface="Calibri" panose="020F0502020204030204" pitchFamily="34" charset="0"/>
              <a:cs typeface="Calibri" panose="020F0502020204030204" pitchFamily="34" charset="0"/>
              <a:sym typeface="Wingdings" panose="05000000000000000000" pitchFamily="2" charset="2"/>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20</a:t>
            </a:fld>
            <a:endParaRPr lang="en-GB" dirty="0"/>
          </a:p>
        </p:txBody>
      </p:sp>
    </p:spTree>
    <p:extLst>
      <p:ext uri="{BB962C8B-B14F-4D97-AF65-F5344CB8AC3E}">
        <p14:creationId xmlns:p14="http://schemas.microsoft.com/office/powerpoint/2010/main" val="2531133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latin typeface="Arial"/>
                <a:cs typeface="Arial"/>
              </a:rPr>
              <a:t>Примечания</a:t>
            </a:r>
            <a:r>
              <a:rPr lang="en-US" b="1" noProof="0" dirty="0">
                <a:latin typeface="Arial"/>
                <a:cs typeface="Arial"/>
              </a:rPr>
              <a:t>:</a:t>
            </a:r>
          </a:p>
          <a:p>
            <a:pPr marL="171450" indent="-171450">
              <a:buFont typeface="Symbol" panose="05050102010706020507" pitchFamily="18" charset="2"/>
              <a:buChar char="-"/>
            </a:pPr>
            <a:endParaRPr lang="en-US" sz="900" b="0" i="0" kern="1200" noProof="0" dirty="0">
              <a:solidFill>
                <a:schemeClr val="tx1"/>
              </a:solidFill>
              <a:effectLst/>
              <a:latin typeface="Arial" panose="020B0604020202020204" pitchFamily="34" charset="0"/>
              <a:ea typeface="+mn-ea"/>
              <a:cs typeface="+mn-cs"/>
            </a:endParaRPr>
          </a:p>
          <a:p>
            <a:pPr marL="171450" indent="-171450">
              <a:buFont typeface="Symbol" panose="05050102010706020507" pitchFamily="18" charset="2"/>
              <a:buChar char="-"/>
            </a:pPr>
            <a:r>
              <a:rPr lang="ru-RU" sz="900" b="0" i="0" kern="1200" noProof="0" dirty="0">
                <a:solidFill>
                  <a:schemeClr val="tx1"/>
                </a:solidFill>
                <a:effectLst/>
                <a:latin typeface="Arial"/>
                <a:cs typeface="Arial"/>
              </a:rPr>
              <a:t>Таксономия ЕС – это система зеленой классификации, которая переводит климатические и экологические цели ЕС в </a:t>
            </a:r>
            <a:r>
              <a:rPr lang="ru-RU" sz="900" b="1" i="0" kern="1200" noProof="0" dirty="0">
                <a:solidFill>
                  <a:schemeClr val="tx1"/>
                </a:solidFill>
                <a:effectLst/>
                <a:latin typeface="Arial"/>
                <a:cs typeface="Arial"/>
              </a:rPr>
              <a:t>критерии для конкретных экономических видов деятельности в целях инвестиций.</a:t>
            </a:r>
            <a:endParaRPr lang="ru-RU" sz="900" b="0" i="0" kern="1200" noProof="0" dirty="0">
              <a:solidFill>
                <a:schemeClr val="tx1"/>
              </a:solidFill>
              <a:effectLst/>
              <a:latin typeface="Arial"/>
              <a:cs typeface="Arial"/>
            </a:endParaRPr>
          </a:p>
          <a:p>
            <a:pPr marL="171450" indent="-171450">
              <a:buFont typeface="Symbol" panose="05050102010706020507" pitchFamily="18" charset="2"/>
              <a:buChar char="-"/>
            </a:pPr>
            <a:r>
              <a:rPr lang="ru-RU" sz="900" b="0" i="0" kern="1200" noProof="0" dirty="0">
                <a:solidFill>
                  <a:schemeClr val="tx1"/>
                </a:solidFill>
                <a:effectLst/>
                <a:latin typeface="Arial"/>
                <a:cs typeface="Arial"/>
              </a:rPr>
              <a:t>Целью является направление инвестиций на экологически устойчивое экономическое развитие, чтобы сделать возможными перемены и способствовать переходу к устойчивости.</a:t>
            </a:r>
            <a:endParaRPr lang="en-US" noProof="0" dirty="0">
              <a:latin typeface="Arial"/>
              <a:cs typeface="Arial"/>
            </a:endParaRPr>
          </a:p>
          <a:p>
            <a:pPr marL="171450" indent="-171450">
              <a:buFont typeface="Symbol" panose="05050102010706020507" pitchFamily="18" charset="2"/>
              <a:buChar char="-"/>
            </a:pPr>
            <a:r>
              <a:rPr lang="ru-RU" sz="900" b="0" i="0" kern="1200" noProof="0" dirty="0">
                <a:solidFill>
                  <a:schemeClr val="tx1"/>
                </a:solidFill>
                <a:effectLst/>
                <a:latin typeface="Arial" panose="020B0604020202020204" pitchFamily="34" charset="0"/>
                <a:ea typeface="+mn-ea"/>
                <a:cs typeface="+mn-cs"/>
              </a:rPr>
              <a:t>В соответствии с ней, зеленые или «экологически устойчивые» экономические виды деятельности – это виды деятельности, вносящие </a:t>
            </a:r>
            <a:r>
              <a:rPr lang="ru-RU" sz="900" b="1" i="0" kern="1200" noProof="0" dirty="0">
                <a:solidFill>
                  <a:schemeClr val="tx1"/>
                </a:solidFill>
                <a:effectLst/>
                <a:latin typeface="Arial" panose="020B0604020202020204" pitchFamily="34" charset="0"/>
                <a:ea typeface="+mn-ea"/>
                <a:cs typeface="+mn-cs"/>
              </a:rPr>
              <a:t>существенный вклад </a:t>
            </a:r>
            <a:r>
              <a:rPr lang="ru-RU" sz="900" b="0" i="0" kern="1200" noProof="0" dirty="0">
                <a:solidFill>
                  <a:schemeClr val="tx1"/>
                </a:solidFill>
                <a:effectLst/>
                <a:latin typeface="Arial" panose="020B0604020202020204" pitchFamily="34" charset="0"/>
                <a:ea typeface="+mn-ea"/>
                <a:cs typeface="+mn-cs"/>
              </a:rPr>
              <a:t>в достижение как минимум одной климатической и экологической цели ЕС (показаны на слайде), одновременно </a:t>
            </a:r>
            <a:r>
              <a:rPr lang="ru-RU" sz="900" b="1" i="0" kern="1200" noProof="0" dirty="0">
                <a:solidFill>
                  <a:schemeClr val="tx1"/>
                </a:solidFill>
                <a:effectLst/>
                <a:latin typeface="Arial" panose="020B0604020202020204" pitchFamily="34" charset="0"/>
                <a:ea typeface="+mn-ea"/>
                <a:cs typeface="+mn-cs"/>
              </a:rPr>
              <a:t>не причиняя существенного вреда </a:t>
            </a:r>
            <a:r>
              <a:rPr lang="ru-RU" sz="900" b="0" i="0" kern="1200" noProof="0" dirty="0">
                <a:solidFill>
                  <a:schemeClr val="tx1"/>
                </a:solidFill>
                <a:effectLst/>
                <a:latin typeface="Arial" panose="020B0604020202020204" pitchFamily="34" charset="0"/>
                <a:ea typeface="+mn-ea"/>
                <a:cs typeface="+mn-cs"/>
              </a:rPr>
              <a:t>ни одной из других целей и удовлетворяя требования минимальных социальных гарантий. </a:t>
            </a:r>
            <a:endParaRPr lang="en-US" sz="900" b="0" i="0" kern="1200" noProof="0" dirty="0">
              <a:solidFill>
                <a:schemeClr val="tx1"/>
              </a:solidFill>
              <a:effectLst/>
              <a:latin typeface="Arial" panose="020B0604020202020204" pitchFamily="34" charset="0"/>
              <a:cs typeface="Arial"/>
            </a:endParaRPr>
          </a:p>
          <a:p>
            <a:pPr marL="0" indent="0">
              <a:buFont typeface="Symbol" panose="05050102010706020507" pitchFamily="18" charset="2"/>
              <a:buNone/>
            </a:pPr>
            <a:endParaRPr lang="en-US" sz="900" b="0" i="0" kern="1200" noProof="0" dirty="0">
              <a:solidFill>
                <a:schemeClr val="tx1"/>
              </a:solidFill>
              <a:effectLst/>
              <a:latin typeface="Arial" panose="020B0604020202020204" pitchFamily="34" charset="0"/>
              <a:ea typeface="+mn-ea"/>
              <a:cs typeface="+mn-cs"/>
              <a:sym typeface="Wingdings" panose="05000000000000000000" pitchFamily="2" charset="2"/>
            </a:endParaRPr>
          </a:p>
          <a:p>
            <a:pPr marL="0" indent="0">
              <a:buFont typeface="Symbol" panose="05050102010706020507" pitchFamily="18" charset="2"/>
              <a:buNone/>
            </a:pPr>
            <a:r>
              <a:rPr lang="ru-RU" sz="900" b="1" i="1" kern="1200" noProof="0" dirty="0">
                <a:solidFill>
                  <a:schemeClr val="tx1"/>
                </a:solidFill>
                <a:effectLst/>
                <a:latin typeface="Arial"/>
                <a:cs typeface="Arial"/>
              </a:rPr>
              <a:t>Что это означает и как это связано с подходом Нексус?</a:t>
            </a:r>
            <a:endParaRPr lang="en-US" sz="900" b="1" i="1" kern="1200" noProof="0" dirty="0">
              <a:solidFill>
                <a:schemeClr val="tx1"/>
              </a:solidFill>
              <a:effectLst/>
              <a:latin typeface="Arial"/>
              <a:cs typeface="Arial"/>
            </a:endParaRPr>
          </a:p>
          <a:p>
            <a:pPr marL="171450" indent="-171450">
              <a:buFont typeface="Symbol" panose="05050102010706020507" pitchFamily="18" charset="2"/>
              <a:buChar char="-"/>
            </a:pPr>
            <a:r>
              <a:rPr lang="ru-RU" sz="900" b="0" i="0" kern="1200" noProof="0" dirty="0">
                <a:solidFill>
                  <a:schemeClr val="tx1"/>
                </a:solidFill>
                <a:effectLst/>
                <a:latin typeface="Arial"/>
                <a:cs typeface="Arial"/>
              </a:rPr>
              <a:t>Технические критерии отбора по принципу «существенного вклада» в достижение экологической цели гарантируют, что экономическая деятельность либо имеет значительное положительное экологическое влияние, либо существенно снижает негативные воздействия на окружающую среду, т.е. снижает уровни выбросов парниковых газов.</a:t>
            </a:r>
          </a:p>
          <a:p>
            <a:pPr marL="171450" indent="-171450">
              <a:buFont typeface="Symbol" panose="05050102010706020507" pitchFamily="18" charset="2"/>
              <a:buChar char="-"/>
            </a:pPr>
            <a:r>
              <a:rPr lang="ru-RU" sz="900" b="0" i="0" kern="1200" noProof="0" dirty="0">
                <a:solidFill>
                  <a:schemeClr val="tx1"/>
                </a:solidFill>
                <a:effectLst/>
                <a:latin typeface="Arial"/>
                <a:cs typeface="Arial"/>
              </a:rPr>
              <a:t>Технические критерии отбора по принципу «не существенного вреда» гарантируют, что экономическая деятельность не препятствует достижению других экологических целей в результате ее выполнения, т.е. она не оказывает существенного негативного влияния на них.</a:t>
            </a:r>
            <a:endParaRPr lang="en-US" sz="900" b="0" i="0" kern="1200" noProof="0" dirty="0">
              <a:solidFill>
                <a:schemeClr val="tx1"/>
              </a:solidFill>
              <a:effectLst/>
              <a:latin typeface="Arial" panose="020B0604020202020204" pitchFamily="34" charset="0"/>
              <a:cs typeface="Arial"/>
            </a:endParaRPr>
          </a:p>
          <a:p>
            <a:pPr marL="171450" indent="-171450">
              <a:buFont typeface="Wingdings" pitchFamily="2" charset="2"/>
              <a:buChar char="à"/>
            </a:pPr>
            <a:r>
              <a:rPr lang="ru-RU" sz="900" b="0" i="0" kern="1200" noProof="0" dirty="0">
                <a:solidFill>
                  <a:schemeClr val="tx1"/>
                </a:solidFill>
                <a:effectLst/>
                <a:latin typeface="Arial"/>
                <a:cs typeface="Arial"/>
                <a:sym typeface="Wingdings" panose="05000000000000000000" pitchFamily="2" charset="2"/>
              </a:rPr>
              <a:t>Оба набора критериев вместе обеспечивают согласованность между целями в Таксономии ЕС и гарантируют, что прогресс в достижении одной цели не происходит за счет других целей. Пороговые показатели эффективности по этим критериям являются научно обоснованными и разработаны на основе надежной методологии и инклюзивного процесса. Они определяют критерии для экономических видов деятельности, которые могут направить секторы на путь, согласующийся с климатическими и экологическими целями ЕС, на основе имеющихся в настоящее время технологий. </a:t>
            </a:r>
          </a:p>
          <a:p>
            <a:pPr marL="0" indent="0">
              <a:buFontTx/>
              <a:buNone/>
            </a:pPr>
            <a:r>
              <a:rPr lang="ru-RU" sz="900" b="0" i="0" kern="1200" noProof="0" dirty="0">
                <a:solidFill>
                  <a:schemeClr val="tx1"/>
                </a:solidFill>
                <a:effectLst/>
                <a:latin typeface="Arial"/>
                <a:cs typeface="Arial"/>
                <a:sym typeface="Wingdings" panose="05000000000000000000" pitchFamily="2" charset="2"/>
              </a:rPr>
              <a:t>Таким образом, по определению, Таксономия включает в себя идею, что при осуществлении экономической деятельности необходимо избегать компромиссов и негативного влияния на другие ресурсы и секторы, тем самым отражая подход Нексус. </a:t>
            </a:r>
            <a:endParaRPr lang="en-US" sz="900" b="0" i="0" kern="1200" noProof="0" dirty="0">
              <a:solidFill>
                <a:schemeClr val="tx1"/>
              </a:solidFill>
              <a:effectLst/>
              <a:latin typeface="Arial" panose="020B0604020202020204" pitchFamily="34" charset="0"/>
              <a:cs typeface="Arial"/>
            </a:endParaRPr>
          </a:p>
          <a:p>
            <a:pPr marL="0" indent="0">
              <a:buFont typeface="Symbol" panose="05050102010706020507" pitchFamily="18" charset="2"/>
              <a:buNone/>
            </a:pPr>
            <a:endParaRPr lang="en-US" sz="900" b="0" i="0" kern="1200" noProof="0" dirty="0">
              <a:solidFill>
                <a:schemeClr val="tx1"/>
              </a:solidFill>
              <a:effectLst/>
              <a:latin typeface="Arial" panose="020B0604020202020204" pitchFamily="34" charset="0"/>
              <a:ea typeface="+mn-ea"/>
              <a:cs typeface="+mn-cs"/>
            </a:endParaRPr>
          </a:p>
          <a:p>
            <a:pPr marL="171450" indent="-171450">
              <a:buFont typeface="Symbol" panose="05050102010706020507" pitchFamily="18" charset="2"/>
              <a:buChar char="-"/>
            </a:pPr>
            <a:r>
              <a:rPr lang="ru-RU" sz="900" b="0" i="0" kern="1200" noProof="0" dirty="0">
                <a:solidFill>
                  <a:schemeClr val="tx1"/>
                </a:solidFill>
                <a:effectLst/>
                <a:latin typeface="Arial"/>
                <a:cs typeface="Arial"/>
              </a:rPr>
              <a:t>Использование Таксономии ЕС: помимо обязательного использования для крупных компании и для разработки устойчивых финансовых инструментов в ЕС, любая компания и организаторы проектов могут выбрать соответствие критериям Таксономии ЕС с целью </a:t>
            </a:r>
            <a:r>
              <a:rPr lang="ru-RU" sz="900" b="1" i="0" kern="1200" noProof="0" dirty="0">
                <a:solidFill>
                  <a:schemeClr val="tx1"/>
                </a:solidFill>
                <a:effectLst/>
                <a:latin typeface="Arial"/>
                <a:cs typeface="Arial"/>
              </a:rPr>
              <a:t>привлечь инвесторов, заинтересованных в зеленых возможностях. </a:t>
            </a:r>
            <a:r>
              <a:rPr lang="ru-RU" sz="900" b="0" i="0" kern="1200" noProof="0" dirty="0">
                <a:solidFill>
                  <a:schemeClr val="tx1"/>
                </a:solidFill>
                <a:effectLst/>
                <a:latin typeface="Arial"/>
                <a:cs typeface="Arial"/>
              </a:rPr>
              <a:t>Инвесторы могут использовать критерии Таксономии ЕС в своих технико-экономических обоснованиях для </a:t>
            </a:r>
            <a:r>
              <a:rPr lang="ru-RU" sz="900" b="1" i="0" kern="1200" noProof="0" dirty="0">
                <a:solidFill>
                  <a:schemeClr val="tx1"/>
                </a:solidFill>
                <a:effectLst/>
                <a:latin typeface="Arial"/>
                <a:cs typeface="Arial"/>
              </a:rPr>
              <a:t>отбора и определения устойчивых инвестиционных возможностей</a:t>
            </a:r>
            <a:r>
              <a:rPr lang="ru-RU" sz="900" b="0" i="0" kern="1200" noProof="0" dirty="0">
                <a:solidFill>
                  <a:schemeClr val="tx1"/>
                </a:solidFill>
                <a:effectLst/>
                <a:latin typeface="Arial"/>
                <a:cs typeface="Arial"/>
              </a:rPr>
              <a:t> с целью достижения положительного влияния на окружающую среду.</a:t>
            </a:r>
            <a:endParaRPr lang="en-US" sz="900" b="0" i="0" kern="1200" noProof="0" dirty="0">
              <a:solidFill>
                <a:schemeClr val="tx1"/>
              </a:solidFill>
              <a:effectLst/>
              <a:latin typeface="Arial" panose="020B0604020202020204" pitchFamily="34" charset="0"/>
              <a:cs typeface="Arial"/>
            </a:endParaRPr>
          </a:p>
          <a:p>
            <a:pPr marL="0" indent="0">
              <a:buFont typeface="Symbol" panose="05050102010706020507" pitchFamily="18" charset="2"/>
              <a:buNone/>
            </a:pPr>
            <a:endParaRPr lang="en-US" sz="900" b="0" i="0" kern="1200" noProof="0" dirty="0">
              <a:solidFill>
                <a:schemeClr val="tx1"/>
              </a:solidFill>
              <a:effectLst/>
              <a:latin typeface="Arial" panose="020B0604020202020204" pitchFamily="34" charset="0"/>
              <a:ea typeface="+mn-ea"/>
              <a:cs typeface="+mn-cs"/>
            </a:endParaRPr>
          </a:p>
          <a:p>
            <a:pPr marL="171450" indent="-171450">
              <a:buFont typeface="Symbol" panose="05050102010706020507" pitchFamily="18" charset="2"/>
              <a:buChar char="-"/>
            </a:pPr>
            <a:r>
              <a:rPr lang="ru-RU" b="0" u="none" noProof="0" dirty="0">
                <a:latin typeface="Arial"/>
                <a:cs typeface="Arial"/>
              </a:rPr>
              <a:t>Секторы, которые учитываются в Таксономии (Компас Таксономии ЕС), включают лесоводство, мероприятия по охране окружающей среды и восстановлению; производство, энергию, водоснабжение, канализацию, утилизацию отходов и восстановление, транспорт, строительство и недвижимость, информацию и коммуникации, профессиональную, научную и техническую деятельности; финансовую и страховую деятельности, образование, деятельность в области здоровья человека и социальной работы, искусство, развлечения и отдых</a:t>
            </a:r>
          </a:p>
          <a:p>
            <a:r>
              <a:rPr lang="en-US" b="0" u="none" noProof="0" dirty="0">
                <a:latin typeface="Arial"/>
                <a:cs typeface="Arial"/>
                <a:sym typeface="Wingdings" panose="05000000000000000000" pitchFamily="2" charset="2"/>
              </a:rPr>
              <a:t> </a:t>
            </a:r>
            <a:r>
              <a:rPr lang="ru-RU" b="0" u="none" noProof="0" dirty="0">
                <a:latin typeface="Arial"/>
                <a:cs typeface="Arial"/>
                <a:sym typeface="Wingdings" panose="05000000000000000000" pitchFamily="2" charset="2"/>
              </a:rPr>
              <a:t>На сегодня в таксономию включены секторы с самой высокой долей выбросов СО2 (энергия, производство, транспорт,  здания), а также виды деятельности, способствующие ее трансформации, так как Таксономия направлена на существенное увеличение потенциала, предлагаемого зеленым финансированием в поддержку перехода, в частности, в углеродоемких секторах, где срочно необходимы изменения. </a:t>
            </a:r>
          </a:p>
          <a:p>
            <a:endParaRPr lang="en-US" b="0" u="none" noProof="0" dirty="0"/>
          </a:p>
          <a:p>
            <a:pPr marL="0" indent="0">
              <a:buFont typeface="Symbol" panose="05050102010706020507" pitchFamily="18" charset="2"/>
              <a:buNone/>
            </a:pPr>
            <a:endParaRPr lang="en-US" b="1" noProof="0" dirty="0"/>
          </a:p>
          <a:p>
            <a:pPr marL="0" indent="0">
              <a:buFont typeface="Symbol" panose="05050102010706020507" pitchFamily="18" charset="2"/>
              <a:buNone/>
            </a:pPr>
            <a:r>
              <a:rPr lang="ru-RU" b="1" noProof="0" dirty="0">
                <a:latin typeface="Arial"/>
                <a:cs typeface="Arial"/>
              </a:rPr>
              <a:t>Источники</a:t>
            </a:r>
            <a:r>
              <a:rPr lang="en-US" b="1" noProof="0" dirty="0">
                <a:latin typeface="Arial"/>
                <a:cs typeface="Arial"/>
              </a:rPr>
              <a:t>:</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noProof="0" dirty="0"/>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900" noProof="0" dirty="0">
                <a:latin typeface="Arial"/>
                <a:cs typeface="Arial"/>
              </a:rPr>
              <a:t>European Commission, ‘</a:t>
            </a:r>
            <a:r>
              <a:rPr lang="en-US" sz="900" b="0" i="0" kern="1200" noProof="0" dirty="0">
                <a:solidFill>
                  <a:schemeClr val="tx1"/>
                </a:solidFill>
                <a:effectLst/>
                <a:latin typeface="Arial"/>
                <a:cs typeface="Arial"/>
              </a:rPr>
              <a:t>EU taxonomy for sustainable activities’, available at: https://ec.europa.eu/info/business-economy-euro/banking-and-finance/sustainable-finance/eu-taxonomy-sustainable-activities_en#compass</a:t>
            </a:r>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noProof="0" dirty="0"/>
          </a:p>
          <a:p>
            <a:pPr algn="just">
              <a:defRPr/>
            </a:pPr>
            <a:r>
              <a:rPr lang="en-US" sz="900" noProof="0" dirty="0">
                <a:latin typeface="Arial"/>
                <a:cs typeface="Arial"/>
              </a:rPr>
              <a:t>European </a:t>
            </a:r>
            <a:r>
              <a:rPr lang="en-US" sz="900" b="0" noProof="0" dirty="0">
                <a:latin typeface="Arial"/>
                <a:cs typeface="Arial"/>
              </a:rPr>
              <a:t>Commission, ‘</a:t>
            </a:r>
            <a:r>
              <a:rPr lang="en-US" sz="900" b="0" i="0" kern="1200" noProof="0" dirty="0">
                <a:solidFill>
                  <a:schemeClr val="tx1"/>
                </a:solidFill>
                <a:effectLst/>
                <a:latin typeface="Arial"/>
                <a:cs typeface="Arial"/>
              </a:rPr>
              <a:t>EU Taxonomy Compass: Sectors‘, available at: </a:t>
            </a:r>
            <a:r>
              <a:rPr lang="en-US" sz="900" b="0" noProof="0" dirty="0">
                <a:latin typeface="Arial"/>
                <a:cs typeface="Arial"/>
              </a:rPr>
              <a:t>https://ec.europa.eu</a:t>
            </a:r>
            <a:r>
              <a:rPr lang="en-US" sz="900" noProof="0" dirty="0">
                <a:latin typeface="Arial"/>
                <a:cs typeface="Arial"/>
              </a:rPr>
              <a:t>/sustainable-finance-taxonomy/activities/sectors_en.htm</a:t>
            </a:r>
            <a:r>
              <a:rPr lang="en-US" noProof="0" dirty="0">
                <a:latin typeface="Arial"/>
                <a:cs typeface="Arial"/>
              </a:rPr>
              <a:t> </a:t>
            </a:r>
            <a:endParaRPr lang="en-US" sz="900" noProof="0" dirty="0">
              <a:cs typeface="Arial"/>
            </a:endParaRPr>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noProof="0" dirty="0"/>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900" noProof="0" dirty="0">
                <a:latin typeface="Arial"/>
                <a:cs typeface="Arial"/>
              </a:rPr>
              <a:t>European Commission ‚FAQ: What is the EU Taxonomy and how will it work in practice?’</a:t>
            </a:r>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ru-RU" sz="900" b="1" noProof="0" dirty="0">
                <a:latin typeface="Arial"/>
                <a:cs typeface="Arial"/>
              </a:rPr>
              <a:t>Дополнительные источники</a:t>
            </a:r>
            <a:r>
              <a:rPr lang="en-US" sz="900" b="1" noProof="0" dirty="0">
                <a:latin typeface="Arial"/>
                <a:cs typeface="Arial"/>
              </a:rPr>
              <a:t>:</a:t>
            </a:r>
          </a:p>
          <a:p>
            <a:pPr marL="171450" indent="-171450">
              <a:buFont typeface="Symbol" panose="05050102010706020507" pitchFamily="18" charset="2"/>
              <a:buChar char="-"/>
            </a:pPr>
            <a:r>
              <a:rPr lang="ru-RU" b="0" u="none" noProof="0" dirty="0">
                <a:latin typeface="Arial"/>
                <a:cs typeface="Arial"/>
              </a:rPr>
              <a:t>Компас Таксономии ЕС является визуальным инструментом, представляющим контент Таксономии ЕС</a:t>
            </a:r>
          </a:p>
          <a:p>
            <a:pPr marL="171450" indent="-171450">
              <a:buFont typeface="Symbol" panose="05050102010706020507" pitchFamily="18" charset="2"/>
              <a:buChar char="-"/>
            </a:pPr>
            <a:r>
              <a:rPr lang="ru-RU" b="0" u="none" noProof="0" dirty="0">
                <a:latin typeface="Arial"/>
                <a:cs typeface="Arial"/>
              </a:rPr>
              <a:t>Его цель заключается в том, чтобы </a:t>
            </a:r>
            <a:r>
              <a:rPr lang="ru-RU" b="1" u="none" noProof="0" dirty="0">
                <a:latin typeface="Arial"/>
                <a:cs typeface="Arial"/>
              </a:rPr>
              <a:t>сделать содержание Таксономии ЕС более доступным </a:t>
            </a:r>
            <a:r>
              <a:rPr lang="ru-RU" b="0" u="none" noProof="0" dirty="0">
                <a:latin typeface="Arial"/>
                <a:cs typeface="Arial"/>
              </a:rPr>
              <a:t>для различных пользователей. Он показывает пользователям, какие виды деятельности включены в Таксономию ЕС (деятельность, соответствующая требованиям таксономии), в достижение каких целей они вносят существенный вклад, и каким критериям они удовлетворяют. </a:t>
            </a:r>
            <a:endParaRPr lang="en-US" noProof="0" dirty="0">
              <a:latin typeface="Arial"/>
              <a:cs typeface="Arial"/>
            </a:endParaRPr>
          </a:p>
          <a:p>
            <a:pPr marL="0" indent="0">
              <a:buFont typeface="Symbol" panose="05050102010706020507" pitchFamily="18" charset="2"/>
              <a:buNone/>
            </a:pPr>
            <a:endParaRPr lang="en-US" sz="900" noProof="0" dirty="0"/>
          </a:p>
          <a:p>
            <a:pPr>
              <a:defRPr/>
            </a:pPr>
            <a:r>
              <a:rPr lang="ru-RU" b="0" u="none" noProof="0" dirty="0">
                <a:latin typeface="Arial"/>
                <a:cs typeface="Arial"/>
              </a:rPr>
              <a:t>Детальная информация о критериях содержится в документе Европейской комиссии (2020) «Отчет о таксономии: техническое приложение»</a:t>
            </a:r>
            <a:endParaRPr lang="en-US" sz="900" noProof="0" dirty="0">
              <a:cs typeface="Arial"/>
            </a:endParaRPr>
          </a:p>
          <a:p>
            <a:endParaRPr lang="ru-RU" noProof="0" dirty="0">
              <a:latin typeface="Arial"/>
              <a:cs typeface="Arial"/>
            </a:endParaRPr>
          </a:p>
          <a:p>
            <a:r>
              <a:rPr lang="ru-RU" noProof="0" dirty="0">
                <a:latin typeface="Arial"/>
                <a:cs typeface="Arial"/>
              </a:rPr>
              <a:t>Ссылка на Компас Таксономии ЕС:  Европейская комиссия, «</a:t>
            </a:r>
            <a:endParaRPr lang="en-US" noProof="0" dirty="0">
              <a:latin typeface="Arial"/>
              <a:cs typeface="Arial"/>
            </a:endParaRPr>
          </a:p>
          <a:p>
            <a:r>
              <a:rPr lang="ru-RU" b="0" u="none" noProof="0" dirty="0">
                <a:latin typeface="Arial"/>
                <a:cs typeface="Arial"/>
              </a:rPr>
              <a:t>Компас Таксономии ЕС», доступно по ссылке</a:t>
            </a:r>
            <a:r>
              <a:rPr lang="en-US" sz="900" b="0" i="0" kern="1200" noProof="0" dirty="0">
                <a:solidFill>
                  <a:schemeClr val="tx1"/>
                </a:solidFill>
                <a:effectLst/>
                <a:latin typeface="Arial"/>
                <a:cs typeface="Arial"/>
              </a:rPr>
              <a:t>: </a:t>
            </a:r>
            <a:r>
              <a:rPr lang="en-US" b="0" u="none" noProof="0" dirty="0">
                <a:latin typeface="Arial"/>
                <a:cs typeface="Arial"/>
              </a:rPr>
              <a:t>https://ec.europa.eu/sustainable-finance-taxonomy/tool/index_en.htm</a:t>
            </a:r>
            <a:endParaRPr lang="en-US" noProof="0" dirty="0">
              <a:latin typeface="Arial"/>
              <a:cs typeface="Arial"/>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21</a:t>
            </a:fld>
            <a:endParaRPr lang="en-GB" dirty="0"/>
          </a:p>
        </p:txBody>
      </p:sp>
    </p:spTree>
    <p:extLst>
      <p:ext uri="{BB962C8B-B14F-4D97-AF65-F5344CB8AC3E}">
        <p14:creationId xmlns:p14="http://schemas.microsoft.com/office/powerpoint/2010/main" val="787520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solidFill>
                  <a:schemeClr val="tx1"/>
                </a:solidFill>
                <a:latin typeface="Arial"/>
                <a:cs typeface="Arial"/>
              </a:rPr>
              <a:t>Примечания</a:t>
            </a:r>
            <a:r>
              <a:rPr lang="en-US" b="1" noProof="0" dirty="0">
                <a:solidFill>
                  <a:schemeClr val="tx1"/>
                </a:solidFill>
                <a:latin typeface="Arial"/>
                <a:cs typeface="Arial"/>
              </a:rPr>
              <a:t>:</a:t>
            </a:r>
            <a:endParaRPr lang="en-US" b="1" noProof="0" dirty="0">
              <a:solidFill>
                <a:schemeClr val="tx1"/>
              </a:solidFill>
              <a:cs typeface="Arial"/>
            </a:endParaRPr>
          </a:p>
          <a:p>
            <a:endParaRPr lang="en-US" b="0" noProof="0" dirty="0">
              <a:solidFill>
                <a:schemeClr val="tx1"/>
              </a:solidFill>
              <a:latin typeface="Arial"/>
              <a:cs typeface="Arial"/>
            </a:endParaRPr>
          </a:p>
          <a:p>
            <a:r>
              <a:rPr lang="ru-RU" b="0" noProof="0" dirty="0">
                <a:solidFill>
                  <a:schemeClr val="tx1"/>
                </a:solidFill>
                <a:latin typeface="Arial"/>
                <a:cs typeface="Arial"/>
              </a:rPr>
              <a:t>На данном слайде показано, как подход Нексус может внести вклад в соблюдение других международных стандартов:</a:t>
            </a:r>
            <a:endParaRPr lang="en-US" b="0" noProof="0" dirty="0">
              <a:solidFill>
                <a:schemeClr val="tx1"/>
              </a:solidFill>
              <a:latin typeface="Arial"/>
              <a:cs typeface="Arial"/>
            </a:endParaRPr>
          </a:p>
          <a:p>
            <a:endParaRPr lang="en-US" b="1" noProof="0" dirty="0">
              <a:solidFill>
                <a:schemeClr val="tx1"/>
              </a:solidFill>
              <a:latin typeface="Arial"/>
              <a:cs typeface="Arial"/>
            </a:endParaRPr>
          </a:p>
          <a:p>
            <a:r>
              <a:rPr lang="ru-RU" b="1" noProof="0" dirty="0">
                <a:solidFill>
                  <a:schemeClr val="tx1"/>
                </a:solidFill>
                <a:latin typeface="Arial"/>
                <a:cs typeface="Arial"/>
              </a:rPr>
              <a:t>Глобальная инициатива отчетности </a:t>
            </a:r>
            <a:r>
              <a:rPr lang="en-US" b="1" noProof="0" dirty="0">
                <a:solidFill>
                  <a:schemeClr val="tx1"/>
                </a:solidFill>
                <a:latin typeface="Arial"/>
                <a:cs typeface="Arial"/>
              </a:rPr>
              <a:t>(GRI):</a:t>
            </a:r>
            <a:endParaRPr lang="en-US" b="1" noProof="0" dirty="0">
              <a:solidFill>
                <a:schemeClr val="tx1"/>
              </a:solidFill>
            </a:endParaRPr>
          </a:p>
          <a:p>
            <a:pPr marL="171450" indent="-171450">
              <a:buFont typeface="Symbol" panose="05050102010706020507" pitchFamily="18" charset="2"/>
              <a:buChar char="-"/>
            </a:pPr>
            <a:r>
              <a:rPr lang="ru-RU" noProof="0" dirty="0">
                <a:solidFill>
                  <a:schemeClr val="tx1"/>
                </a:solidFill>
                <a:latin typeface="Arial"/>
                <a:cs typeface="Arial"/>
              </a:rPr>
              <a:t>Стандарты </a:t>
            </a:r>
            <a:r>
              <a:rPr lang="en-US" noProof="0" dirty="0">
                <a:solidFill>
                  <a:schemeClr val="tx1"/>
                </a:solidFill>
                <a:latin typeface="Arial"/>
                <a:cs typeface="Arial"/>
              </a:rPr>
              <a:t>GRI </a:t>
            </a:r>
            <a:r>
              <a:rPr lang="ru-RU" noProof="0" dirty="0">
                <a:solidFill>
                  <a:schemeClr val="tx1"/>
                </a:solidFill>
                <a:latin typeface="Arial"/>
                <a:cs typeface="Arial"/>
              </a:rPr>
              <a:t>представляют собой модульную систему из трех взаимосвязанных стандартов: (1) Тематические стандарты </a:t>
            </a:r>
            <a:r>
              <a:rPr lang="en-US" noProof="0" dirty="0">
                <a:solidFill>
                  <a:schemeClr val="tx1"/>
                </a:solidFill>
                <a:latin typeface="Arial"/>
                <a:cs typeface="Arial"/>
              </a:rPr>
              <a:t>GRI</a:t>
            </a:r>
            <a:r>
              <a:rPr lang="ru-RU" noProof="0" dirty="0">
                <a:solidFill>
                  <a:schemeClr val="tx1"/>
                </a:solidFill>
                <a:latin typeface="Arial"/>
                <a:cs typeface="Arial"/>
              </a:rPr>
              <a:t>; (2) Отраслевые гарантии </a:t>
            </a:r>
            <a:r>
              <a:rPr lang="en-US" noProof="0" dirty="0">
                <a:solidFill>
                  <a:schemeClr val="tx1"/>
                </a:solidFill>
                <a:latin typeface="Arial"/>
                <a:cs typeface="Arial"/>
              </a:rPr>
              <a:t>GRI</a:t>
            </a:r>
            <a:r>
              <a:rPr lang="ru-RU" noProof="0" dirty="0">
                <a:solidFill>
                  <a:schemeClr val="tx1"/>
                </a:solidFill>
                <a:latin typeface="Arial"/>
                <a:cs typeface="Arial"/>
              </a:rPr>
              <a:t>; (3) Универсальные стандарты </a:t>
            </a:r>
            <a:r>
              <a:rPr lang="en-US" noProof="0" dirty="0">
                <a:solidFill>
                  <a:schemeClr val="tx1"/>
                </a:solidFill>
                <a:latin typeface="Arial"/>
                <a:cs typeface="Arial"/>
              </a:rPr>
              <a:t>GRI </a:t>
            </a:r>
            <a:endParaRPr lang="ru-RU" noProof="0" dirty="0">
              <a:solidFill>
                <a:schemeClr val="tx1"/>
              </a:solidFill>
              <a:latin typeface="Arial"/>
              <a:cs typeface="Arial"/>
            </a:endParaRPr>
          </a:p>
          <a:p>
            <a:pPr marL="171450" indent="-171450">
              <a:buFont typeface="Symbol" panose="05050102010706020507" pitchFamily="18" charset="2"/>
              <a:buChar char="-"/>
            </a:pPr>
            <a:r>
              <a:rPr lang="ru-RU" noProof="0" dirty="0">
                <a:solidFill>
                  <a:schemeClr val="tx1"/>
                </a:solidFill>
                <a:latin typeface="Arial"/>
                <a:cs typeface="Arial"/>
              </a:rPr>
              <a:t>Вместе, они предоставляют инструмент для понимания и отчетности о последствиях деятельности организации в экономической, экологической и социальной областях</a:t>
            </a:r>
            <a:endParaRPr lang="en-US" noProof="0" dirty="0">
              <a:solidFill>
                <a:schemeClr val="tx1"/>
              </a:solidFill>
              <a:latin typeface="Arial"/>
              <a:cs typeface="Arial"/>
            </a:endParaRPr>
          </a:p>
          <a:p>
            <a:pPr marL="171450" indent="-171450">
              <a:buFont typeface="Symbol" panose="05050102010706020507" pitchFamily="18" charset="2"/>
              <a:buChar char="-"/>
            </a:pPr>
            <a:r>
              <a:rPr lang="ru-RU" noProof="0" dirty="0">
                <a:solidFill>
                  <a:schemeClr val="tx1"/>
                </a:solidFill>
                <a:latin typeface="Arial"/>
                <a:cs typeface="Arial"/>
              </a:rPr>
              <a:t>Стандарты</a:t>
            </a:r>
            <a:r>
              <a:rPr lang="en-US" noProof="0" dirty="0">
                <a:solidFill>
                  <a:schemeClr val="tx1"/>
                </a:solidFill>
                <a:latin typeface="Arial"/>
                <a:cs typeface="Arial"/>
              </a:rPr>
              <a:t> GRI </a:t>
            </a:r>
            <a:r>
              <a:rPr lang="ru-RU" noProof="0" dirty="0">
                <a:solidFill>
                  <a:schemeClr val="tx1"/>
                </a:solidFill>
                <a:latin typeface="Arial"/>
                <a:cs typeface="Arial"/>
              </a:rPr>
              <a:t>гарантируют совместимость и достоверность и, таким образом, увеличивают прозрачность воздействия, оказываемого организацией в процессе достижения устойчивого развития</a:t>
            </a:r>
            <a:endParaRPr lang="en-US" noProof="0" dirty="0">
              <a:solidFill>
                <a:schemeClr val="tx1"/>
              </a:solidFill>
              <a:cs typeface="Arial" panose="020B0604020202020204" pitchFamily="34" charset="0"/>
            </a:endParaRPr>
          </a:p>
          <a:p>
            <a:pPr marL="171450" indent="-171450">
              <a:buFont typeface="Symbol" panose="05050102010706020507" pitchFamily="18" charset="2"/>
              <a:buChar char="-"/>
            </a:pPr>
            <a:r>
              <a:rPr lang="ru-RU" noProof="0" dirty="0">
                <a:solidFill>
                  <a:schemeClr val="tx1"/>
                </a:solidFill>
                <a:latin typeface="Arial"/>
                <a:cs typeface="Arial"/>
              </a:rPr>
              <a:t>Такая информация крайне важна для многих заинтересованных сторон (таких как инвесторы, политики, рынки капитала и гражданское общество)</a:t>
            </a:r>
            <a:endParaRPr lang="en-US" noProof="0" dirty="0">
              <a:solidFill>
                <a:schemeClr val="tx1"/>
              </a:solidFill>
              <a:cs typeface="Arial" panose="020B0604020202020204" pitchFamily="34" charset="0"/>
            </a:endParaRPr>
          </a:p>
          <a:p>
            <a:endParaRPr lang="en-US" b="1" noProof="0" dirty="0">
              <a:solidFill>
                <a:schemeClr val="tx1"/>
              </a:solidFill>
              <a:latin typeface="Arial"/>
              <a:cs typeface="Arial"/>
            </a:endParaRPr>
          </a:p>
          <a:p>
            <a:r>
              <a:rPr lang="ru-RU" b="1" noProof="0" dirty="0">
                <a:solidFill>
                  <a:schemeClr val="tx1"/>
                </a:solidFill>
                <a:latin typeface="Arial"/>
                <a:cs typeface="Arial"/>
              </a:rPr>
              <a:t>Проект углеродной отчетности </a:t>
            </a:r>
            <a:r>
              <a:rPr lang="en-US" b="1" noProof="0" dirty="0">
                <a:solidFill>
                  <a:schemeClr val="tx1"/>
                </a:solidFill>
                <a:latin typeface="Arial"/>
                <a:cs typeface="Arial"/>
              </a:rPr>
              <a:t>(CDP):</a:t>
            </a:r>
            <a:endParaRPr lang="en-US" noProof="0" dirty="0">
              <a:solidFill>
                <a:schemeClr val="tx1"/>
              </a:solidFill>
              <a:cs typeface="Arial"/>
            </a:endParaRPr>
          </a:p>
          <a:p>
            <a:pPr marL="171450" indent="-171450">
              <a:buFont typeface="Symbol" panose="05050102010706020507" pitchFamily="18" charset="2"/>
              <a:buChar char="-"/>
            </a:pPr>
            <a:r>
              <a:rPr lang="en-US" noProof="0" dirty="0">
                <a:solidFill>
                  <a:schemeClr val="tx1"/>
                </a:solidFill>
                <a:latin typeface="Arial"/>
                <a:cs typeface="Arial"/>
              </a:rPr>
              <a:t>CDP </a:t>
            </a:r>
            <a:r>
              <a:rPr lang="ru-RU" noProof="0" dirty="0">
                <a:solidFill>
                  <a:schemeClr val="tx1"/>
                </a:solidFill>
                <a:latin typeface="Arial"/>
                <a:cs typeface="Arial"/>
              </a:rPr>
              <a:t>управляет системой глобальной отчетности для управления воздействиями на окружающую среду</a:t>
            </a:r>
          </a:p>
          <a:p>
            <a:pPr marL="171450" indent="-171450">
              <a:buFont typeface="Symbol" panose="05050102010706020507" pitchFamily="18" charset="2"/>
              <a:buChar char="-"/>
            </a:pPr>
            <a:r>
              <a:rPr lang="ru-RU" noProof="0" dirty="0">
                <a:solidFill>
                  <a:schemeClr val="tx1"/>
                </a:solidFill>
                <a:latin typeface="Arial"/>
                <a:cs typeface="Arial"/>
              </a:rPr>
              <a:t>Направлен на инвесторов, компании, города, штаты и регионы</a:t>
            </a:r>
            <a:endParaRPr lang="en-US" b="1" noProof="0" dirty="0">
              <a:solidFill>
                <a:schemeClr val="tx1"/>
              </a:solidFill>
              <a:latin typeface="Arial"/>
              <a:cs typeface="Arial"/>
            </a:endParaRPr>
          </a:p>
          <a:p>
            <a:pPr marL="171450" indent="-171450">
              <a:buFont typeface="Symbol" panose="05050102010706020507" pitchFamily="18" charset="2"/>
              <a:buChar char="-"/>
            </a:pPr>
            <a:r>
              <a:rPr lang="en-US" noProof="0" dirty="0">
                <a:solidFill>
                  <a:schemeClr val="tx1"/>
                </a:solidFill>
                <a:latin typeface="Arial"/>
                <a:cs typeface="Arial"/>
              </a:rPr>
              <a:t>CDP </a:t>
            </a:r>
            <a:r>
              <a:rPr lang="ru-RU" noProof="0" dirty="0">
                <a:solidFill>
                  <a:schemeClr val="tx1"/>
                </a:solidFill>
                <a:latin typeface="Arial"/>
                <a:cs typeface="Arial"/>
              </a:rPr>
              <a:t>особенно признается среди игроков мировой экономики </a:t>
            </a:r>
            <a:r>
              <a:rPr lang="en-US" noProof="0" dirty="0">
                <a:solidFill>
                  <a:schemeClr val="tx1"/>
                </a:solidFill>
                <a:latin typeface="Arial"/>
                <a:cs typeface="Arial"/>
              </a:rPr>
              <a:t>--&gt; </a:t>
            </a:r>
            <a:r>
              <a:rPr lang="ru-RU" noProof="0" dirty="0">
                <a:solidFill>
                  <a:schemeClr val="tx1"/>
                </a:solidFill>
                <a:latin typeface="Arial"/>
                <a:cs typeface="Arial"/>
              </a:rPr>
              <a:t>он представляет золотой стандарт отчетности по вопросам окружающей среды, предоставляя самый богатый и полный набор данных о деятельности компаний и городов</a:t>
            </a:r>
          </a:p>
          <a:p>
            <a:pPr marL="171450" indent="-171450">
              <a:buFont typeface="Symbol" panose="05050102010706020507" pitchFamily="18" charset="2"/>
              <a:buChar char="-"/>
            </a:pPr>
            <a:endParaRPr lang="en-US" b="1" noProof="0" dirty="0">
              <a:solidFill>
                <a:schemeClr val="tx1"/>
              </a:solidFill>
              <a:latin typeface="Arial"/>
              <a:cs typeface="Arial"/>
            </a:endParaRPr>
          </a:p>
          <a:p>
            <a:endParaRPr lang="en-US" noProof="0" dirty="0">
              <a:solidFill>
                <a:schemeClr val="tx1"/>
              </a:solidFill>
              <a:latin typeface="Arial"/>
              <a:cs typeface="Arial"/>
            </a:endParaRPr>
          </a:p>
          <a:p>
            <a:r>
              <a:rPr lang="ru-RU" b="1" noProof="0" dirty="0">
                <a:solidFill>
                  <a:schemeClr val="tx1"/>
                </a:solidFill>
                <a:latin typeface="Arial"/>
                <a:cs typeface="Arial"/>
              </a:rPr>
              <a:t>Международное финансовое сотрудничество </a:t>
            </a:r>
            <a:r>
              <a:rPr lang="en-US" b="1" noProof="0" dirty="0">
                <a:solidFill>
                  <a:schemeClr val="tx1"/>
                </a:solidFill>
                <a:latin typeface="Arial"/>
                <a:cs typeface="Arial"/>
              </a:rPr>
              <a:t>(IFC):</a:t>
            </a:r>
          </a:p>
          <a:p>
            <a:pPr marL="171450" indent="-171450">
              <a:buFont typeface="Symbol" panose="05050102010706020507" pitchFamily="18" charset="2"/>
              <a:buChar char="-"/>
            </a:pPr>
            <a:r>
              <a:rPr lang="en-US" noProof="0" dirty="0">
                <a:solidFill>
                  <a:schemeClr val="tx1"/>
                </a:solidFill>
                <a:latin typeface="Arial"/>
                <a:cs typeface="Arial"/>
              </a:rPr>
              <a:t>IFC (</a:t>
            </a:r>
            <a:r>
              <a:rPr lang="ru-RU" noProof="0" dirty="0">
                <a:solidFill>
                  <a:schemeClr val="tx1"/>
                </a:solidFill>
                <a:latin typeface="Arial"/>
                <a:cs typeface="Arial"/>
              </a:rPr>
              <a:t>члены Группы Всемирного банка) представляет самый крупный институт глобального развития, который фокусируется на частном секторе в развивающихся странах</a:t>
            </a:r>
          </a:p>
          <a:p>
            <a:pPr marL="171450" indent="-171450">
              <a:buFont typeface="Symbol" panose="05050102010706020507" pitchFamily="18" charset="2"/>
              <a:buChar char="-"/>
            </a:pPr>
            <a:r>
              <a:rPr lang="ru-RU" noProof="0" dirty="0">
                <a:solidFill>
                  <a:schemeClr val="tx1"/>
                </a:solidFill>
                <a:latin typeface="Arial"/>
                <a:cs typeface="Arial"/>
              </a:rPr>
              <a:t>Основные цели </a:t>
            </a:r>
            <a:r>
              <a:rPr lang="en-US" noProof="0" dirty="0">
                <a:solidFill>
                  <a:schemeClr val="tx1"/>
                </a:solidFill>
                <a:latin typeface="Arial"/>
                <a:cs typeface="Arial"/>
              </a:rPr>
              <a:t>IFC</a:t>
            </a:r>
            <a:r>
              <a:rPr lang="ru-RU" noProof="0" dirty="0">
                <a:solidFill>
                  <a:schemeClr val="tx1"/>
                </a:solidFill>
                <a:latin typeface="Arial"/>
                <a:cs typeface="Arial"/>
              </a:rPr>
              <a:t>: (1) продвигать экономическое развитие и (2) улучшать жизни людей, стимулируя рост частного сектора в развивающихся странах</a:t>
            </a:r>
            <a:endParaRPr lang="en-US" noProof="0" dirty="0">
              <a:solidFill>
                <a:schemeClr val="tx1"/>
              </a:solidFill>
              <a:latin typeface="Arial"/>
              <a:cs typeface="Arial"/>
            </a:endParaRPr>
          </a:p>
          <a:p>
            <a:pPr marL="171450" indent="-171450">
              <a:buFont typeface="Symbol" panose="05050102010706020507" pitchFamily="18" charset="2"/>
              <a:buChar char="-"/>
            </a:pPr>
            <a:r>
              <a:rPr lang="ru-RU" noProof="0" dirty="0">
                <a:solidFill>
                  <a:schemeClr val="tx1"/>
                </a:solidFill>
                <a:latin typeface="Arial"/>
                <a:cs typeface="Arial"/>
              </a:rPr>
              <a:t>Для этого </a:t>
            </a:r>
            <a:r>
              <a:rPr lang="en-US" noProof="0" dirty="0">
                <a:solidFill>
                  <a:schemeClr val="tx1"/>
                </a:solidFill>
                <a:latin typeface="Arial"/>
                <a:cs typeface="Arial"/>
              </a:rPr>
              <a:t>IFC </a:t>
            </a:r>
            <a:r>
              <a:rPr lang="ru-RU" noProof="0" dirty="0">
                <a:solidFill>
                  <a:schemeClr val="tx1"/>
                </a:solidFill>
                <a:latin typeface="Arial"/>
                <a:cs typeface="Arial"/>
              </a:rPr>
              <a:t>фокусируется на создании новых рынков, мобилизации других инвесторов и обмене опытом</a:t>
            </a:r>
            <a:endParaRPr lang="en-US" noProof="0" dirty="0">
              <a:solidFill>
                <a:schemeClr val="tx1"/>
              </a:solidFill>
              <a:latin typeface="Arial"/>
              <a:cs typeface="Arial"/>
            </a:endParaRPr>
          </a:p>
          <a:p>
            <a:endParaRPr lang="en-US" noProof="0" dirty="0">
              <a:solidFill>
                <a:schemeClr val="tx1"/>
              </a:solidFill>
              <a:latin typeface="Arial"/>
              <a:cs typeface="Arial"/>
            </a:endParaRPr>
          </a:p>
          <a:p>
            <a:r>
              <a:rPr lang="ru-RU" b="1" noProof="0" dirty="0">
                <a:solidFill>
                  <a:schemeClr val="tx1"/>
                </a:solidFill>
                <a:latin typeface="Arial"/>
                <a:cs typeface="Arial"/>
              </a:rPr>
              <a:t>Как Нексус связан с другими международными стандартами, такими как </a:t>
            </a:r>
            <a:r>
              <a:rPr lang="en-US" b="1" noProof="0" dirty="0">
                <a:solidFill>
                  <a:schemeClr val="tx1"/>
                </a:solidFill>
                <a:latin typeface="Arial"/>
                <a:cs typeface="Arial"/>
              </a:rPr>
              <a:t>GRI, CDP </a:t>
            </a:r>
            <a:r>
              <a:rPr lang="ru-RU" b="1" noProof="0" dirty="0">
                <a:solidFill>
                  <a:schemeClr val="tx1"/>
                </a:solidFill>
                <a:latin typeface="Arial"/>
                <a:cs typeface="Arial"/>
              </a:rPr>
              <a:t>и </a:t>
            </a:r>
            <a:r>
              <a:rPr lang="en-US" b="1" noProof="0" dirty="0">
                <a:solidFill>
                  <a:schemeClr val="tx1"/>
                </a:solidFill>
                <a:latin typeface="Arial"/>
                <a:cs typeface="Arial"/>
              </a:rPr>
              <a:t>IFC?</a:t>
            </a:r>
          </a:p>
          <a:p>
            <a:r>
              <a:rPr lang="en-US" b="1" noProof="0" dirty="0">
                <a:solidFill>
                  <a:schemeClr val="tx1"/>
                </a:solidFill>
                <a:latin typeface="Arial"/>
                <a:cs typeface="Arial"/>
              </a:rPr>
              <a:t>GRI:</a:t>
            </a:r>
            <a:endParaRPr lang="en-US" noProof="0" dirty="0">
              <a:solidFill>
                <a:schemeClr val="tx1"/>
              </a:solidFill>
            </a:endParaRPr>
          </a:p>
          <a:p>
            <a:pPr marL="171450" indent="-171450">
              <a:buFont typeface="Symbol" panose="05050102010706020507" pitchFamily="18" charset="2"/>
              <a:buChar char="-"/>
            </a:pPr>
            <a:r>
              <a:rPr lang="ru-RU" noProof="0" dirty="0">
                <a:solidFill>
                  <a:schemeClr val="tx1"/>
                </a:solidFill>
                <a:latin typeface="Arial"/>
                <a:cs typeface="Arial"/>
              </a:rPr>
              <a:t>В случае со стандартами </a:t>
            </a:r>
            <a:r>
              <a:rPr lang="en-US" noProof="0" dirty="0">
                <a:solidFill>
                  <a:schemeClr val="tx1"/>
                </a:solidFill>
                <a:latin typeface="Arial"/>
                <a:cs typeface="Arial"/>
              </a:rPr>
              <a:t>GRI </a:t>
            </a:r>
            <a:r>
              <a:rPr lang="ru-RU" noProof="0" dirty="0">
                <a:solidFill>
                  <a:schemeClr val="tx1"/>
                </a:solidFill>
                <a:latin typeface="Arial"/>
                <a:cs typeface="Arial"/>
              </a:rPr>
              <a:t>Нексус происходит на стороне организаций и задействованных сторон</a:t>
            </a:r>
            <a:endParaRPr lang="en-US" noProof="0" dirty="0">
              <a:solidFill>
                <a:schemeClr val="tx1"/>
              </a:solidFill>
              <a:latin typeface="Arial"/>
              <a:cs typeface="Arial"/>
            </a:endParaRPr>
          </a:p>
          <a:p>
            <a:pPr marL="171450" indent="-171450">
              <a:buFont typeface="Symbol" panose="05050102010706020507" pitchFamily="18" charset="2"/>
              <a:buChar char="-"/>
            </a:pPr>
            <a:r>
              <a:rPr lang="ru-RU" noProof="0" dirty="0">
                <a:solidFill>
                  <a:schemeClr val="tx1"/>
                </a:solidFill>
                <a:latin typeface="Arial"/>
                <a:cs typeface="Arial"/>
              </a:rPr>
              <a:t>Для организаций:</a:t>
            </a:r>
            <a:endParaRPr lang="en-US" b="1" noProof="0" dirty="0">
              <a:solidFill>
                <a:schemeClr val="tx1"/>
              </a:solidFill>
              <a:latin typeface="Arial"/>
              <a:cs typeface="Arial"/>
            </a:endParaRPr>
          </a:p>
          <a:p>
            <a:pPr lvl="1" indent="-171450">
              <a:buFont typeface="Symbol" panose="05050102010706020507" pitchFamily="18" charset="2"/>
              <a:buChar char="-"/>
            </a:pPr>
            <a:r>
              <a:rPr lang="ru-RU" noProof="0" dirty="0">
                <a:solidFill>
                  <a:schemeClr val="tx1"/>
                </a:solidFill>
                <a:latin typeface="Arial"/>
                <a:cs typeface="Arial"/>
              </a:rPr>
              <a:t>В рамках процесса предоставления отчетности с использованием Стандартов </a:t>
            </a:r>
            <a:r>
              <a:rPr lang="en-US" noProof="0" dirty="0">
                <a:solidFill>
                  <a:schemeClr val="tx1"/>
                </a:solidFill>
                <a:latin typeface="Arial"/>
                <a:cs typeface="Arial"/>
              </a:rPr>
              <a:t>GRI </a:t>
            </a:r>
            <a:r>
              <a:rPr lang="ru-RU" noProof="0" dirty="0">
                <a:solidFill>
                  <a:schemeClr val="tx1"/>
                </a:solidFill>
                <a:latin typeface="Arial"/>
                <a:cs typeface="Arial"/>
              </a:rPr>
              <a:t>организация должна определить приоритеты в отношении воздействий, о которых она хочет отчитываться</a:t>
            </a:r>
          </a:p>
          <a:p>
            <a:pPr lvl="1" indent="-171450">
              <a:buFont typeface="Symbol" panose="05050102010706020507" pitchFamily="18" charset="2"/>
              <a:buChar char="-"/>
            </a:pPr>
            <a:r>
              <a:rPr lang="ru-RU" b="0" noProof="0" dirty="0">
                <a:solidFill>
                  <a:schemeClr val="tx1"/>
                </a:solidFill>
                <a:cs typeface="Arial" panose="020B0604020202020204" pitchFamily="34" charset="0"/>
              </a:rPr>
              <a:t>Для этого, подход Нексус может способствовать объединению разных видов воздействий по важным темам путем предоставления рекомендаций (например, сам Нексус предоставляет набор индикаторов, которые можно применять к Стандартам </a:t>
            </a:r>
            <a:r>
              <a:rPr lang="en-US" b="0" noProof="0" dirty="0">
                <a:solidFill>
                  <a:schemeClr val="tx1"/>
                </a:solidFill>
                <a:cs typeface="Arial" panose="020B0604020202020204" pitchFamily="34" charset="0"/>
              </a:rPr>
              <a:t>GRI</a:t>
            </a:r>
            <a:r>
              <a:rPr lang="ru-RU" b="0" noProof="0" dirty="0">
                <a:solidFill>
                  <a:schemeClr val="tx1"/>
                </a:solidFill>
                <a:cs typeface="Arial" panose="020B0604020202020204" pitchFamily="34" charset="0"/>
              </a:rPr>
              <a:t>)</a:t>
            </a:r>
            <a:endParaRPr lang="en-US" b="0" noProof="0" dirty="0">
              <a:solidFill>
                <a:schemeClr val="tx1"/>
              </a:solidFill>
              <a:cs typeface="Arial" panose="020B0604020202020204" pitchFamily="34" charset="0"/>
            </a:endParaRPr>
          </a:p>
          <a:p>
            <a:pPr lvl="1" indent="-171450">
              <a:buFont typeface="Symbol" panose="05050102010706020507" pitchFamily="18" charset="2"/>
              <a:buChar char="-"/>
            </a:pPr>
            <a:r>
              <a:rPr lang="ru-RU" noProof="0" dirty="0">
                <a:solidFill>
                  <a:schemeClr val="tx1"/>
                </a:solidFill>
                <a:latin typeface="Arial"/>
                <a:cs typeface="Arial"/>
              </a:rPr>
              <a:t>Таким образом, информация, полученная в результате процесса предоставления отчетности, может использоваться для оценки межотраслевых политик и стратегий Нексус или помогать организации в процессе принятия решений	</a:t>
            </a:r>
            <a:endParaRPr lang="en-US" b="1" noProof="0" dirty="0">
              <a:solidFill>
                <a:schemeClr val="tx1"/>
              </a:solidFill>
              <a:latin typeface="Arial"/>
              <a:cs typeface="Arial"/>
            </a:endParaRPr>
          </a:p>
          <a:p>
            <a:pPr marL="171450" indent="-171450">
              <a:buFont typeface="Symbol" panose="05050102010706020507" pitchFamily="18" charset="2"/>
              <a:buChar char="-"/>
            </a:pPr>
            <a:r>
              <a:rPr lang="ru-RU" noProof="0" dirty="0">
                <a:solidFill>
                  <a:schemeClr val="tx1"/>
                </a:solidFill>
                <a:latin typeface="Arial"/>
                <a:cs typeface="Arial"/>
              </a:rPr>
              <a:t>Для задействованных сторон</a:t>
            </a:r>
            <a:r>
              <a:rPr lang="en-US" noProof="0" dirty="0">
                <a:solidFill>
                  <a:schemeClr val="tx1"/>
                </a:solidFill>
                <a:latin typeface="Arial"/>
                <a:cs typeface="Arial"/>
              </a:rPr>
              <a:t>: </a:t>
            </a:r>
            <a:endParaRPr lang="en-US" b="1" noProof="0" dirty="0">
              <a:solidFill>
                <a:schemeClr val="tx1"/>
              </a:solidFill>
              <a:latin typeface="Arial"/>
              <a:cs typeface="Arial"/>
            </a:endParaRPr>
          </a:p>
          <a:p>
            <a:pPr lvl="1" indent="-171450">
              <a:buFont typeface="Symbol" panose="05050102010706020507" pitchFamily="18" charset="2"/>
              <a:buChar char="-"/>
            </a:pPr>
            <a:r>
              <a:rPr lang="ru-RU" noProof="0" dirty="0">
                <a:solidFill>
                  <a:schemeClr val="tx1"/>
                </a:solidFill>
                <a:latin typeface="Arial"/>
                <a:cs typeface="Arial"/>
              </a:rPr>
              <a:t>С одной стороны заинтересованные стороны, такие как инвесторы, могут использовать информацию в отчетах для оценки того, как организация интегрирует подход Нексус в свою стратегию</a:t>
            </a:r>
          </a:p>
          <a:p>
            <a:pPr lvl="1" indent="-171450">
              <a:buFont typeface="Symbol" panose="05050102010706020507" pitchFamily="18" charset="2"/>
              <a:buChar char="-"/>
            </a:pPr>
            <a:r>
              <a:rPr lang="ru-RU" noProof="0" dirty="0">
                <a:solidFill>
                  <a:schemeClr val="tx1"/>
                </a:solidFill>
                <a:latin typeface="Arial"/>
                <a:cs typeface="Arial"/>
              </a:rPr>
              <a:t>Тем самым, они могут определить возможные риски и оценить долгосрочный успех определенных видов деятельности</a:t>
            </a:r>
            <a:endParaRPr lang="en-US" b="1" noProof="0" dirty="0">
              <a:solidFill>
                <a:schemeClr val="tx1"/>
              </a:solidFill>
              <a:latin typeface="Arial"/>
              <a:cs typeface="Arial"/>
            </a:endParaRPr>
          </a:p>
          <a:p>
            <a:pPr lvl="1" indent="-171450">
              <a:buFont typeface="Symbol" panose="05050102010706020507" pitchFamily="18" charset="2"/>
              <a:buChar char="-"/>
            </a:pPr>
            <a:r>
              <a:rPr lang="ru-RU" noProof="0" dirty="0">
                <a:solidFill>
                  <a:schemeClr val="tx1"/>
                </a:solidFill>
                <a:latin typeface="Arial"/>
                <a:cs typeface="Arial"/>
              </a:rPr>
              <a:t>Это помогает в смягчении рисков и снижении неопределенностей для того, чтобы сделать проекты Нексус более привлекательными для инвестиций</a:t>
            </a:r>
            <a:endParaRPr lang="en-US" noProof="0" dirty="0">
              <a:solidFill>
                <a:schemeClr val="tx1"/>
              </a:solidFill>
            </a:endParaRPr>
          </a:p>
          <a:p>
            <a:r>
              <a:rPr lang="en-US" b="1" noProof="0" dirty="0">
                <a:solidFill>
                  <a:schemeClr val="tx1"/>
                </a:solidFill>
                <a:latin typeface="Arial"/>
                <a:cs typeface="Arial"/>
              </a:rPr>
              <a:t>CDP: </a:t>
            </a:r>
          </a:p>
          <a:p>
            <a:pPr marL="171450" indent="-171450">
              <a:buFont typeface="Symbol" panose="05050102010706020507" pitchFamily="18" charset="2"/>
              <a:buChar char="-"/>
            </a:pPr>
            <a:r>
              <a:rPr lang="ru-RU" noProof="0" dirty="0">
                <a:solidFill>
                  <a:schemeClr val="tx1"/>
                </a:solidFill>
                <a:latin typeface="Arial"/>
                <a:cs typeface="Arial"/>
              </a:rPr>
              <a:t>Как и </a:t>
            </a:r>
            <a:r>
              <a:rPr lang="en-US" noProof="0" dirty="0">
                <a:solidFill>
                  <a:schemeClr val="tx1"/>
                </a:solidFill>
                <a:latin typeface="Arial"/>
                <a:cs typeface="Arial"/>
              </a:rPr>
              <a:t>GRI</a:t>
            </a:r>
            <a:r>
              <a:rPr lang="ru-RU" noProof="0" dirty="0">
                <a:solidFill>
                  <a:schemeClr val="tx1"/>
                </a:solidFill>
                <a:latin typeface="Arial"/>
                <a:cs typeface="Arial"/>
              </a:rPr>
              <a:t>, </a:t>
            </a:r>
            <a:r>
              <a:rPr lang="en-US" noProof="0" dirty="0">
                <a:solidFill>
                  <a:schemeClr val="tx1"/>
                </a:solidFill>
                <a:latin typeface="Arial"/>
                <a:cs typeface="Arial"/>
              </a:rPr>
              <a:t>CDP </a:t>
            </a:r>
            <a:r>
              <a:rPr lang="ru-RU" noProof="0" dirty="0">
                <a:solidFill>
                  <a:schemeClr val="tx1"/>
                </a:solidFill>
                <a:latin typeface="Arial"/>
                <a:cs typeface="Arial"/>
              </a:rPr>
              <a:t>рассматривает такие актуальные в отношении подхода Нексус-темы, как изменение климата, безопасность водных ресурсов и вырубка леса</a:t>
            </a:r>
          </a:p>
          <a:p>
            <a:pPr marL="171450" indent="-171450">
              <a:buFont typeface="Symbol" panose="05050102010706020507" pitchFamily="18" charset="2"/>
              <a:buChar char="-"/>
            </a:pPr>
            <a:r>
              <a:rPr lang="ru-RU" noProof="0" dirty="0">
                <a:solidFill>
                  <a:schemeClr val="tx1"/>
                </a:solidFill>
                <a:latin typeface="Arial"/>
                <a:cs typeface="Arial"/>
              </a:rPr>
              <a:t>Поддерживая компании, города, штаты или регионы в измерении и управлении их экологическими рисками и возможностями, они создают благоприятную среду для Нексус-инвестиций </a:t>
            </a:r>
            <a:endParaRPr lang="en-US" noProof="0" dirty="0">
              <a:solidFill>
                <a:schemeClr val="tx1"/>
              </a:solidFill>
              <a:latin typeface="Arial"/>
              <a:cs typeface="Arial"/>
            </a:endParaRPr>
          </a:p>
          <a:p>
            <a:pPr marL="171450" indent="-171450">
              <a:buFont typeface="Symbol" panose="05050102010706020507" pitchFamily="18" charset="2"/>
              <a:buChar char="-"/>
            </a:pPr>
            <a:r>
              <a:rPr lang="ru-RU" noProof="0" dirty="0">
                <a:solidFill>
                  <a:schemeClr val="tx1"/>
                </a:solidFill>
                <a:latin typeface="Arial"/>
                <a:cs typeface="Arial"/>
              </a:rPr>
              <a:t>Кроме того, </a:t>
            </a:r>
            <a:r>
              <a:rPr lang="en-US" noProof="0" dirty="0">
                <a:solidFill>
                  <a:schemeClr val="tx1"/>
                </a:solidFill>
                <a:latin typeface="Arial"/>
                <a:cs typeface="Arial"/>
              </a:rPr>
              <a:t>CDP </a:t>
            </a:r>
            <a:r>
              <a:rPr lang="ru-RU" noProof="0" dirty="0">
                <a:solidFill>
                  <a:schemeClr val="tx1"/>
                </a:solidFill>
                <a:latin typeface="Arial"/>
                <a:cs typeface="Arial"/>
              </a:rPr>
              <a:t>дает ежегодную оценку компаний и городов, исходя из того, как они раскрывают информацию и добиваются экологического лидерства</a:t>
            </a:r>
            <a:endParaRPr lang="en-US" noProof="0" dirty="0">
              <a:solidFill>
                <a:schemeClr val="tx1"/>
              </a:solidFill>
              <a:latin typeface="Arial"/>
              <a:cs typeface="Arial"/>
            </a:endParaRPr>
          </a:p>
          <a:p>
            <a:pPr marL="171450" indent="-171450">
              <a:buFont typeface="Symbol" panose="05050102010706020507" pitchFamily="18" charset="2"/>
              <a:buChar char="-"/>
            </a:pPr>
            <a:r>
              <a:rPr lang="ru-RU" noProof="0" dirty="0">
                <a:solidFill>
                  <a:schemeClr val="tx1"/>
                </a:solidFill>
                <a:latin typeface="Arial"/>
                <a:cs typeface="Arial"/>
              </a:rPr>
              <a:t>Это стимулирует действия в области тем Нексус и помогает определить будущие проектных или инвестиционных партнеров</a:t>
            </a:r>
            <a:endParaRPr lang="en-US" noProof="0" dirty="0">
              <a:solidFill>
                <a:schemeClr val="tx1"/>
              </a:solidFill>
              <a:cs typeface="Arial"/>
            </a:endParaRPr>
          </a:p>
          <a:p>
            <a:r>
              <a:rPr lang="en-US" b="1" noProof="0" dirty="0">
                <a:solidFill>
                  <a:schemeClr val="tx1"/>
                </a:solidFill>
                <a:latin typeface="Arial"/>
                <a:cs typeface="Arial"/>
              </a:rPr>
              <a:t>IFC:</a:t>
            </a:r>
          </a:p>
          <a:p>
            <a:pPr marL="171450" indent="-171450">
              <a:buFont typeface="Symbol" panose="05050102010706020507" pitchFamily="18" charset="2"/>
              <a:buChar char="-"/>
            </a:pPr>
            <a:r>
              <a:rPr lang="ru-RU" noProof="0" dirty="0">
                <a:solidFill>
                  <a:schemeClr val="tx1"/>
                </a:solidFill>
                <a:latin typeface="Arial"/>
                <a:cs typeface="Arial"/>
              </a:rPr>
              <a:t>Так как целью </a:t>
            </a:r>
            <a:r>
              <a:rPr lang="en-US" noProof="0" dirty="0">
                <a:solidFill>
                  <a:schemeClr val="tx1"/>
                </a:solidFill>
                <a:latin typeface="Arial"/>
                <a:cs typeface="Arial"/>
              </a:rPr>
              <a:t>IFC </a:t>
            </a:r>
            <a:r>
              <a:rPr lang="ru-RU" noProof="0" dirty="0">
                <a:solidFill>
                  <a:schemeClr val="tx1"/>
                </a:solidFill>
                <a:latin typeface="Arial"/>
                <a:cs typeface="Arial"/>
              </a:rPr>
              <a:t>является усиление роли частного сектора за счет инвестирования в компании, мобилизующие капитал и консультирующие бизнесы и правительства,  они являются важным инструментом для привлечения Нексус финансирования</a:t>
            </a:r>
          </a:p>
          <a:p>
            <a:pPr marL="171450" indent="-171450">
              <a:buFont typeface="Symbol" panose="05050102010706020507" pitchFamily="18" charset="2"/>
              <a:buChar char="-"/>
            </a:pPr>
            <a:r>
              <a:rPr lang="ru-RU" noProof="0" dirty="0">
                <a:solidFill>
                  <a:schemeClr val="tx1"/>
                </a:solidFill>
                <a:latin typeface="Arial"/>
                <a:cs typeface="Arial"/>
              </a:rPr>
              <a:t>Это означает, что </a:t>
            </a:r>
            <a:r>
              <a:rPr lang="en-US" noProof="0" dirty="0">
                <a:solidFill>
                  <a:schemeClr val="tx1"/>
                </a:solidFill>
                <a:latin typeface="Arial"/>
                <a:cs typeface="Arial"/>
              </a:rPr>
              <a:t>IFC </a:t>
            </a:r>
            <a:r>
              <a:rPr lang="ru-RU" noProof="0" dirty="0">
                <a:solidFill>
                  <a:schemeClr val="tx1"/>
                </a:solidFill>
                <a:latin typeface="Arial"/>
                <a:cs typeface="Arial"/>
              </a:rPr>
              <a:t>подключается к процессу на раннем этапе цикла разработки проекта для того, чтобы посеять инвестиционные возможности или создать полностью новые рынки</a:t>
            </a:r>
            <a:endParaRPr lang="en-US" noProof="0" dirty="0">
              <a:solidFill>
                <a:schemeClr val="tx1"/>
              </a:solidFill>
              <a:latin typeface="Arial"/>
              <a:cs typeface="Arial"/>
            </a:endParaRPr>
          </a:p>
          <a:p>
            <a:pPr marL="171450" indent="-171450">
              <a:buFont typeface="Symbol" panose="05050102010706020507" pitchFamily="18" charset="2"/>
              <a:buChar char="-"/>
            </a:pPr>
            <a:r>
              <a:rPr lang="ru-RU" noProof="0" dirty="0">
                <a:solidFill>
                  <a:schemeClr val="tx1"/>
                </a:solidFill>
                <a:latin typeface="Arial"/>
                <a:cs typeface="Arial"/>
              </a:rPr>
              <a:t>Более того, </a:t>
            </a:r>
            <a:r>
              <a:rPr lang="en-US" noProof="0" dirty="0">
                <a:solidFill>
                  <a:schemeClr val="tx1"/>
                </a:solidFill>
                <a:latin typeface="Arial"/>
                <a:cs typeface="Arial"/>
              </a:rPr>
              <a:t>IFC</a:t>
            </a:r>
            <a:r>
              <a:rPr lang="ru-RU" noProof="0" dirty="0">
                <a:solidFill>
                  <a:schemeClr val="tx1"/>
                </a:solidFill>
                <a:latin typeface="Arial"/>
                <a:cs typeface="Arial"/>
              </a:rPr>
              <a:t>, как правило, позволяют мобилизовать больше частного капитала в целях развития, что может поддерживать использование смешанного финансирования для проектов Нексус</a:t>
            </a:r>
            <a:endParaRPr lang="en-US" noProof="0" dirty="0">
              <a:solidFill>
                <a:schemeClr val="tx1"/>
              </a:solidFill>
              <a:latin typeface="Arial"/>
              <a:cs typeface="Arial"/>
            </a:endParaRPr>
          </a:p>
          <a:p>
            <a:endParaRPr lang="en-US" noProof="0" dirty="0">
              <a:solidFill>
                <a:schemeClr val="tx1"/>
              </a:solidFill>
              <a:latin typeface="Arial"/>
              <a:cs typeface="Arial"/>
            </a:endParaRPr>
          </a:p>
          <a:p>
            <a:endParaRPr lang="en-US" noProof="0" dirty="0">
              <a:solidFill>
                <a:schemeClr val="tx1"/>
              </a:solidFill>
              <a:latin typeface="Calibri"/>
              <a:cs typeface="Calibri"/>
            </a:endParaRPr>
          </a:p>
          <a:p>
            <a:r>
              <a:rPr lang="ru-RU" b="1" noProof="0" dirty="0">
                <a:solidFill>
                  <a:schemeClr val="tx1"/>
                </a:solidFill>
                <a:latin typeface="Arial"/>
                <a:cs typeface="Arial"/>
              </a:rPr>
              <a:t>Источники</a:t>
            </a:r>
            <a:r>
              <a:rPr lang="en-US" b="1" noProof="0" dirty="0">
                <a:solidFill>
                  <a:schemeClr val="tx1"/>
                </a:solidFill>
                <a:latin typeface="Arial"/>
                <a:cs typeface="Arial"/>
              </a:rPr>
              <a:t>:</a:t>
            </a:r>
          </a:p>
          <a:p>
            <a:endParaRPr lang="en-US" b="1" noProof="0" dirty="0">
              <a:solidFill>
                <a:schemeClr val="tx1"/>
              </a:solidFill>
              <a:latin typeface="Arial"/>
              <a:cs typeface="Arial"/>
            </a:endParaRPr>
          </a:p>
          <a:p>
            <a:r>
              <a:rPr lang="en-US" noProof="0" dirty="0">
                <a:solidFill>
                  <a:schemeClr val="tx1"/>
                </a:solidFill>
                <a:latin typeface="Arial"/>
                <a:cs typeface="Arial"/>
              </a:rPr>
              <a:t>Carbon Disclosure Project, 'About us', available at: </a:t>
            </a:r>
            <a:r>
              <a:rPr lang="en-US" noProof="0" dirty="0">
                <a:solidFill>
                  <a:schemeClr val="tx1"/>
                </a:solidFill>
                <a:latin typeface="Arial"/>
                <a:cs typeface="Arial"/>
                <a:hlinkClick r:id="rId3">
                  <a:extLst>
                    <a:ext uri="{A12FA001-AC4F-418D-AE19-62706E023703}">
                      <ahyp:hlinkClr xmlns:ahyp="http://schemas.microsoft.com/office/drawing/2018/hyperlinkcolor" val="tx"/>
                    </a:ext>
                  </a:extLst>
                </a:hlinkClick>
              </a:rPr>
              <a:t>https://www.cdp.net/en/info/about-us</a:t>
            </a:r>
            <a:endParaRPr lang="en-US" noProof="0" dirty="0">
              <a:solidFill>
                <a:schemeClr val="tx1"/>
              </a:solidFill>
            </a:endParaRPr>
          </a:p>
          <a:p>
            <a:endParaRPr lang="en-US" noProof="0" dirty="0">
              <a:solidFill>
                <a:schemeClr val="tx1"/>
              </a:solidFill>
              <a:latin typeface="Arial"/>
              <a:cs typeface="Arial"/>
            </a:endParaRPr>
          </a:p>
          <a:p>
            <a:r>
              <a:rPr lang="en-US" noProof="0" dirty="0">
                <a:solidFill>
                  <a:schemeClr val="tx1"/>
                </a:solidFill>
                <a:latin typeface="Arial"/>
                <a:cs typeface="Arial"/>
              </a:rPr>
              <a:t>Carbon Disclosure Project, 'What we do', available at: </a:t>
            </a:r>
            <a:r>
              <a:rPr lang="en-US" noProof="0" dirty="0">
                <a:solidFill>
                  <a:schemeClr val="tx1"/>
                </a:solidFill>
                <a:latin typeface="Arial"/>
                <a:cs typeface="Arial"/>
                <a:hlinkClick r:id="rId4">
                  <a:extLst>
                    <a:ext uri="{A12FA001-AC4F-418D-AE19-62706E023703}">
                      <ahyp:hlinkClr xmlns:ahyp="http://schemas.microsoft.com/office/drawing/2018/hyperlinkcolor" val="tx"/>
                    </a:ext>
                  </a:extLst>
                </a:hlinkClick>
              </a:rPr>
              <a:t>https://www.cdp.net/en/info/about-us/what-we-do</a:t>
            </a:r>
            <a:endParaRPr lang="en-US" noProof="0" dirty="0">
              <a:solidFill>
                <a:schemeClr val="tx1"/>
              </a:solidFill>
              <a:cs typeface="Arial"/>
            </a:endParaRPr>
          </a:p>
          <a:p>
            <a:endParaRPr lang="en-US" noProof="0" dirty="0">
              <a:solidFill>
                <a:schemeClr val="tx1"/>
              </a:solidFill>
              <a:latin typeface="Arial"/>
              <a:cs typeface="Arial"/>
            </a:endParaRPr>
          </a:p>
          <a:p>
            <a:r>
              <a:rPr lang="en-US" noProof="0" dirty="0">
                <a:solidFill>
                  <a:schemeClr val="tx1"/>
                </a:solidFill>
                <a:latin typeface="Arial"/>
                <a:cs typeface="Arial"/>
              </a:rPr>
              <a:t>Global Reporting Initiative, 'A Short Introduction to he GRI Standards', Amsterdam, Netherlands.</a:t>
            </a:r>
            <a:endParaRPr lang="en-US" noProof="0" dirty="0">
              <a:solidFill>
                <a:schemeClr val="tx1"/>
              </a:solidFill>
            </a:endParaRPr>
          </a:p>
          <a:p>
            <a:endParaRPr lang="en-US" noProof="0" dirty="0">
              <a:solidFill>
                <a:schemeClr val="tx1"/>
              </a:solidFill>
              <a:latin typeface="Arial"/>
              <a:cs typeface="Arial"/>
            </a:endParaRPr>
          </a:p>
          <a:p>
            <a:r>
              <a:rPr lang="en-US" noProof="0" dirty="0">
                <a:solidFill>
                  <a:schemeClr val="tx1"/>
                </a:solidFill>
                <a:latin typeface="Arial"/>
                <a:cs typeface="Arial"/>
              </a:rPr>
              <a:t>Global Reporting Initiative, 'Standards', available at: </a:t>
            </a:r>
            <a:r>
              <a:rPr lang="en-US" noProof="0" dirty="0">
                <a:solidFill>
                  <a:schemeClr val="tx1"/>
                </a:solidFill>
                <a:latin typeface="Arial"/>
                <a:cs typeface="Arial"/>
                <a:hlinkClick r:id="rId5">
                  <a:extLst>
                    <a:ext uri="{A12FA001-AC4F-418D-AE19-62706E023703}">
                      <ahyp:hlinkClr xmlns:ahyp="http://schemas.microsoft.com/office/drawing/2018/hyperlinkcolor" val="tx"/>
                    </a:ext>
                  </a:extLst>
                </a:hlinkClick>
              </a:rPr>
              <a:t>https://www.globalreporting.org/standards/</a:t>
            </a:r>
            <a:endParaRPr lang="en-US" noProof="0" dirty="0">
              <a:solidFill>
                <a:schemeClr val="tx1"/>
              </a:solidFill>
              <a:latin typeface="Arial"/>
              <a:cs typeface="Arial"/>
            </a:endParaRPr>
          </a:p>
          <a:p>
            <a:endParaRPr lang="en-US" noProof="0" dirty="0">
              <a:solidFill>
                <a:schemeClr val="tx1"/>
              </a:solidFill>
              <a:latin typeface="Arial"/>
              <a:cs typeface="Arial"/>
            </a:endParaRPr>
          </a:p>
          <a:p>
            <a:r>
              <a:rPr lang="en-US" noProof="0" dirty="0">
                <a:solidFill>
                  <a:schemeClr val="tx1"/>
                </a:solidFill>
                <a:latin typeface="Arial"/>
                <a:cs typeface="Arial"/>
              </a:rPr>
              <a:t>International Finance Cooperation, 'About IFC', available at: </a:t>
            </a:r>
            <a:r>
              <a:rPr lang="en-US" noProof="0" dirty="0">
                <a:solidFill>
                  <a:schemeClr val="tx1"/>
                </a:solidFill>
                <a:latin typeface="Arial"/>
                <a:cs typeface="Arial"/>
                <a:hlinkClick r:id="rId6">
                  <a:extLst>
                    <a:ext uri="{A12FA001-AC4F-418D-AE19-62706E023703}">
                      <ahyp:hlinkClr xmlns:ahyp="http://schemas.microsoft.com/office/drawing/2018/hyperlinkcolor" val="tx"/>
                    </a:ext>
                  </a:extLst>
                </a:hlinkClick>
              </a:rPr>
              <a:t>https://www.ifc.org/wps/wcm/connect/corp_ext_content/ifc_external_corporate_site/about+ifc_new</a:t>
            </a:r>
            <a:endParaRPr lang="en-US" noProof="0" dirty="0">
              <a:solidFill>
                <a:schemeClr val="tx1"/>
              </a:solidFill>
              <a:cs typeface="Arial"/>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22</a:t>
            </a:fld>
            <a:endParaRPr lang="en-GB" dirty="0"/>
          </a:p>
        </p:txBody>
      </p:sp>
    </p:spTree>
    <p:extLst>
      <p:ext uri="{BB962C8B-B14F-4D97-AF65-F5344CB8AC3E}">
        <p14:creationId xmlns:p14="http://schemas.microsoft.com/office/powerpoint/2010/main" val="947609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t>Примечания</a:t>
            </a:r>
            <a:r>
              <a:rPr lang="en-US" b="1" noProof="0" dirty="0"/>
              <a:t>:</a:t>
            </a:r>
          </a:p>
          <a:p>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sym typeface="Wingdings" panose="05000000000000000000" pitchFamily="2" charset="2"/>
              </a:rPr>
              <a:t> </a:t>
            </a:r>
            <a:r>
              <a:rPr lang="ru-RU" noProof="0" dirty="0">
                <a:sym typeface="Wingdings" panose="05000000000000000000" pitchFamily="2" charset="2"/>
              </a:rPr>
              <a:t>Принятие подхода Нексус может стать для </a:t>
            </a:r>
            <a:r>
              <a:rPr lang="ru-RU" b="1" noProof="0" dirty="0">
                <a:sym typeface="Wingdings" panose="05000000000000000000" pitchFamily="2" charset="2"/>
              </a:rPr>
              <a:t>получателей финансирования </a:t>
            </a:r>
            <a:r>
              <a:rPr lang="ru-RU" noProof="0" dirty="0">
                <a:sym typeface="Wingdings" panose="05000000000000000000" pitchFamily="2" charset="2"/>
              </a:rPr>
              <a:t>стратегическим средством получения доступа к финансированию в целом и к климатическому финансированию, в частности. В чем заключается роль и потенциал климатического финансирования в процессе осуществления трансформационных изменений в развивающихся странах?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a:p>
            <a:endParaRPr lang="en-US" noProof="0" dirty="0"/>
          </a:p>
          <a:p>
            <a:pPr marL="20638" indent="-20638" algn="just">
              <a:buNone/>
              <a:defRPr/>
            </a:pPr>
            <a:r>
              <a:rPr lang="ru-RU" sz="900" b="1" i="0" u="sng" kern="1200" noProof="0" dirty="0">
                <a:solidFill>
                  <a:schemeClr val="tx1"/>
                </a:solidFill>
                <a:latin typeface="Arial" panose="020B0604020202020204" pitchFamily="34" charset="0"/>
                <a:ea typeface="+mn-ea"/>
                <a:cs typeface="+mn-cs"/>
              </a:rPr>
              <a:t>Климатическое финансирование </a:t>
            </a:r>
            <a:r>
              <a:rPr lang="en-US" sz="900" b="1" i="0" u="sng" kern="1200" noProof="0" dirty="0">
                <a:solidFill>
                  <a:schemeClr val="tx1"/>
                </a:solidFill>
                <a:latin typeface="Arial" panose="020B0604020202020204" pitchFamily="34" charset="0"/>
                <a:ea typeface="+mn-ea"/>
                <a:cs typeface="+mn-cs"/>
              </a:rPr>
              <a:t>:</a:t>
            </a:r>
          </a:p>
          <a:p>
            <a:pPr marL="171450" indent="-171450" algn="just">
              <a:buFont typeface="Symbol" panose="05050102010706020507" pitchFamily="18" charset="2"/>
              <a:buChar char="-"/>
              <a:defRPr/>
            </a:pPr>
            <a:r>
              <a:rPr lang="ru-RU" noProof="0" dirty="0"/>
              <a:t>«Климатическое финансирование означает финансовые ресурсы, мобилизуемые для финансирования действий, направленных на смягчение и адаптацию к последствиям изменения климата» </a:t>
            </a:r>
            <a:r>
              <a:rPr lang="en-US" noProof="0" dirty="0"/>
              <a:t>(Watson &amp; Schalatek, 2020)</a:t>
            </a:r>
          </a:p>
          <a:p>
            <a:pPr marL="171450" indent="-171450" algn="just">
              <a:buFont typeface="Symbol" panose="05050102010706020507" pitchFamily="18" charset="2"/>
              <a:buChar char="-"/>
              <a:defRPr/>
            </a:pPr>
            <a:r>
              <a:rPr lang="ru-RU" noProof="0" dirty="0"/>
              <a:t>Индия является самым большим получателем климатического финансирования (</a:t>
            </a:r>
            <a:r>
              <a:rPr lang="en-US" noProof="0" dirty="0"/>
              <a:t>$</a:t>
            </a:r>
            <a:r>
              <a:rPr lang="ru-RU" noProof="0" dirty="0"/>
              <a:t>1,478 млн), за ней следует Бразилия (</a:t>
            </a:r>
            <a:r>
              <a:rPr lang="en-US" noProof="0" dirty="0"/>
              <a:t>$1,179 </a:t>
            </a:r>
            <a:r>
              <a:rPr lang="ru-RU" noProof="0" dirty="0"/>
              <a:t>млн</a:t>
            </a:r>
            <a:r>
              <a:rPr lang="en-US" noProof="0" dirty="0"/>
              <a:t>)</a:t>
            </a:r>
            <a:r>
              <a:rPr lang="ru-RU" noProof="0" dirty="0"/>
              <a:t> и Южная Африка (</a:t>
            </a:r>
            <a:r>
              <a:rPr lang="en-US" noProof="0" dirty="0"/>
              <a:t>$</a:t>
            </a:r>
            <a:r>
              <a:rPr lang="ru-RU" noProof="0" dirty="0"/>
              <a:t>648</a:t>
            </a:r>
            <a:r>
              <a:rPr lang="en-US" noProof="0" dirty="0"/>
              <a:t> </a:t>
            </a:r>
            <a:r>
              <a:rPr lang="ru-RU" noProof="0" dirty="0"/>
              <a:t>млн)</a:t>
            </a:r>
            <a:r>
              <a:rPr lang="en-US" noProof="0" dirty="0"/>
              <a:t> (CFU, 2022-02-04)</a:t>
            </a:r>
          </a:p>
          <a:p>
            <a:pPr marL="171450" indent="-171450" algn="just">
              <a:buFont typeface="Symbol" panose="05050102010706020507" pitchFamily="18" charset="2"/>
              <a:buChar char="-"/>
              <a:defRPr/>
            </a:pPr>
            <a:r>
              <a:rPr lang="ru-RU" noProof="0" dirty="0"/>
              <a:t>Из 27 климатических фондов, Зеленый климатический фонд (ЗКФ) в настоящее время является самым крупным климатическим фондом, с общим объемом обязательств в размере </a:t>
            </a:r>
            <a:r>
              <a:rPr lang="en-US" noProof="0" dirty="0"/>
              <a:t>$</a:t>
            </a:r>
            <a:r>
              <a:rPr lang="ru-RU" noProof="0" dirty="0"/>
              <a:t>20,321 миллиард </a:t>
            </a:r>
            <a:r>
              <a:rPr lang="en-US" noProof="0" dirty="0"/>
              <a:t>(Watson &amp; Schalatek, 2020)</a:t>
            </a:r>
          </a:p>
          <a:p>
            <a:pPr marL="514350" lvl="1" indent="-171450">
              <a:buFont typeface="Symbol" panose="05050102010706020507" pitchFamily="18" charset="2"/>
              <a:buChar char="-"/>
            </a:pPr>
            <a:r>
              <a:rPr lang="ru-RU" sz="900" b="0" i="0" kern="1200" noProof="0" dirty="0">
                <a:solidFill>
                  <a:schemeClr val="tx1"/>
                </a:solidFill>
                <a:effectLst/>
                <a:latin typeface="Arial" panose="020B0604020202020204" pitchFamily="34" charset="0"/>
                <a:ea typeface="+mn-ea"/>
                <a:cs typeface="+mn-cs"/>
              </a:rPr>
              <a:t>Во время Первоначальной мобилизации ресурсов (ПМР) Зеленый климатический фонд выделили 10,322 млрд. долларов США</a:t>
            </a:r>
          </a:p>
          <a:p>
            <a:pPr marL="514350" lvl="1" indent="-171450">
              <a:buFont typeface="Symbol" panose="05050102010706020507" pitchFamily="18" charset="2"/>
              <a:buChar char="-"/>
            </a:pPr>
            <a:r>
              <a:rPr lang="ru-RU" sz="900" b="0" i="0" kern="1200" noProof="0" dirty="0">
                <a:solidFill>
                  <a:schemeClr val="tx1"/>
                </a:solidFill>
                <a:effectLst/>
                <a:latin typeface="Arial" panose="020B0604020202020204" pitchFamily="34" charset="0"/>
                <a:ea typeface="+mn-ea"/>
                <a:cs typeface="+mn-cs"/>
              </a:rPr>
              <a:t>А на первый период пополнений (ЗКФ-1) Зеленого климатического фонда, который начался в октябре 2020, приходится 9,999 млрд. долларов США</a:t>
            </a:r>
            <a:endParaRPr lang="en-US" sz="900" b="0" i="0" kern="1200" noProof="0" dirty="0">
              <a:solidFill>
                <a:schemeClr val="tx1"/>
              </a:solidFill>
              <a:effectLst/>
              <a:latin typeface="Arial" panose="020B0604020202020204" pitchFamily="34" charset="0"/>
              <a:ea typeface="+mn-ea"/>
              <a:cs typeface="+mn-cs"/>
            </a:endParaRPr>
          </a:p>
          <a:p>
            <a:pPr marL="514350" lvl="1" indent="-171450">
              <a:buFont typeface="Symbol" panose="05050102010706020507" pitchFamily="18" charset="2"/>
              <a:buChar char="-"/>
            </a:pPr>
            <a:endParaRPr lang="en-US" sz="900" b="0" i="0" kern="1200" noProof="0" dirty="0">
              <a:solidFill>
                <a:schemeClr val="tx1"/>
              </a:solidFill>
              <a:effectLst/>
              <a:latin typeface="Arial" panose="020B0604020202020204" pitchFamily="34" charset="0"/>
              <a:ea typeface="+mn-ea"/>
              <a:cs typeface="+mn-cs"/>
            </a:endParaRPr>
          </a:p>
          <a:p>
            <a:pPr marL="171450" marR="0" lvl="0" indent="-171450" algn="just"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noProof="0" dirty="0"/>
              <a:t>Для того, чтобы воспользоваться климатическим финансированием, существуют различные каналы </a:t>
            </a:r>
            <a:r>
              <a:rPr lang="en-US" noProof="0" dirty="0"/>
              <a:t>(Watson &amp; Schalatek, 2020):</a:t>
            </a:r>
          </a:p>
          <a:p>
            <a:pPr marL="571500" lvl="1" indent="-228600" algn="just">
              <a:buFont typeface="+mj-lt"/>
              <a:buAutoNum type="arabicPeriod"/>
              <a:defRPr/>
            </a:pPr>
            <a:r>
              <a:rPr lang="ru-RU" b="1" noProof="0" dirty="0"/>
              <a:t>Многосторонние каналы: </a:t>
            </a:r>
            <a:r>
              <a:rPr lang="ru-RU" b="0" noProof="0" dirty="0"/>
              <a:t>правительства развивающихся стран имеют более значимый голос и представительство в процессе принятия решений по сравнению с жесткими структурами управления, в которых доминируют страны-доноры </a:t>
            </a:r>
            <a:r>
              <a:rPr lang="en-US" noProof="0" dirty="0">
                <a:sym typeface="Wingdings" panose="05000000000000000000" pitchFamily="2" charset="2"/>
              </a:rPr>
              <a:t></a:t>
            </a:r>
            <a:r>
              <a:rPr lang="ru-RU" noProof="0" dirty="0">
                <a:sym typeface="Wingdings" panose="05000000000000000000" pitchFamily="2" charset="2"/>
              </a:rPr>
              <a:t> а именно,  Зеленый климатический фонд</a:t>
            </a:r>
            <a:endParaRPr lang="ru-RU" b="1" noProof="0" dirty="0"/>
          </a:p>
          <a:p>
            <a:pPr marL="571500" lvl="1" indent="-228600" algn="just">
              <a:buFont typeface="+mj-lt"/>
              <a:buAutoNum type="arabicPeriod"/>
              <a:defRPr/>
            </a:pPr>
            <a:r>
              <a:rPr lang="ru-RU" b="1" noProof="0" dirty="0"/>
              <a:t>Двусторонние каналы: </a:t>
            </a:r>
            <a:r>
              <a:rPr lang="ru-RU" b="0" noProof="0" dirty="0"/>
              <a:t>на них приходится существенная доля государственного климатического финансирования, находящегося под управлением агентств развития/специальные двусторонние климатические фонды </a:t>
            </a:r>
            <a:r>
              <a:rPr lang="en-US" noProof="0" dirty="0">
                <a:sym typeface="Wingdings" panose="05000000000000000000" pitchFamily="2" charset="2"/>
              </a:rPr>
              <a:t></a:t>
            </a:r>
            <a:r>
              <a:rPr lang="ru-RU" noProof="0" dirty="0">
                <a:sym typeface="Wingdings" panose="05000000000000000000" pitchFamily="2" charset="2"/>
              </a:rPr>
              <a:t> например, </a:t>
            </a:r>
            <a:r>
              <a:rPr lang="en-US" noProof="0" dirty="0">
                <a:sym typeface="Wingdings" panose="05000000000000000000" pitchFamily="2" charset="2"/>
              </a:rPr>
              <a:t>Internationale Klimaschutzinitiative </a:t>
            </a:r>
            <a:r>
              <a:rPr lang="ru-RU" noProof="0" dirty="0">
                <a:sym typeface="Wingdings" panose="05000000000000000000" pitchFamily="2" charset="2"/>
              </a:rPr>
              <a:t> (</a:t>
            </a:r>
            <a:r>
              <a:rPr lang="en-US" noProof="0" dirty="0">
                <a:sym typeface="Wingdings" panose="05000000000000000000" pitchFamily="2" charset="2"/>
              </a:rPr>
              <a:t>IKI, </a:t>
            </a:r>
            <a:r>
              <a:rPr lang="ru-RU" noProof="0" dirty="0">
                <a:sym typeface="Wingdings" panose="05000000000000000000" pitchFamily="2" charset="2"/>
              </a:rPr>
              <a:t>Международная климатическая инициатива Германии</a:t>
            </a:r>
            <a:r>
              <a:rPr lang="en-US" noProof="0" dirty="0">
                <a:sym typeface="Wingdings" panose="05000000000000000000" pitchFamily="2" charset="2"/>
              </a:rPr>
              <a:t>)</a:t>
            </a:r>
            <a:r>
              <a:rPr lang="ru-RU" noProof="0" dirty="0">
                <a:sym typeface="Wingdings" panose="05000000000000000000" pitchFamily="2" charset="2"/>
              </a:rPr>
              <a:t> </a:t>
            </a:r>
            <a:endParaRPr lang="en-US" noProof="0" dirty="0"/>
          </a:p>
          <a:p>
            <a:pPr marL="571500" lvl="1" indent="-228600" algn="just">
              <a:buFont typeface="+mj-lt"/>
              <a:buAutoNum type="arabicPeriod"/>
              <a:defRPr/>
            </a:pPr>
            <a:r>
              <a:rPr lang="ru-RU" b="1" noProof="0" dirty="0"/>
              <a:t>Региональные и национальные каналы и фонды по борьбе с изменением климата: </a:t>
            </a:r>
            <a:r>
              <a:rPr lang="ru-RU" b="0" noProof="0" dirty="0"/>
              <a:t>созданы развитыми странами и финансируются за счет внутренних бюджетных ассигнований, внутреннего частного сектора, а также международного финансирования </a:t>
            </a:r>
            <a:r>
              <a:rPr lang="en-US" b="0" noProof="0" dirty="0">
                <a:sym typeface="Wingdings" panose="05000000000000000000" pitchFamily="2" charset="2"/>
              </a:rPr>
              <a:t></a:t>
            </a:r>
            <a:r>
              <a:rPr lang="ru-RU" b="0" noProof="0" dirty="0">
                <a:sym typeface="Wingdings" panose="05000000000000000000" pitchFamily="2" charset="2"/>
              </a:rPr>
              <a:t> например, Фонд Амазонии в Бразилии, Карибский фонд страхования риска катастроф (</a:t>
            </a:r>
            <a:r>
              <a:rPr lang="en-US" b="0" noProof="0" dirty="0">
                <a:sym typeface="Wingdings" panose="05000000000000000000" pitchFamily="2" charset="2"/>
              </a:rPr>
              <a:t>CCRIF) </a:t>
            </a:r>
            <a:r>
              <a:rPr lang="ru-RU" b="0" noProof="0" dirty="0">
                <a:sym typeface="Wingdings" panose="05000000000000000000" pitchFamily="2" charset="2"/>
              </a:rPr>
              <a:t>и Африканская группа по управлению рисками (</a:t>
            </a:r>
            <a:r>
              <a:rPr lang="en-US" b="0" noProof="0" dirty="0">
                <a:sym typeface="Wingdings" panose="05000000000000000000" pitchFamily="2" charset="2"/>
              </a:rPr>
              <a:t>ARC)</a:t>
            </a:r>
            <a:endParaRPr lang="en-US" b="1" noProof="0" dirty="0"/>
          </a:p>
          <a:p>
            <a:pPr marL="0" indent="0" algn="just">
              <a:buFont typeface="Symbol" panose="05050102010706020507" pitchFamily="18" charset="2"/>
              <a:buNone/>
              <a:defRPr/>
            </a:pPr>
            <a:endParaRPr lang="en-US" b="1" noProof="0" dirty="0"/>
          </a:p>
          <a:p>
            <a:pPr marL="0" indent="0" algn="just">
              <a:buFont typeface="Symbol" panose="05050102010706020507" pitchFamily="18" charset="2"/>
              <a:buNone/>
              <a:defRPr/>
            </a:pPr>
            <a:r>
              <a:rPr lang="ru-RU" b="1" noProof="0" dirty="0"/>
              <a:t>Источники</a:t>
            </a:r>
            <a:r>
              <a:rPr lang="en-US" b="1" noProof="0" dirty="0"/>
              <a:t>:</a:t>
            </a:r>
          </a:p>
          <a:p>
            <a:pPr marL="0" indent="0" algn="just">
              <a:buFont typeface="Symbol" panose="05050102010706020507" pitchFamily="18" charset="2"/>
              <a:buNone/>
              <a:defRPr/>
            </a:pPr>
            <a:endParaRPr lang="en-US" i="1" noProof="0" dirty="0"/>
          </a:p>
          <a:p>
            <a:pPr marL="0" indent="0" algn="just">
              <a:buFont typeface="Symbol" panose="05050102010706020507" pitchFamily="18" charset="2"/>
              <a:buNone/>
              <a:defRPr/>
            </a:pPr>
            <a:r>
              <a:rPr lang="en-US" i="0" noProof="0" dirty="0"/>
              <a:t>Climate Funds Update (CFU) (2022-02-04), ‘CFU – Climate Finance Recipients‘, available at: https://public.tableau.com/app/profile/carl.roberts/viz/CFU-Climatefinancerecipients_16068528505010/Recipientsbubblechart</a:t>
            </a:r>
          </a:p>
          <a:p>
            <a:pPr marL="0" indent="0" algn="just">
              <a:buFont typeface="Symbol" panose="05050102010706020507" pitchFamily="18" charset="2"/>
              <a:buNone/>
              <a:defRPr/>
            </a:pPr>
            <a:endParaRPr lang="en-US" b="0" i="0" noProof="0" dirty="0"/>
          </a:p>
          <a:p>
            <a:pPr marL="0" indent="0" algn="just">
              <a:buFont typeface="Symbol" panose="05050102010706020507" pitchFamily="18" charset="2"/>
              <a:buNone/>
              <a:defRPr/>
            </a:pPr>
            <a:r>
              <a:rPr lang="en-US" b="0" i="0" noProof="0" dirty="0"/>
              <a:t>Watson &amp; Schalatek (2020), ‘The Global Climate Finance Architecture‘, available at: https://climatefundsupdate.org/wp-content/uploads/2021/03/CFF2-ENG-2020-Digital.pdf</a:t>
            </a:r>
          </a:p>
          <a:p>
            <a:pPr marL="0" indent="0" algn="just">
              <a:buFont typeface="Symbol" panose="05050102010706020507" pitchFamily="18" charset="2"/>
              <a:buNone/>
              <a:defRPr/>
            </a:pPr>
            <a:endParaRPr lang="en-US" i="1" noProof="0" dirty="0"/>
          </a:p>
          <a:p>
            <a:pPr marL="0" indent="0" algn="just">
              <a:buFont typeface="Symbol" panose="05050102010706020507" pitchFamily="18" charset="2"/>
              <a:buNone/>
              <a:defRPr/>
            </a:pPr>
            <a:r>
              <a:rPr lang="en-US" i="1" u="sng" noProof="0" dirty="0"/>
              <a:t>Image Reference:</a:t>
            </a:r>
          </a:p>
          <a:p>
            <a:pPr marL="0" indent="0" algn="just">
              <a:buFont typeface="Symbol" panose="05050102010706020507" pitchFamily="18" charset="2"/>
              <a:buNone/>
              <a:defRPr/>
            </a:pPr>
            <a:r>
              <a:rPr lang="en-US" noProof="0" dirty="0"/>
              <a:t>Roberts, C., (Climate Funds Update) (2022-02-04), ‚‘CFU – Status of the Funds: Fund sizes‘, available at: https://public.tableau.com/app/profile/carl.roberts/viz/CFU-StatusoftheFunds_16068500780590/Statusofthefunds</a:t>
            </a:r>
          </a:p>
        </p:txBody>
      </p:sp>
      <p:sp>
        <p:nvSpPr>
          <p:cNvPr id="4" name="Foliennummernplatzhalter 3"/>
          <p:cNvSpPr>
            <a:spLocks noGrp="1"/>
          </p:cNvSpPr>
          <p:nvPr>
            <p:ph type="sldNum" sz="quarter" idx="5"/>
          </p:nvPr>
        </p:nvSpPr>
        <p:spPr/>
        <p:txBody>
          <a:bodyPr/>
          <a:lstStyle/>
          <a:p>
            <a:fld id="{4045F879-0589-40D4-B0E5-B74D0CAD5C6C}" type="slidenum">
              <a:rPr lang="en-GB" smtClean="0"/>
              <a:pPr/>
              <a:t>23</a:t>
            </a:fld>
            <a:endParaRPr lang="en-GB" dirty="0"/>
          </a:p>
        </p:txBody>
      </p:sp>
    </p:spTree>
    <p:extLst>
      <p:ext uri="{BB962C8B-B14F-4D97-AF65-F5344CB8AC3E}">
        <p14:creationId xmlns:p14="http://schemas.microsoft.com/office/powerpoint/2010/main" val="1719927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t>Примечания</a:t>
            </a:r>
            <a:r>
              <a:rPr lang="en-US" b="1" noProof="0" dirty="0"/>
              <a:t>:</a:t>
            </a:r>
          </a:p>
          <a:p>
            <a:r>
              <a:rPr lang="en-US" noProof="0" dirty="0"/>
              <a:t>[</a:t>
            </a:r>
            <a:r>
              <a:rPr lang="ru-RU" noProof="0" dirty="0"/>
              <a:t>Этот слайд является необязательным и может использоваться для тренингов, проводимых в регионе БВСА</a:t>
            </a:r>
            <a:r>
              <a:rPr lang="en-US" noProof="0" dirty="0"/>
              <a:t>.]</a:t>
            </a:r>
            <a:endParaRPr lang="en-US" b="1" noProof="0" dirty="0"/>
          </a:p>
          <a:p>
            <a:pPr marL="0" indent="0" algn="just">
              <a:buFont typeface="Symbol" panose="05050102010706020507" pitchFamily="18" charset="2"/>
              <a:buNone/>
              <a:defRPr/>
            </a:pPr>
            <a:endParaRPr lang="en-US" b="1" noProof="0" dirty="0"/>
          </a:p>
          <a:p>
            <a:pPr marL="0" indent="0" algn="just">
              <a:buFont typeface="Symbol" panose="05050102010706020507" pitchFamily="18" charset="2"/>
              <a:buNone/>
              <a:defRPr/>
            </a:pPr>
            <a:r>
              <a:rPr lang="ru-RU" b="1" noProof="0" dirty="0"/>
              <a:t>Источники</a:t>
            </a:r>
            <a:r>
              <a:rPr lang="en-US" b="1" noProof="0" dirty="0"/>
              <a:t>:</a:t>
            </a:r>
          </a:p>
          <a:p>
            <a:pPr marL="0" indent="0" algn="just">
              <a:buFont typeface="Symbol" panose="05050102010706020507" pitchFamily="18" charset="2"/>
              <a:buNone/>
              <a:defRPr/>
            </a:pPr>
            <a:endParaRPr lang="en-US" i="1" noProof="0" dirty="0"/>
          </a:p>
          <a:p>
            <a:pPr marL="0" indent="0" algn="just">
              <a:buFont typeface="Symbol" panose="05050102010706020507" pitchFamily="18" charset="2"/>
              <a:buNone/>
              <a:defRPr/>
            </a:pPr>
            <a:r>
              <a:rPr lang="ru-RU" i="1" noProof="0" dirty="0"/>
              <a:t>Изображения</a:t>
            </a:r>
            <a:r>
              <a:rPr lang="en-US" i="1" noProof="0" dirty="0"/>
              <a:t>:</a:t>
            </a:r>
          </a:p>
          <a:p>
            <a:pPr marL="0" indent="0" algn="just">
              <a:buFont typeface="Symbol" panose="05050102010706020507" pitchFamily="18" charset="2"/>
              <a:buNone/>
              <a:defRPr/>
            </a:pPr>
            <a:endParaRPr lang="en-US" noProof="0" dirty="0"/>
          </a:p>
          <a:p>
            <a:pPr marL="0" indent="0" algn="just">
              <a:buFont typeface="Symbol" panose="05050102010706020507" pitchFamily="18" charset="2"/>
              <a:buNone/>
              <a:defRPr/>
            </a:pPr>
            <a:r>
              <a:rPr lang="en-US" noProof="0" dirty="0"/>
              <a:t>Roberts, C., (Climate Funds Update) (2022-02-04), ‚‘</a:t>
            </a:r>
            <a:r>
              <a:rPr lang="en-US" sz="900" b="0" i="0" kern="1200" noProof="0" dirty="0">
                <a:solidFill>
                  <a:schemeClr val="tx1"/>
                </a:solidFill>
                <a:effectLst/>
                <a:latin typeface="Arial" panose="020B0604020202020204" pitchFamily="34" charset="0"/>
                <a:ea typeface="+mn-ea"/>
                <a:cs typeface="+mn-cs"/>
              </a:rPr>
              <a:t>CFU - Recipient countries in the Middle East and North Africa</a:t>
            </a:r>
            <a:r>
              <a:rPr lang="en-US" noProof="0" dirty="0"/>
              <a:t>‘, available at: https://public.tableau.com/app/profile/carl.roberts/viz/CFU-MiddleEastandNorthAfrica_16068533809970/FundsoperatingintheMiddleEastandNorthAfrica</a:t>
            </a:r>
          </a:p>
          <a:p>
            <a:pPr marL="0" indent="0" algn="just">
              <a:buFont typeface="Symbol" panose="05050102010706020507" pitchFamily="18" charset="2"/>
              <a:buNone/>
              <a:defRPr/>
            </a:pPr>
            <a:endParaRPr lang="en-US" noProof="0" dirty="0"/>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dirty="0"/>
              <a:t>Roberts, C., (Climate Funds Update) (2022-02-04), ‚‘</a:t>
            </a:r>
            <a:r>
              <a:rPr lang="en-US" sz="900" b="0" i="0" kern="1200" noProof="0" dirty="0">
                <a:solidFill>
                  <a:schemeClr val="tx1"/>
                </a:solidFill>
                <a:effectLst/>
                <a:latin typeface="Arial" panose="020B0604020202020204" pitchFamily="34" charset="0"/>
                <a:ea typeface="+mn-ea"/>
                <a:cs typeface="+mn-cs"/>
              </a:rPr>
              <a:t>CFU - Funds operating in the Middle East and North Africa</a:t>
            </a:r>
            <a:r>
              <a:rPr lang="en-US" noProof="0" dirty="0"/>
              <a:t>‘, available at: https://public.tableau.com/app/profile/carl.roberts/viz/CFU-MiddleEastandNorthAfrica_16068533809970/FundsoperatingintheMiddleEastandNorthAfrica</a:t>
            </a:r>
          </a:p>
          <a:p>
            <a:pPr marL="0" indent="0" algn="just">
              <a:buFont typeface="Symbol" panose="05050102010706020507" pitchFamily="18" charset="2"/>
              <a:buNone/>
              <a:defRPr/>
            </a:pPr>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24</a:t>
            </a:fld>
            <a:endParaRPr lang="en-GB" dirty="0"/>
          </a:p>
        </p:txBody>
      </p:sp>
    </p:spTree>
    <p:extLst>
      <p:ext uri="{BB962C8B-B14F-4D97-AF65-F5344CB8AC3E}">
        <p14:creationId xmlns:p14="http://schemas.microsoft.com/office/powerpoint/2010/main" val="2943450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t>Примечание</a:t>
            </a:r>
            <a:r>
              <a:rPr lang="en-US" b="1" noProof="0" dirty="0"/>
              <a:t>:</a:t>
            </a:r>
          </a:p>
          <a:p>
            <a:r>
              <a:rPr lang="en-US" noProof="0" dirty="0"/>
              <a:t>[</a:t>
            </a:r>
            <a:r>
              <a:rPr lang="ru-RU" noProof="0" dirty="0"/>
              <a:t>Этот слайд является необязательным и может использоваться для тренингов, проводимых в регионе ЛАКБ</a:t>
            </a:r>
            <a:r>
              <a:rPr lang="en-US" noProof="0" dirty="0"/>
              <a:t>]</a:t>
            </a:r>
            <a:endParaRPr lang="en-US" b="1" noProof="0" dirty="0"/>
          </a:p>
          <a:p>
            <a:pPr marL="0" indent="0" algn="just">
              <a:buFont typeface="Symbol" panose="05050102010706020507" pitchFamily="18" charset="2"/>
              <a:buNone/>
              <a:defRPr/>
            </a:pPr>
            <a:endParaRPr lang="en-US" b="1" noProof="0" dirty="0"/>
          </a:p>
          <a:p>
            <a:pPr marL="0" indent="0" algn="just">
              <a:buFont typeface="Symbol" panose="05050102010706020507" pitchFamily="18" charset="2"/>
              <a:buNone/>
              <a:defRPr/>
            </a:pPr>
            <a:r>
              <a:rPr lang="ru-RU" b="1" noProof="0" dirty="0"/>
              <a:t>Источники</a:t>
            </a:r>
            <a:r>
              <a:rPr lang="en-US" b="1" noProof="0" dirty="0"/>
              <a:t>:</a:t>
            </a:r>
          </a:p>
          <a:p>
            <a:pPr marL="0" indent="0" algn="just">
              <a:buFont typeface="Symbol" panose="05050102010706020507" pitchFamily="18" charset="2"/>
              <a:buNone/>
              <a:defRPr/>
            </a:pPr>
            <a:endParaRPr lang="en-US" i="1" noProof="0" dirty="0"/>
          </a:p>
          <a:p>
            <a:pPr marL="0" indent="0" algn="just">
              <a:buFont typeface="Symbol" panose="05050102010706020507" pitchFamily="18" charset="2"/>
              <a:buNone/>
              <a:defRPr/>
            </a:pPr>
            <a:r>
              <a:rPr lang="ru-RU" i="1" noProof="0" dirty="0"/>
              <a:t>Изображения</a:t>
            </a:r>
            <a:r>
              <a:rPr lang="en-US" i="1" noProof="0" dirty="0"/>
              <a:t>:</a:t>
            </a:r>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dirty="0"/>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dirty="0"/>
              <a:t>Roberts, C., (Climate Funds Update) (2022-02-04), ‚‘</a:t>
            </a:r>
            <a:r>
              <a:rPr lang="en-US" sz="900" b="0" i="0" kern="1200" noProof="0" dirty="0">
                <a:solidFill>
                  <a:schemeClr val="tx1"/>
                </a:solidFill>
                <a:effectLst/>
                <a:latin typeface="Arial" panose="020B0604020202020204" pitchFamily="34" charset="0"/>
                <a:ea typeface="+mn-ea"/>
                <a:cs typeface="+mn-cs"/>
              </a:rPr>
              <a:t>CFU - Recipient countries in </a:t>
            </a:r>
            <a:r>
              <a:rPr lang="en-US" noProof="0" dirty="0"/>
              <a:t>Latin America and the Caribbean‘, available at: https://public.tableau.com/app/profile/carl.roberts/viz/CFU-LatinAmerica_16068533284360/FundsoperatinginLatinAmericaandtheCaribbean</a:t>
            </a:r>
          </a:p>
          <a:p>
            <a:pPr marL="0" indent="0" algn="just">
              <a:buFont typeface="Symbol" panose="05050102010706020507" pitchFamily="18" charset="2"/>
              <a:buNone/>
              <a:defRPr/>
            </a:pPr>
            <a:endParaRPr lang="en-US" noProof="0" dirty="0"/>
          </a:p>
          <a:p>
            <a:pPr marL="0" indent="0" algn="just">
              <a:buFont typeface="Symbol" panose="05050102010706020507" pitchFamily="18" charset="2"/>
              <a:buNone/>
              <a:defRPr/>
            </a:pPr>
            <a:r>
              <a:rPr lang="en-US" noProof="0" dirty="0"/>
              <a:t>Roberts, C., (Climate Funds Update) (2022-02-04), ‚‘</a:t>
            </a:r>
            <a:r>
              <a:rPr lang="en-US" sz="900" b="0" i="0" kern="1200" noProof="0" dirty="0">
                <a:solidFill>
                  <a:schemeClr val="tx1"/>
                </a:solidFill>
                <a:effectLst/>
                <a:latin typeface="Arial" panose="020B0604020202020204" pitchFamily="34" charset="0"/>
                <a:ea typeface="+mn-ea"/>
                <a:cs typeface="+mn-cs"/>
              </a:rPr>
              <a:t>CFU - Funds operating in </a:t>
            </a:r>
            <a:r>
              <a:rPr lang="en-US" noProof="0" dirty="0"/>
              <a:t>Latin America and the Caribbean‘, available at: https://public.tableau.com/app/profile/carl.roberts/viz/CFU-LatinAmerica_16068533284360/FundsoperatinginLatinAmericaandtheCaribbean</a:t>
            </a:r>
          </a:p>
          <a:p>
            <a:pPr marL="0" indent="0" algn="just">
              <a:buFont typeface="Symbol" panose="05050102010706020507" pitchFamily="18" charset="2"/>
              <a:buNone/>
              <a:defRPr/>
            </a:pPr>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25</a:t>
            </a:fld>
            <a:endParaRPr lang="en-GB" dirty="0"/>
          </a:p>
        </p:txBody>
      </p:sp>
    </p:spTree>
    <p:extLst>
      <p:ext uri="{BB962C8B-B14F-4D97-AF65-F5344CB8AC3E}">
        <p14:creationId xmlns:p14="http://schemas.microsoft.com/office/powerpoint/2010/main" val="4140467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t>Примечания</a:t>
            </a:r>
            <a:r>
              <a:rPr lang="en-US" b="1" noProof="0" dirty="0"/>
              <a:t>:</a:t>
            </a:r>
          </a:p>
          <a:p>
            <a:r>
              <a:rPr lang="en-US" noProof="0" dirty="0"/>
              <a:t>[</a:t>
            </a:r>
            <a:r>
              <a:rPr lang="ru-RU" noProof="0" dirty="0"/>
              <a:t>Этот слайд является необязательным и может использоваться в обучении тренеров, проводимом в регионе Африки к югу от Сахары</a:t>
            </a:r>
            <a:r>
              <a:rPr lang="en-US" noProof="0" dirty="0"/>
              <a:t>.]</a:t>
            </a:r>
            <a:endParaRPr lang="en-US" b="1" noProof="0" dirty="0"/>
          </a:p>
          <a:p>
            <a:pPr marL="0" indent="0" algn="just">
              <a:buFont typeface="Symbol" panose="05050102010706020507" pitchFamily="18" charset="2"/>
              <a:buNone/>
              <a:defRPr/>
            </a:pPr>
            <a:endParaRPr lang="en-US" b="1" noProof="0" dirty="0"/>
          </a:p>
          <a:p>
            <a:pPr marL="0" indent="0" algn="just">
              <a:buFont typeface="Symbol" panose="05050102010706020507" pitchFamily="18" charset="2"/>
              <a:buNone/>
              <a:defRPr/>
            </a:pPr>
            <a:r>
              <a:rPr lang="ru-RU" b="1" noProof="0" dirty="0"/>
              <a:t>Источники</a:t>
            </a:r>
            <a:r>
              <a:rPr lang="en-US" b="1" noProof="0" dirty="0"/>
              <a:t>:</a:t>
            </a:r>
          </a:p>
          <a:p>
            <a:pPr marL="0" indent="0" algn="just">
              <a:buFont typeface="Symbol" panose="05050102010706020507" pitchFamily="18" charset="2"/>
              <a:buNone/>
              <a:defRPr/>
            </a:pPr>
            <a:endParaRPr lang="en-US" i="1" noProof="0" dirty="0"/>
          </a:p>
          <a:p>
            <a:pPr marL="0" indent="0" algn="just">
              <a:buFont typeface="Symbol" panose="05050102010706020507" pitchFamily="18" charset="2"/>
              <a:buNone/>
              <a:defRPr/>
            </a:pPr>
            <a:r>
              <a:rPr lang="ru-RU" i="1" noProof="0" dirty="0"/>
              <a:t>Изображения:</a:t>
            </a:r>
            <a:endParaRPr lang="en-US" i="1" noProof="0" dirty="0"/>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dirty="0"/>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dirty="0"/>
              <a:t>Roberts, C., (Climate Funds Update) (2022-02-04), ‚‘</a:t>
            </a:r>
            <a:r>
              <a:rPr lang="en-US" sz="900" b="0" i="0" kern="1200" noProof="0" dirty="0">
                <a:solidFill>
                  <a:schemeClr val="tx1"/>
                </a:solidFill>
                <a:effectLst/>
                <a:latin typeface="Arial" panose="020B0604020202020204" pitchFamily="34" charset="0"/>
                <a:ea typeface="+mn-ea"/>
                <a:cs typeface="+mn-cs"/>
              </a:rPr>
              <a:t>CFU - Recipient countries in </a:t>
            </a:r>
            <a:r>
              <a:rPr lang="en-US" noProof="0" dirty="0"/>
              <a:t>Sub-Saharan Africa‘, available at: https://public.tableau.com/app/profile/carl.roberts/viz/CFU-SubSaharanAfrica_16068535483570/FundsoperatinginSub-SaharanAfrica</a:t>
            </a:r>
          </a:p>
          <a:p>
            <a:pPr marL="0" indent="0" algn="just">
              <a:buFont typeface="Symbol" panose="05050102010706020507" pitchFamily="18" charset="2"/>
              <a:buNone/>
              <a:defRPr/>
            </a:pPr>
            <a:endParaRPr lang="en-US" noProof="0" dirty="0"/>
          </a:p>
          <a:p>
            <a:pPr marL="0" indent="0" algn="just">
              <a:buFont typeface="Symbol" panose="05050102010706020507" pitchFamily="18" charset="2"/>
              <a:buNone/>
              <a:defRPr/>
            </a:pPr>
            <a:r>
              <a:rPr lang="en-US" noProof="0" dirty="0"/>
              <a:t>Roberts, C., (Climate Funds Update) (2022-02-04), ‚‘</a:t>
            </a:r>
            <a:r>
              <a:rPr lang="en-US" sz="900" b="0" i="0" kern="1200" noProof="0" dirty="0">
                <a:solidFill>
                  <a:schemeClr val="tx1"/>
                </a:solidFill>
                <a:effectLst/>
                <a:latin typeface="Arial" panose="020B0604020202020204" pitchFamily="34" charset="0"/>
                <a:ea typeface="+mn-ea"/>
                <a:cs typeface="+mn-cs"/>
              </a:rPr>
              <a:t>CFU - Funds operating in </a:t>
            </a:r>
            <a:r>
              <a:rPr lang="en-US" noProof="0" dirty="0"/>
              <a:t>Sub-Saharan Africa‘, available at: https://public.tableau.com/app/profile/carl.roberts/viz/CFU-SubSaharanAfrica_16068535483570/FundsoperatinginSub-SaharanAfrica</a:t>
            </a:r>
          </a:p>
        </p:txBody>
      </p:sp>
      <p:sp>
        <p:nvSpPr>
          <p:cNvPr id="4" name="Foliennummernplatzhalter 3"/>
          <p:cNvSpPr>
            <a:spLocks noGrp="1"/>
          </p:cNvSpPr>
          <p:nvPr>
            <p:ph type="sldNum" sz="quarter" idx="5"/>
          </p:nvPr>
        </p:nvSpPr>
        <p:spPr/>
        <p:txBody>
          <a:bodyPr/>
          <a:lstStyle/>
          <a:p>
            <a:fld id="{4045F879-0589-40D4-B0E5-B74D0CAD5C6C}" type="slidenum">
              <a:rPr lang="en-GB" smtClean="0"/>
              <a:pPr/>
              <a:t>26</a:t>
            </a:fld>
            <a:endParaRPr lang="en-GB" dirty="0"/>
          </a:p>
        </p:txBody>
      </p:sp>
    </p:spTree>
    <p:extLst>
      <p:ext uri="{BB962C8B-B14F-4D97-AF65-F5344CB8AC3E}">
        <p14:creationId xmlns:p14="http://schemas.microsoft.com/office/powerpoint/2010/main" val="797137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t>Примечания</a:t>
            </a:r>
            <a:r>
              <a:rPr lang="en-US" b="1" noProof="0" dirty="0"/>
              <a:t>:</a:t>
            </a:r>
          </a:p>
          <a:p>
            <a:endParaRPr lang="en-US" b="1" noProof="0" dirty="0"/>
          </a:p>
          <a:p>
            <a:pPr marL="171450" indent="-171450">
              <a:buFont typeface="Symbol" panose="05050102010706020507" pitchFamily="18" charset="2"/>
              <a:buChar char="-"/>
            </a:pPr>
            <a:r>
              <a:rPr lang="ru-RU" b="0" i="0" noProof="0" dirty="0"/>
              <a:t>Определение: </a:t>
            </a:r>
            <a:r>
              <a:rPr lang="ru-RU" b="0" i="1" noProof="0" dirty="0"/>
              <a:t>«Зеленый климатический фонд (ЗКФ), созданный в 2010 году, является частью финансового механизма Рамочной конвенции ООН об изменении климата (КРИК ООН) и выполняет ту же функцию, что и Парижское соглашение. Его цель – осуществление амбициозного вклада в реализацию Парижского соглашения и достижение его целей по смягчению и адаптации, содействуя в смещении парадигмы в развивающихся странах в сторону низкоуглеродного и климатически устойчивого развития. В настоящий момент ЗКФ является </a:t>
            </a:r>
            <a:r>
              <a:rPr lang="ru-RU" b="1" i="1" noProof="0" dirty="0"/>
              <a:t>самым крупным в мире специализированным многосторонним климатическим фондом </a:t>
            </a:r>
            <a:r>
              <a:rPr lang="ru-RU" b="0" i="1" noProof="0" dirty="0"/>
              <a:t>и </a:t>
            </a:r>
            <a:r>
              <a:rPr lang="ru-RU" b="1" i="1" noProof="0" dirty="0"/>
              <a:t> основным многосторонним механизмом финансирования</a:t>
            </a:r>
            <a:r>
              <a:rPr lang="ru-RU" b="0" i="1" noProof="0" dirty="0"/>
              <a:t>, направленным на поддержку развивающихся стран в достижении снижения ими выбросов парниковых газов и укрепления их способности реагировать на изменение климата». </a:t>
            </a:r>
            <a:r>
              <a:rPr lang="ru-RU" b="0" i="0" noProof="0" dirty="0"/>
              <a:t>(</a:t>
            </a:r>
            <a:r>
              <a:rPr lang="en-US" b="0" i="0" noProof="0" dirty="0"/>
              <a:t>CFU)</a:t>
            </a:r>
            <a:endParaRPr lang="en-US" b="0" noProof="0" dirty="0"/>
          </a:p>
          <a:p>
            <a:pPr marL="0" indent="0">
              <a:buFont typeface="Symbol" panose="05050102010706020507" pitchFamily="18" charset="2"/>
              <a:buNone/>
            </a:pPr>
            <a:endParaRPr lang="en-US" b="0" noProof="0" dirty="0"/>
          </a:p>
          <a:p>
            <a:pPr marL="171450" indent="-171450">
              <a:buFont typeface="Symbol" panose="05050102010706020507" pitchFamily="18" charset="2"/>
              <a:buChar char="-"/>
            </a:pPr>
            <a:r>
              <a:rPr lang="ru-RU" b="0" noProof="0" dirty="0"/>
              <a:t>Список инвестиционных критериев для проектов ЗКФ:</a:t>
            </a:r>
            <a:endParaRPr lang="en-US" b="0" noProof="0" dirty="0"/>
          </a:p>
          <a:p>
            <a:pPr marL="514350" lvl="1" indent="-171450">
              <a:buFont typeface="Symbol" panose="05050102010706020507" pitchFamily="18" charset="2"/>
              <a:buChar char="-"/>
            </a:pPr>
            <a:r>
              <a:rPr lang="ru-RU" b="0" noProof="0" dirty="0"/>
              <a:t>Потенциал влияния</a:t>
            </a:r>
          </a:p>
          <a:p>
            <a:pPr marL="514350" lvl="1" indent="-171450">
              <a:buFont typeface="Symbol" panose="05050102010706020507" pitchFamily="18" charset="2"/>
              <a:buChar char="-"/>
            </a:pPr>
            <a:r>
              <a:rPr lang="ru-RU" b="0" noProof="0" dirty="0"/>
              <a:t>Потенциал смещения парадигмы</a:t>
            </a:r>
            <a:endParaRPr lang="en-US" b="0" noProof="0" dirty="0"/>
          </a:p>
          <a:p>
            <a:pPr marL="514350" lvl="1" indent="-171450">
              <a:buFont typeface="Symbol" panose="05050102010706020507" pitchFamily="18" charset="2"/>
              <a:buChar char="-"/>
            </a:pPr>
            <a:r>
              <a:rPr lang="ru-RU" b="0" noProof="0" dirty="0"/>
              <a:t>Потенциал устойчивого развития</a:t>
            </a:r>
            <a:endParaRPr lang="en-US" b="0" noProof="0" dirty="0"/>
          </a:p>
          <a:p>
            <a:pPr marL="514350" lvl="1" indent="-171450">
              <a:buFont typeface="Symbol" panose="05050102010706020507" pitchFamily="18" charset="2"/>
              <a:buChar char="-"/>
            </a:pPr>
            <a:r>
              <a:rPr lang="ru-RU" b="0" noProof="0" dirty="0"/>
              <a:t>Отзывчивость к потребностям получателей</a:t>
            </a:r>
            <a:endParaRPr lang="en-US" b="0" noProof="0" dirty="0"/>
          </a:p>
          <a:p>
            <a:pPr marL="514350" lvl="1" indent="-171450">
              <a:buFont typeface="Symbol" panose="05050102010706020507" pitchFamily="18" charset="2"/>
              <a:buChar char="-"/>
            </a:pPr>
            <a:r>
              <a:rPr lang="ru-RU" b="0" noProof="0" dirty="0"/>
              <a:t>Продвижение вовлеченности страны</a:t>
            </a:r>
            <a:endParaRPr lang="en-US" b="0" noProof="0" dirty="0"/>
          </a:p>
          <a:p>
            <a:pPr marL="514350" lvl="1" indent="-171450">
              <a:buFont typeface="Symbol" panose="05050102010706020507" pitchFamily="18" charset="2"/>
              <a:buChar char="-"/>
            </a:pPr>
            <a:r>
              <a:rPr lang="ru-RU" b="0" noProof="0" dirty="0"/>
              <a:t>Эффективность и результативность</a:t>
            </a:r>
            <a:endParaRPr lang="en-US" b="0" noProof="0" dirty="0"/>
          </a:p>
          <a:p>
            <a:pPr marL="171450" indent="-171450">
              <a:buFont typeface="Symbol" panose="05050102010706020507" pitchFamily="18" charset="2"/>
              <a:buChar char="-"/>
            </a:pPr>
            <a:r>
              <a:rPr lang="ru-RU" b="0" noProof="0" dirty="0"/>
              <a:t>Структура ЗКФ выстроена следующим образом</a:t>
            </a:r>
            <a:r>
              <a:rPr lang="en-US" b="0" noProof="0" dirty="0"/>
              <a:t>:</a:t>
            </a:r>
          </a:p>
          <a:p>
            <a:pPr marL="514350" lvl="1" indent="-171450">
              <a:buFont typeface="Symbol" panose="05050102010706020507" pitchFamily="18" charset="2"/>
              <a:buChar char="-"/>
            </a:pPr>
            <a:r>
              <a:rPr lang="ru-RU" b="0" noProof="0" dirty="0"/>
              <a:t>В центре Фонда находится </a:t>
            </a:r>
            <a:r>
              <a:rPr lang="ru-RU" b="1" noProof="0" dirty="0"/>
              <a:t>сбалансированная структура управления</a:t>
            </a:r>
            <a:endParaRPr lang="ru-RU" b="0" noProof="0" dirty="0"/>
          </a:p>
          <a:p>
            <a:pPr marL="514350" lvl="1" indent="-171450">
              <a:buFont typeface="Symbol" panose="05050102010706020507" pitchFamily="18" charset="2"/>
              <a:buChar char="-"/>
            </a:pPr>
            <a:r>
              <a:rPr lang="ru-RU" b="0" noProof="0" dirty="0"/>
              <a:t>Она обеспечивает консенсус при принятии решений между развитыми и развивающимися странами</a:t>
            </a:r>
            <a:endParaRPr lang="en-US" b="1" noProof="0" dirty="0"/>
          </a:p>
          <a:p>
            <a:pPr marL="514350" lvl="1" indent="-171450">
              <a:buFont typeface="Symbol" panose="05050102010706020507" pitchFamily="18" charset="2"/>
              <a:buChar char="-"/>
            </a:pPr>
            <a:r>
              <a:rPr lang="ru-RU" b="0" noProof="0" dirty="0"/>
              <a:t>Партнеры в развивающихся странах имеют право собственности на климатическое финансирование и даже включают его в свои национальные планы действий</a:t>
            </a:r>
            <a:endParaRPr lang="en-US" b="0" noProof="0" dirty="0"/>
          </a:p>
          <a:p>
            <a:pPr marL="514350" lvl="1" indent="-171450">
              <a:buFont typeface="Symbol" panose="05050102010706020507" pitchFamily="18" charset="2"/>
              <a:buChar char="-"/>
            </a:pPr>
            <a:r>
              <a:rPr lang="ru-RU" b="0" noProof="0" dirty="0"/>
              <a:t>Следовательно, использование ЗКФ сопровождается созданием национальных уполномоченных органов (НУО) </a:t>
            </a:r>
            <a:r>
              <a:rPr lang="en-US" b="0" noProof="0" dirty="0">
                <a:sym typeface="Wingdings" panose="05000000000000000000" pitchFamily="2" charset="2"/>
              </a:rPr>
              <a:t> </a:t>
            </a:r>
            <a:r>
              <a:rPr lang="ru-RU" b="0" noProof="0" dirty="0">
                <a:sym typeface="Wingdings" panose="05000000000000000000" pitchFamily="2" charset="2"/>
              </a:rPr>
              <a:t>их цель – обеспечить соответствие предложений по финансированию от национальных, субнациональных, региональных и международных посредников и реализующих агентств национальным планам и стратегиям</a:t>
            </a:r>
            <a:endParaRPr lang="en-US" b="0" noProof="0" dirty="0"/>
          </a:p>
          <a:p>
            <a:pPr marL="171450" indent="-171450">
              <a:buFont typeface="Symbol" panose="05050102010706020507" pitchFamily="18" charset="2"/>
              <a:buChar char="-"/>
            </a:pPr>
            <a:r>
              <a:rPr lang="ru-RU" b="0" noProof="0" dirty="0"/>
              <a:t>Для реализации проектов, финансируемых ЗКФ,  страны могут работать через множество организаций (международных, региональных или национальных)</a:t>
            </a:r>
            <a:endParaRPr lang="en-US" b="0" noProof="0" dirty="0"/>
          </a:p>
          <a:p>
            <a:pPr marL="0" indent="0">
              <a:buFont typeface="Symbol" panose="05050102010706020507" pitchFamily="18" charset="2"/>
              <a:buNone/>
            </a:pPr>
            <a:endParaRPr lang="en-US" b="0" u="none" noProof="0" dirty="0"/>
          </a:p>
          <a:p>
            <a:pPr marL="0" indent="0">
              <a:buFont typeface="Symbol" panose="05050102010706020507" pitchFamily="18" charset="2"/>
              <a:buNone/>
            </a:pPr>
            <a:endParaRPr lang="en-US" b="1" noProof="0" dirty="0"/>
          </a:p>
          <a:p>
            <a:pPr marL="0" indent="0">
              <a:buFont typeface="Symbol" panose="05050102010706020507" pitchFamily="18" charset="2"/>
              <a:buNone/>
            </a:pPr>
            <a:r>
              <a:rPr lang="ru-RU" b="1" noProof="0" dirty="0"/>
              <a:t>Источники</a:t>
            </a:r>
            <a:r>
              <a:rPr lang="en-US" b="1" noProof="0" dirty="0"/>
              <a:t>:</a:t>
            </a:r>
          </a:p>
          <a:p>
            <a:pPr marL="0" indent="0">
              <a:buFont typeface="Symbol" panose="05050102010706020507" pitchFamily="18" charset="2"/>
              <a:buNone/>
            </a:pPr>
            <a:endParaRPr lang="en-US" b="0"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dirty="0"/>
              <a:t>Climate Funds Update (CFU), ‘Green Climate Fund‘, available at: https://climatefundsupdate.org/the-funds/green-climate-fund/</a:t>
            </a:r>
          </a:p>
          <a:p>
            <a:pPr marL="0" indent="0">
              <a:buFont typeface="Symbol" panose="05050102010706020507" pitchFamily="18" charset="2"/>
              <a:buNone/>
            </a:pPr>
            <a:endParaRPr lang="en-US" b="0"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900" i="0" noProof="0" dirty="0">
                <a:solidFill>
                  <a:schemeClr val="bg1">
                    <a:lumMod val="50000"/>
                  </a:schemeClr>
                </a:solidFill>
                <a:cs typeface="Arial" charset="0"/>
                <a:sym typeface="Wingdings" panose="05000000000000000000" pitchFamily="2" charset="2"/>
              </a:rPr>
              <a:t>CliFiT Training Matrials [PowerPointPresentation], ‘Module 3: </a:t>
            </a:r>
            <a:r>
              <a:rPr lang="en-US" noProof="0" dirty="0"/>
              <a:t>Project development and the Green Climate Fund (GCF)’.</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i="0"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dirty="0"/>
              <a:t>Fayolle, V. and Odianose, S. (2017), ‘Green Climate Fund Proposal toolkit 2017’, London: Acclimatise and Climate and Development Knowledge Network. </a:t>
            </a:r>
            <a:endParaRPr lang="en-US" sz="900" noProof="0" dirty="0">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noProof="0" dirty="0">
              <a:cs typeface="Calibri" panose="020F0502020204030204" pitchFamily="34" charset="0"/>
            </a:endParaRP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27</a:t>
            </a:fld>
            <a:endParaRPr lang="en-GB" dirty="0"/>
          </a:p>
        </p:txBody>
      </p:sp>
    </p:spTree>
    <p:extLst>
      <p:ext uri="{BB962C8B-B14F-4D97-AF65-F5344CB8AC3E}">
        <p14:creationId xmlns:p14="http://schemas.microsoft.com/office/powerpoint/2010/main" val="20329731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t>Примечания</a:t>
            </a:r>
            <a:r>
              <a:rPr lang="en-US" b="1" noProof="0" dirty="0"/>
              <a:t>:</a:t>
            </a:r>
          </a:p>
          <a:p>
            <a:endParaRPr lang="en-US" noProof="0" dirty="0"/>
          </a:p>
          <a:p>
            <a:r>
              <a:rPr lang="ru-RU" b="1" noProof="0" dirty="0"/>
              <a:t>Как подход Нексус помогает удовлетворить инвестиционным критериям Зеленого климатического фонда?</a:t>
            </a:r>
            <a:endParaRPr lang="en-US" b="1" noProof="0" dirty="0"/>
          </a:p>
          <a:p>
            <a:endParaRPr lang="en-US"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b="0" noProof="0" dirty="0"/>
              <a:t>Потенциал воздействия: </a:t>
            </a:r>
            <a:r>
              <a:rPr lang="ru-RU" sz="900" noProof="0" dirty="0">
                <a:latin typeface="Calibri" panose="020F0502020204030204" pitchFamily="34" charset="0"/>
                <a:cs typeface="Calibri" panose="020F0502020204030204" pitchFamily="34" charset="0"/>
              </a:rPr>
              <a:t>Сама природа подхода Нексус способствует  низкому уровню выбросов и устойчивости к изменению климата</a:t>
            </a:r>
            <a:endParaRPr lang="en-US" sz="900" noProof="0" dirty="0">
              <a:latin typeface="Calibri" panose="020F0502020204030204" pitchFamily="34" charset="0"/>
              <a:cs typeface="Calibri" panose="020F0502020204030204" pitchFamily="34" charset="0"/>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b="0" noProof="0" dirty="0"/>
              <a:t>Потенциал смещения парадигмы: </a:t>
            </a:r>
            <a:r>
              <a:rPr lang="ru-RU" sz="900" b="0" noProof="0" dirty="0">
                <a:latin typeface="Calibri" panose="020F0502020204030204" pitchFamily="34" charset="0"/>
                <a:cs typeface="Calibri" panose="020F0502020204030204" pitchFamily="34" charset="0"/>
              </a:rPr>
              <a:t>и</a:t>
            </a:r>
            <a:r>
              <a:rPr lang="ru-RU" sz="900" noProof="0" dirty="0">
                <a:latin typeface="Calibri" panose="020F0502020204030204" pitchFamily="34" charset="0"/>
                <a:cs typeface="Calibri" panose="020F0502020204030204" pitchFamily="34" charset="0"/>
              </a:rPr>
              <a:t>нституционализация способствует расширению масштабов проектов и усиливает разработку политик и программ</a:t>
            </a:r>
            <a:endParaRPr lang="en-US" sz="900" noProof="0" dirty="0">
              <a:latin typeface="Calibri" panose="020F0502020204030204" pitchFamily="34" charset="0"/>
              <a:cs typeface="Calibri" panose="020F0502020204030204" pitchFamily="34" charset="0"/>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sz="900" b="0" kern="1200" noProof="0" dirty="0">
                <a:solidFill>
                  <a:schemeClr val="lt1"/>
                </a:solidFill>
                <a:latin typeface="Calibri" panose="020F0502020204030204" pitchFamily="34" charset="0"/>
                <a:ea typeface="+mn-ea"/>
                <a:cs typeface="Calibri" panose="020F0502020204030204" pitchFamily="34" charset="0"/>
              </a:rPr>
              <a:t>Потенциал устойчивого развития: с</a:t>
            </a:r>
            <a:r>
              <a:rPr lang="ru-RU" sz="900" noProof="0" dirty="0">
                <a:latin typeface="Calibri" panose="020F0502020204030204" pitchFamily="34" charset="0"/>
                <a:cs typeface="Calibri" panose="020F0502020204030204" pitchFamily="34" charset="0"/>
              </a:rPr>
              <a:t>ам Нексус нацелен на устойчивое развитие: как внутри секторов ВЭП, так и в отношении экономического, социального и гендерного влияния</a:t>
            </a:r>
            <a:endParaRPr lang="en-US" sz="900" noProof="0" dirty="0">
              <a:latin typeface="Calibri" panose="020F0502020204030204" pitchFamily="34" charset="0"/>
              <a:cs typeface="Calibri" panose="020F0502020204030204" pitchFamily="34" charset="0"/>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sz="900" b="0" kern="1200" noProof="0" dirty="0">
                <a:solidFill>
                  <a:schemeClr val="lt1"/>
                </a:solidFill>
                <a:latin typeface="Calibri" panose="020F0502020204030204" pitchFamily="34" charset="0"/>
                <a:ea typeface="+mn-ea"/>
                <a:cs typeface="Calibri" panose="020F0502020204030204" pitchFamily="34" charset="0"/>
              </a:rPr>
              <a:t>Отзывчивость к потребностям получателя: п</a:t>
            </a:r>
            <a:r>
              <a:rPr lang="ru-RU" sz="900" noProof="0" dirty="0">
                <a:latin typeface="Calibri" panose="020F0502020204030204" pitchFamily="34" charset="0"/>
                <a:cs typeface="Calibri" panose="020F0502020204030204" pitchFamily="34" charset="0"/>
              </a:rPr>
              <a:t>роекты Нексус рассматривают контекстные аспекты и не ставят под угрозу ни один из ВЭП секторов</a:t>
            </a:r>
            <a:endParaRPr lang="en-US" sz="900" b="0" noProof="0" dirty="0">
              <a:latin typeface="Calibri" panose="020F0502020204030204" pitchFamily="34" charset="0"/>
              <a:cs typeface="Calibri" panose="020F0502020204030204" pitchFamily="34" charset="0"/>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b="0" noProof="0" dirty="0">
                <a:latin typeface="Calibri" panose="020F0502020204030204" pitchFamily="34" charset="0"/>
                <a:cs typeface="Calibri" panose="020F0502020204030204" pitchFamily="34" charset="0"/>
              </a:rPr>
              <a:t>Продвижение вовлеченности страны: </a:t>
            </a:r>
            <a:r>
              <a:rPr lang="ru-RU" sz="900" b="0" noProof="0" dirty="0">
                <a:latin typeface="Calibri" panose="020F0502020204030204" pitchFamily="34" charset="0"/>
                <a:cs typeface="Calibri" panose="020F0502020204030204" pitchFamily="34" charset="0"/>
              </a:rPr>
              <a:t>п</a:t>
            </a:r>
            <a:r>
              <a:rPr lang="ru-RU" sz="900" noProof="0" dirty="0">
                <a:latin typeface="Calibri" panose="020F0502020204030204" pitchFamily="34" charset="0"/>
                <a:cs typeface="Calibri" panose="020F0502020204030204" pitchFamily="34" charset="0"/>
              </a:rPr>
              <a:t>одход Нексус легко адаптируется под национальные/региональные стратегии, он обеспечивает руководство в отношении выбора/реализации/оценки и является механизмом объединения различных организаций</a:t>
            </a:r>
            <a:endParaRPr lang="en-US" sz="900" b="0" noProof="0" dirty="0">
              <a:latin typeface="Calibri" panose="020F0502020204030204" pitchFamily="34" charset="0"/>
              <a:cs typeface="Calibri" panose="020F0502020204030204" pitchFamily="34" charset="0"/>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sz="900" b="0" noProof="0" dirty="0">
                <a:latin typeface="Calibri" panose="020F0502020204030204" pitchFamily="34" charset="0"/>
                <a:cs typeface="Calibri" panose="020F0502020204030204" pitchFamily="34" charset="0"/>
              </a:rPr>
              <a:t>Эффективность и результативность: п</a:t>
            </a:r>
            <a:r>
              <a:rPr lang="ru-RU" sz="900" noProof="0" dirty="0">
                <a:latin typeface="Calibri" panose="020F0502020204030204" pitchFamily="34" charset="0"/>
                <a:cs typeface="Calibri" panose="020F0502020204030204" pitchFamily="34" charset="0"/>
              </a:rPr>
              <a:t>одходы Нексус могут иметь экономическую добавленную стоимость, в отличие от отраслевых подходов</a:t>
            </a:r>
            <a:endParaRPr lang="en-US" noProof="0" dirty="0"/>
          </a:p>
          <a:p>
            <a:endParaRPr lang="en-US" noProof="0" dirty="0"/>
          </a:p>
          <a:p>
            <a:r>
              <a:rPr lang="ru-RU" b="1" noProof="0" dirty="0"/>
              <a:t>Источники</a:t>
            </a:r>
            <a:r>
              <a:rPr lang="en-US" b="1" noProof="0" dirty="0"/>
              <a:t>:</a:t>
            </a:r>
            <a:endParaRPr lang="en-US" noProof="0" dirty="0"/>
          </a:p>
          <a:p>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i="0" noProof="0" dirty="0">
                <a:solidFill>
                  <a:schemeClr val="bg1">
                    <a:lumMod val="50000"/>
                  </a:schemeClr>
                </a:solidFill>
                <a:cs typeface="Arial" charset="0"/>
                <a:sym typeface="Wingdings" panose="05000000000000000000" pitchFamily="2" charset="2"/>
              </a:rPr>
              <a:t>CliFiT Training Matrials [PowerPointPresentation], ‘Module 3: </a:t>
            </a:r>
            <a:r>
              <a:rPr lang="en-US" noProof="0" dirty="0"/>
              <a:t>Project development and the Green Climate Fund (GCF)’.</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28</a:t>
            </a:fld>
            <a:endParaRPr lang="en-GB" dirty="0"/>
          </a:p>
        </p:txBody>
      </p:sp>
    </p:spTree>
    <p:extLst>
      <p:ext uri="{BB962C8B-B14F-4D97-AF65-F5344CB8AC3E}">
        <p14:creationId xmlns:p14="http://schemas.microsoft.com/office/powerpoint/2010/main" val="25391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900" b="1" noProof="0" dirty="0">
                <a:solidFill>
                  <a:schemeClr val="tx1"/>
                </a:solidFill>
              </a:rPr>
              <a:t>Примечание</a:t>
            </a:r>
            <a:r>
              <a:rPr lang="en-US" sz="900" b="1" noProof="0" dirty="0">
                <a:solidFill>
                  <a:schemeClr val="tx1"/>
                </a:solidFill>
              </a:rPr>
              <a:t>:</a:t>
            </a:r>
          </a:p>
          <a:p>
            <a:endParaRPr lang="en-US" noProof="0" dirty="0"/>
          </a:p>
          <a:p>
            <a:r>
              <a:rPr lang="ru-RU" noProof="0" dirty="0"/>
              <a:t>Прежде, чем переходить к выполнению интерактивного упражнения, мы хотим ответить на вопросы, которые у вас могли возникнуть по Главе 2.3</a:t>
            </a:r>
            <a:r>
              <a:rPr lang="en-US" noProof="0" dirty="0"/>
              <a:t>.  </a:t>
            </a:r>
          </a:p>
        </p:txBody>
      </p:sp>
      <p:sp>
        <p:nvSpPr>
          <p:cNvPr id="4" name="Foliennummernplatzhalter 3"/>
          <p:cNvSpPr>
            <a:spLocks noGrp="1"/>
          </p:cNvSpPr>
          <p:nvPr>
            <p:ph type="sldNum" sz="quarter" idx="5"/>
          </p:nvPr>
        </p:nvSpPr>
        <p:spPr/>
        <p:txBody>
          <a:bodyPr/>
          <a:lstStyle/>
          <a:p>
            <a:fld id="{4045F879-0589-40D4-B0E5-B74D0CAD5C6C}" type="slidenum">
              <a:rPr lang="en-GB" smtClean="0"/>
              <a:pPr/>
              <a:t>29</a:t>
            </a:fld>
            <a:endParaRPr lang="en-GB" dirty="0"/>
          </a:p>
        </p:txBody>
      </p:sp>
    </p:spTree>
    <p:extLst>
      <p:ext uri="{BB962C8B-B14F-4D97-AF65-F5344CB8AC3E}">
        <p14:creationId xmlns:p14="http://schemas.microsoft.com/office/powerpoint/2010/main" val="1898670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latin typeface="Arial"/>
                <a:cs typeface="Arial"/>
              </a:rPr>
              <a:t>Примечание</a:t>
            </a:r>
            <a:r>
              <a:rPr lang="en-US" b="1" noProof="0" dirty="0">
                <a:latin typeface="Arial"/>
                <a:cs typeface="Arial"/>
              </a:rPr>
              <a:t>: </a:t>
            </a:r>
          </a:p>
          <a:p>
            <a:endParaRPr lang="en-US" b="0" noProof="0" dirty="0"/>
          </a:p>
          <a:p>
            <a:pPr marL="171450" indent="-171450">
              <a:buFontTx/>
              <a:buChar char="-"/>
            </a:pPr>
            <a:r>
              <a:rPr lang="ru-RU" b="0" noProof="0" dirty="0">
                <a:latin typeface="Arial"/>
                <a:cs typeface="Arial"/>
              </a:rPr>
              <a:t>Мотивация, которую мы рассматриваем в этой части тренинга, основана на признании того факта, что до сих пор «существует отсутствие убедительных примеров, демонстрирующих четкую добавленную ценность подходов Нексус в отношении разработки политик и инвестиционного планирования, по сравнению с традиционными отраслевыми доходами». (ЕЭК ООН 2021). Этот вопрос также всплывал в интервью и опросах, которые мы проводили до создания данного тренинга. </a:t>
            </a:r>
          </a:p>
          <a:p>
            <a:pPr marL="171450" indent="-171450">
              <a:buFontTx/>
              <a:buChar char="-"/>
            </a:pPr>
            <a:endParaRPr lang="ru-RU" b="0" noProof="0" dirty="0">
              <a:latin typeface="Arial"/>
              <a:cs typeface="Arial"/>
            </a:endParaRPr>
          </a:p>
          <a:p>
            <a:r>
              <a:rPr lang="ru-RU" b="0" noProof="0" dirty="0">
                <a:latin typeface="Arial"/>
                <a:cs typeface="Arial"/>
              </a:rPr>
              <a:t>- Следовательно, мы задаем себе следующие вопросы, которые проведут нас через эту часть тренинга: </a:t>
            </a:r>
            <a:endParaRPr lang="en-US" i="0" noProof="0" dirty="0"/>
          </a:p>
          <a:p>
            <a:pPr marL="342900" indent="-342900">
              <a:buFont typeface="Arial" panose="020B0604020202020204" pitchFamily="34" charset="0"/>
              <a:buChar char="•"/>
              <a:defRPr/>
            </a:pPr>
            <a:r>
              <a:rPr lang="ru-RU" noProof="0" dirty="0">
                <a:latin typeface="Arial"/>
                <a:cs typeface="Arial"/>
              </a:rPr>
              <a:t>Как мы можем продемонстрировать </a:t>
            </a:r>
            <a:r>
              <a:rPr lang="ru-RU" b="1" noProof="0" dirty="0">
                <a:latin typeface="Arial"/>
                <a:cs typeface="Arial"/>
              </a:rPr>
              <a:t>экономическую добавленную стоимость </a:t>
            </a:r>
            <a:r>
              <a:rPr lang="ru-RU" b="0" noProof="0" dirty="0">
                <a:latin typeface="Arial"/>
                <a:cs typeface="Arial"/>
              </a:rPr>
              <a:t>решений Нексус? </a:t>
            </a:r>
            <a:r>
              <a:rPr lang="en-US" noProof="0" dirty="0">
                <a:latin typeface="Arial"/>
                <a:cs typeface="Arial"/>
                <a:sym typeface="Wingdings" panose="05000000000000000000" pitchFamily="2" charset="2"/>
              </a:rPr>
              <a:t></a:t>
            </a:r>
            <a:r>
              <a:rPr lang="ru-RU" noProof="0" dirty="0">
                <a:latin typeface="Arial"/>
                <a:cs typeface="Arial"/>
                <a:sym typeface="Wingdings" panose="05000000000000000000" pitchFamily="2" charset="2"/>
              </a:rPr>
              <a:t> после представления определений мы рассмотрим некоторые методы и инструменты, которые могут помочь в ее оценке, что особенно важно для инвестиционного планирования и совершения «доходных» инвестиций в Нексус.</a:t>
            </a:r>
            <a:endParaRPr lang="ru-RU" noProof="0" dirty="0">
              <a:latin typeface="Arial"/>
              <a:cs typeface="Arial"/>
            </a:endParaRPr>
          </a:p>
          <a:p>
            <a:pPr marL="342900" indent="-342900">
              <a:buFont typeface="Arial" panose="020B0604020202020204" pitchFamily="34" charset="0"/>
              <a:buChar char="•"/>
              <a:defRPr/>
            </a:pPr>
            <a:r>
              <a:rPr lang="ru-RU" noProof="0" dirty="0">
                <a:latin typeface="Arial"/>
                <a:cs typeface="Arial"/>
              </a:rPr>
              <a:t>Какие </a:t>
            </a:r>
            <a:r>
              <a:rPr lang="ru-RU" b="1" noProof="0" dirty="0">
                <a:latin typeface="Arial"/>
                <a:cs typeface="Arial"/>
              </a:rPr>
              <a:t>финансовые ресурсы </a:t>
            </a:r>
            <a:r>
              <a:rPr lang="ru-RU" b="0" noProof="0" dirty="0">
                <a:latin typeface="Arial"/>
                <a:cs typeface="Arial"/>
              </a:rPr>
              <a:t>имеются для поддержки многоотраслевых программ или проектов?</a:t>
            </a:r>
            <a:endParaRPr lang="en-US" noProof="0" dirty="0"/>
          </a:p>
          <a:p>
            <a:pPr marL="342900" indent="-342900">
              <a:buFont typeface="Arial" panose="020B0604020202020204" pitchFamily="34" charset="0"/>
              <a:buChar char="•"/>
            </a:pPr>
            <a:r>
              <a:rPr lang="ru-RU" noProof="0" dirty="0">
                <a:latin typeface="Arial"/>
                <a:cs typeface="Arial"/>
              </a:rPr>
              <a:t>Как Нексус помогает </a:t>
            </a:r>
            <a:r>
              <a:rPr lang="ru-RU" b="1" noProof="0" dirty="0">
                <a:latin typeface="Arial"/>
                <a:cs typeface="Arial"/>
              </a:rPr>
              <a:t>мобилизовать финансирование </a:t>
            </a:r>
            <a:r>
              <a:rPr lang="ru-RU" b="0" noProof="0" dirty="0">
                <a:latin typeface="Arial"/>
                <a:cs typeface="Arial"/>
              </a:rPr>
              <a:t>для ресурсоэффективности? </a:t>
            </a:r>
            <a:r>
              <a:rPr lang="en-US" noProof="0" dirty="0">
                <a:latin typeface="Arial"/>
                <a:cs typeface="Arial"/>
                <a:sym typeface="Wingdings" panose="05000000000000000000" pitchFamily="2" charset="2"/>
              </a:rPr>
              <a:t></a:t>
            </a:r>
            <a:r>
              <a:rPr lang="ru-RU" noProof="0" dirty="0">
                <a:latin typeface="Arial"/>
                <a:cs typeface="Arial"/>
                <a:sym typeface="Wingdings" panose="05000000000000000000" pitchFamily="2" charset="2"/>
              </a:rPr>
              <a:t> эти два вопроса будут рассмотрены в третьей части данной главы, где мы попытаемся получить понимание того, какие </a:t>
            </a:r>
            <a:r>
              <a:rPr lang="ru-RU" b="1" noProof="0" dirty="0">
                <a:latin typeface="Arial"/>
                <a:cs typeface="Arial"/>
                <a:sym typeface="Wingdings" panose="05000000000000000000" pitchFamily="2" charset="2"/>
              </a:rPr>
              <a:t>финансирующие организации и механизмы/инструменты финансирования </a:t>
            </a:r>
            <a:r>
              <a:rPr lang="ru-RU" b="0" noProof="0" dirty="0">
                <a:latin typeface="Arial"/>
                <a:cs typeface="Arial"/>
                <a:sym typeface="Wingdings" panose="05000000000000000000" pitchFamily="2" charset="2"/>
              </a:rPr>
              <a:t> существуют и как подход Нексус поможет в мобилизации финансирования для реализации Нексус-решений. </a:t>
            </a:r>
            <a:r>
              <a:rPr lang="en-US" noProof="0" dirty="0">
                <a:latin typeface="Arial"/>
                <a:cs typeface="Arial"/>
                <a:sym typeface="Wingdings" panose="05000000000000000000" pitchFamily="2" charset="2"/>
              </a:rPr>
              <a:t> </a:t>
            </a:r>
            <a:endParaRPr lang="en-US" noProof="0" dirty="0">
              <a:cs typeface="Arial"/>
            </a:endParaRPr>
          </a:p>
          <a:p>
            <a:pPr marL="0" indent="0">
              <a:buFont typeface="Arial" panose="020B0604020202020204" pitchFamily="34" charset="0"/>
              <a:buNone/>
            </a:pPr>
            <a:endParaRPr lang="en-US" noProof="0" dirty="0">
              <a:sym typeface="Wingdings" panose="05000000000000000000" pitchFamily="2" charset="2"/>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noProof="0" dirty="0">
                <a:latin typeface="Arial"/>
                <a:cs typeface="Arial"/>
              </a:rPr>
              <a:t>Нет конкретного шаблона, по которому можно было бы планировать Нексус-инвестиции и оценивать адекватность финансирования, но общее важное условие, как уже говорилось до этого, заключается в следующем: более высокая степень согласованности на уровне политический действий и планов, как ключ к выработке общего понимания и взаимного доверия (ЕЭК ООН, 2021: 47). Более того, необходимо укреплять потенциал институтов, так как понимание того, как работает финансирование многоотраслевых проектов, может быть ограниченным, зависит от того, как они структурированы для работы в разных секторах, и в целом, внимание межотраслевым решениям стало уделяться сравнительно недавно (ЕЭК ООН, 2021:67). Однако, если есть политическая воля сотрудничать и координировать, то это может мотивировать инвесторов участвовать в проектах Нексус и, таким образом, будет способствовать ликвидации финансовых пробелов.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ru-RU" noProof="0" dirty="0">
              <a:latin typeface="Arial"/>
              <a:cs typeface="Aria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noProof="0" dirty="0">
              <a:cs typeface="Arial" panose="020B0604020202020204" pitchFamily="34" charset="0"/>
            </a:endParaRPr>
          </a:p>
          <a:p>
            <a:pPr marL="0" indent="0">
              <a:buFontTx/>
              <a:buNone/>
            </a:pPr>
            <a:endParaRPr lang="en-US" noProof="0" dirty="0">
              <a:cs typeface="Arial"/>
            </a:endParaRPr>
          </a:p>
          <a:p>
            <a:br>
              <a:rPr lang="en-US" noProof="0" dirty="0"/>
            </a:br>
            <a:endParaRPr lang="en-US" noProof="0" dirty="0"/>
          </a:p>
          <a:p>
            <a:pPr>
              <a:buFont typeface="Arial" panose="020B0604020202020204" pitchFamily="34" charset="0"/>
            </a:pPr>
            <a:endParaRPr lang="en-US" noProof="0" dirty="0">
              <a:cs typeface="Arial" panose="020B0604020202020204" pitchFamily="34" charset="0"/>
            </a:endParaRPr>
          </a:p>
          <a:p>
            <a:pPr>
              <a:buFont typeface="Arial" panose="020B0604020202020204" pitchFamily="34" charset="0"/>
            </a:pPr>
            <a:endParaRPr lang="de-DE" dirty="0">
              <a:cs typeface="Arial" panose="020B0604020202020204" pitchFamily="34" charset="0"/>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3</a:t>
            </a:fld>
            <a:endParaRPr lang="en-GB" dirty="0"/>
          </a:p>
        </p:txBody>
      </p:sp>
    </p:spTree>
    <p:extLst>
      <p:ext uri="{BB962C8B-B14F-4D97-AF65-F5344CB8AC3E}">
        <p14:creationId xmlns:p14="http://schemas.microsoft.com/office/powerpoint/2010/main" val="2254263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t>Примечания</a:t>
            </a:r>
            <a:r>
              <a:rPr lang="en-US" b="1" noProof="0" dirty="0"/>
              <a:t>:</a:t>
            </a:r>
          </a:p>
          <a:p>
            <a:endParaRPr lang="en-US" b="0" noProof="0" dirty="0"/>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ru-RU" noProof="0" dirty="0"/>
              <a:t>После того, как мы обсудили некоторые методы для определения выгодных интервенций Нексус, теперь нам нужно ответить на вопрос, а как же финансировать эти решения? В следующей главе мы рассмотрим возможности, которые существуют для мобилизации финансирования для реализации решений Нексус. </a:t>
            </a:r>
            <a:endParaRPr lang="de-DE" dirty="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1235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t>Примечания</a:t>
            </a:r>
            <a:r>
              <a:rPr lang="en-US" b="1" noProof="0" dirty="0"/>
              <a:t>: </a:t>
            </a:r>
          </a:p>
          <a:p>
            <a:endParaRPr lang="en-US" noProof="0" dirty="0"/>
          </a:p>
          <a:p>
            <a:pPr marL="171450" indent="-171450">
              <a:buFont typeface="Symbol" panose="05050102010706020507" pitchFamily="18" charset="2"/>
              <a:buChar char="-"/>
            </a:pPr>
            <a:r>
              <a:rPr lang="ru-RU" noProof="0" dirty="0"/>
              <a:t>См. инструкции в раздаточном материале</a:t>
            </a:r>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31</a:t>
            </a:fld>
            <a:endParaRPr lang="en-GB" dirty="0"/>
          </a:p>
        </p:txBody>
      </p:sp>
    </p:spTree>
    <p:extLst>
      <p:ext uri="{BB962C8B-B14F-4D97-AF65-F5344CB8AC3E}">
        <p14:creationId xmlns:p14="http://schemas.microsoft.com/office/powerpoint/2010/main" val="7292492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32</a:t>
            </a:fld>
            <a:endParaRPr lang="en-GB"/>
          </a:p>
        </p:txBody>
      </p:sp>
    </p:spTree>
    <p:extLst>
      <p:ext uri="{BB962C8B-B14F-4D97-AF65-F5344CB8AC3E}">
        <p14:creationId xmlns:p14="http://schemas.microsoft.com/office/powerpoint/2010/main" val="2803292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fontAlgn="base"/>
            <a:r>
              <a:rPr lang="ru-RU" sz="1800" b="1" i="0" u="none" strike="noStrike" kern="1200" noProof="0" dirty="0">
                <a:solidFill>
                  <a:schemeClr val="tx1"/>
                </a:solidFill>
                <a:effectLst/>
                <a:latin typeface="Arial" panose="020B0604020202020204" pitchFamily="34" charset="0"/>
                <a:ea typeface="+mn-ea"/>
                <a:cs typeface="+mn-cs"/>
              </a:rPr>
              <a:t>Примечания</a:t>
            </a:r>
            <a:r>
              <a:rPr lang="en-US" sz="1800" b="1" i="0" u="none" strike="noStrike" kern="1200" noProof="0" dirty="0">
                <a:solidFill>
                  <a:schemeClr val="tx1"/>
                </a:solidFill>
                <a:effectLst/>
                <a:latin typeface="Arial" panose="020B0604020202020204" pitchFamily="34" charset="0"/>
                <a:ea typeface="+mn-ea"/>
                <a:cs typeface="+mn-cs"/>
              </a:rPr>
              <a:t>: </a:t>
            </a:r>
            <a:r>
              <a:rPr lang="en-US" sz="1800" b="0" i="0" kern="1200" noProof="0" dirty="0">
                <a:solidFill>
                  <a:schemeClr val="tx1"/>
                </a:solidFill>
                <a:effectLst/>
                <a:latin typeface="Arial" panose="020B0604020202020204" pitchFamily="34" charset="0"/>
                <a:ea typeface="+mn-ea"/>
                <a:cs typeface="+mn-cs"/>
              </a:rPr>
              <a:t>​</a:t>
            </a:r>
          </a:p>
          <a:p>
            <a:pPr rtl="0" fontAlgn="base"/>
            <a:endParaRPr lang="en-US" sz="1800" b="0" i="0" kern="1200" noProof="0" dirty="0">
              <a:solidFill>
                <a:schemeClr val="tx1"/>
              </a:solidFill>
              <a:effectLst/>
              <a:latin typeface="Arial" panose="020B0604020202020204" pitchFamily="34" charset="0"/>
              <a:ea typeface="+mn-ea"/>
              <a:cs typeface="+mn-cs"/>
            </a:endParaRPr>
          </a:p>
          <a:p>
            <a:pPr rtl="0" fontAlgn="base"/>
            <a:r>
              <a:rPr lang="ru-RU" sz="1800" b="0" i="0" u="none" strike="noStrike" kern="1200" noProof="0" dirty="0">
                <a:solidFill>
                  <a:schemeClr val="tx1"/>
                </a:solidFill>
                <a:effectLst/>
                <a:latin typeface="Arial" panose="020B0604020202020204" pitchFamily="34" charset="0"/>
                <a:ea typeface="+mn-ea"/>
                <a:cs typeface="+mn-cs"/>
              </a:rPr>
              <a:t>В следующей презентации представлен материал главы 2.3, которая поделена на следующие разделы:</a:t>
            </a:r>
            <a:endParaRPr lang="en-US" sz="1800" b="0" i="0" kern="1200" noProof="0" dirty="0">
              <a:solidFill>
                <a:schemeClr val="tx1"/>
              </a:solidFill>
              <a:effectLst/>
              <a:latin typeface="Arial" panose="020B0604020202020204" pitchFamily="34" charset="0"/>
              <a:ea typeface="+mn-ea"/>
              <a:cs typeface="+mn-cs"/>
            </a:endParaRP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ru-RU" sz="1800" b="0" kern="1200" noProof="0" dirty="0">
                <a:solidFill>
                  <a:schemeClr val="tx1"/>
                </a:solidFill>
                <a:latin typeface="Arial" panose="020B0604020202020204" pitchFamily="34" charset="0"/>
                <a:ea typeface="+mn-ea"/>
                <a:cs typeface="+mn-cs"/>
              </a:rPr>
              <a:t>После небольшого вступления и некоторых определений</a:t>
            </a: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ru-RU" sz="1800" b="0" kern="1200" noProof="0" dirty="0">
                <a:solidFill>
                  <a:schemeClr val="tx1"/>
                </a:solidFill>
                <a:latin typeface="Arial" panose="020B0604020202020204" pitchFamily="34" charset="0"/>
                <a:ea typeface="+mn-ea"/>
                <a:cs typeface="+mn-cs"/>
              </a:rPr>
              <a:t>Мы рассмотрим методы и инструменты, которые могут помочь в демонстрации </a:t>
            </a:r>
            <a:r>
              <a:rPr lang="ru-RU" sz="1800" b="1" kern="1200" noProof="0" dirty="0">
                <a:solidFill>
                  <a:schemeClr val="tx1"/>
                </a:solidFill>
                <a:latin typeface="Arial" panose="020B0604020202020204" pitchFamily="34" charset="0"/>
                <a:ea typeface="+mn-ea"/>
                <a:cs typeface="+mn-cs"/>
              </a:rPr>
              <a:t>экономической добавленной ценности </a:t>
            </a:r>
            <a:r>
              <a:rPr lang="ru-RU" sz="1800" b="0" kern="1200" noProof="0" dirty="0">
                <a:solidFill>
                  <a:schemeClr val="tx1"/>
                </a:solidFill>
                <a:latin typeface="Arial" panose="020B0604020202020204" pitchFamily="34" charset="0"/>
                <a:ea typeface="+mn-ea"/>
                <a:cs typeface="+mn-cs"/>
              </a:rPr>
              <a:t>решений в области Нексус</a:t>
            </a:r>
            <a:endParaRPr lang="en-US" sz="1800" b="0" kern="1200" noProof="0" dirty="0">
              <a:solidFill>
                <a:schemeClr val="tx1"/>
              </a:solidFill>
              <a:latin typeface="Arial" panose="020B0604020202020204" pitchFamily="34" charset="0"/>
              <a:ea typeface="+mn-ea"/>
              <a:cs typeface="+mn-cs"/>
            </a:endParaRP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ru-RU" sz="1800" b="0" i="0" u="none" strike="noStrike" kern="1200" noProof="0" dirty="0">
                <a:solidFill>
                  <a:schemeClr val="tx1"/>
                </a:solidFill>
                <a:effectLst/>
                <a:latin typeface="Arial" panose="020B0604020202020204" pitchFamily="34" charset="0"/>
                <a:ea typeface="+mn-ea"/>
                <a:cs typeface="+mn-cs"/>
              </a:rPr>
              <a:t>Мы сделаем обзор процесса </a:t>
            </a:r>
            <a:r>
              <a:rPr lang="ru-RU" sz="1800" b="1" i="0" u="none" strike="noStrike" kern="1200" noProof="0" dirty="0">
                <a:solidFill>
                  <a:schemeClr val="tx1"/>
                </a:solidFill>
                <a:effectLst/>
                <a:latin typeface="Arial" panose="020B0604020202020204" pitchFamily="34" charset="0"/>
                <a:ea typeface="+mn-ea"/>
                <a:cs typeface="+mn-cs"/>
              </a:rPr>
              <a:t>мобилизации финансирования </a:t>
            </a:r>
            <a:r>
              <a:rPr lang="ru-RU" sz="1800" b="0" i="0" u="none" strike="noStrike" kern="1200" noProof="0" dirty="0">
                <a:solidFill>
                  <a:schemeClr val="tx1"/>
                </a:solidFill>
                <a:effectLst/>
                <a:latin typeface="Arial" panose="020B0604020202020204" pitchFamily="34" charset="0"/>
                <a:ea typeface="+mn-ea"/>
                <a:cs typeface="+mn-cs"/>
              </a:rPr>
              <a:t>для реализации решений Нексус </a:t>
            </a: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ru-RU" sz="1800" b="0" i="0" u="none" strike="noStrike" kern="1200" noProof="0" dirty="0">
                <a:solidFill>
                  <a:schemeClr val="tx1"/>
                </a:solidFill>
                <a:effectLst/>
                <a:latin typeface="Arial" panose="020B0604020202020204" pitchFamily="34" charset="0"/>
                <a:ea typeface="+mn-ea"/>
                <a:cs typeface="+mn-cs"/>
              </a:rPr>
              <a:t>Интерактивное упражнение: презентация вашего проекта Нексус</a:t>
            </a:r>
            <a:endParaRPr lang="en-US" sz="1800" b="0" kern="1200" noProof="0" dirty="0">
              <a:solidFill>
                <a:schemeClr val="tx1"/>
              </a:solidFill>
              <a:latin typeface="Arial" panose="020B0604020202020204" pitchFamily="34" charset="0"/>
              <a:ea typeface="+mn-ea"/>
              <a:cs typeface="+mn-cs"/>
            </a:endParaRPr>
          </a:p>
          <a:p>
            <a:pPr>
              <a:buFont typeface="Arial" panose="05000000000000000000" pitchFamily="2" charset="2"/>
              <a:buNone/>
              <a:defRPr/>
            </a:pPr>
            <a:endParaRPr lang="en-US" sz="1800" noProof="0" dirty="0">
              <a:solidFill>
                <a:schemeClr val="tx1"/>
              </a:solidFill>
              <a:cs typeface="Arial"/>
            </a:endParaRPr>
          </a:p>
          <a:p>
            <a:pPr marL="0" indent="0">
              <a:buNone/>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4</a:t>
            </a:fld>
            <a:endParaRPr lang="en-GB" dirty="0"/>
          </a:p>
        </p:txBody>
      </p:sp>
    </p:spTree>
    <p:extLst>
      <p:ext uri="{BB962C8B-B14F-4D97-AF65-F5344CB8AC3E}">
        <p14:creationId xmlns:p14="http://schemas.microsoft.com/office/powerpoint/2010/main" val="937694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35517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 typeface="Arial" panose="05000000000000000000" pitchFamily="2" charset="2"/>
              <a:buNone/>
              <a:defRPr/>
            </a:pPr>
            <a:r>
              <a:rPr lang="ru-RU" sz="900" noProof="0" dirty="0">
                <a:solidFill>
                  <a:schemeClr val="tx1"/>
                </a:solidFill>
                <a:cs typeface="Arial"/>
              </a:rPr>
              <a:t>Для введения в эту тему давайте рассмотрим несколько факторов об отраслевых инвестициях в трех секторах ВЭП Нексус:</a:t>
            </a:r>
            <a:endParaRPr lang="en-US" sz="900" noProof="0" dirty="0">
              <a:solidFill>
                <a:schemeClr val="tx1"/>
              </a:solidFill>
              <a:cs typeface="Arial"/>
            </a:endParaRPr>
          </a:p>
          <a:p>
            <a:pPr>
              <a:buFont typeface="Arial" panose="05000000000000000000" pitchFamily="2" charset="2"/>
              <a:defRPr/>
            </a:pPr>
            <a:endParaRPr lang="en-US" sz="900" b="1" noProof="0" dirty="0">
              <a:solidFill>
                <a:schemeClr val="tx1"/>
              </a:solidFill>
              <a:latin typeface="Arial"/>
              <a:cs typeface="Arial"/>
            </a:endParaRPr>
          </a:p>
          <a:p>
            <a:pPr>
              <a:buFont typeface="Arial" panose="05000000000000000000" pitchFamily="2" charset="2"/>
              <a:defRPr/>
            </a:pPr>
            <a:r>
              <a:rPr lang="ru-RU" sz="900" b="1" noProof="0" dirty="0">
                <a:solidFill>
                  <a:schemeClr val="tx1"/>
                </a:solidFill>
                <a:latin typeface="Arial"/>
                <a:cs typeface="Arial"/>
              </a:rPr>
              <a:t>Вода </a:t>
            </a:r>
            <a:r>
              <a:rPr lang="en-US" sz="900" noProof="0" dirty="0">
                <a:solidFill>
                  <a:schemeClr val="tx1"/>
                </a:solidFill>
                <a:latin typeface="Arial"/>
                <a:cs typeface="Arial"/>
              </a:rPr>
              <a:t> (</a:t>
            </a:r>
            <a:r>
              <a:rPr lang="ru-RU" sz="900" noProof="0" dirty="0">
                <a:solidFill>
                  <a:schemeClr val="tx1"/>
                </a:solidFill>
                <a:latin typeface="Arial"/>
                <a:cs typeface="Arial"/>
              </a:rPr>
              <a:t>ОЭСР</a:t>
            </a:r>
            <a:r>
              <a:rPr lang="en-US" sz="900" noProof="0" dirty="0">
                <a:solidFill>
                  <a:schemeClr val="tx1"/>
                </a:solidFill>
                <a:latin typeface="Arial"/>
                <a:cs typeface="Arial"/>
              </a:rPr>
              <a:t>, 2018): </a:t>
            </a:r>
            <a:endParaRPr lang="en-US" sz="900" noProof="0" dirty="0">
              <a:solidFill>
                <a:schemeClr val="tx1"/>
              </a:solidFill>
              <a:cs typeface="Arial"/>
            </a:endParaRPr>
          </a:p>
          <a:p>
            <a:pPr marL="285750" indent="-285750">
              <a:buFont typeface="Arial"/>
              <a:buChar char="•"/>
              <a:defRPr/>
            </a:pPr>
            <a:r>
              <a:rPr lang="ru-RU" sz="900" noProof="0" dirty="0">
                <a:solidFill>
                  <a:schemeClr val="tx1"/>
                </a:solidFill>
                <a:latin typeface="Arial"/>
                <a:cs typeface="Arial"/>
              </a:rPr>
              <a:t>В 2018 году объем инвестиций в доступную, безопасную, недорогую питьевую воду составил около 0,6 триллионов долларов США </a:t>
            </a:r>
          </a:p>
          <a:p>
            <a:pPr marL="285750" indent="-285750">
              <a:buFont typeface="Arial"/>
              <a:buChar char="•"/>
              <a:defRPr/>
            </a:pPr>
            <a:r>
              <a:rPr lang="ru-RU" sz="900" noProof="0" dirty="0">
                <a:solidFill>
                  <a:schemeClr val="tx1"/>
                </a:solidFill>
                <a:latin typeface="Arial"/>
                <a:cs typeface="Arial"/>
              </a:rPr>
              <a:t>Для того, чтобы достичь ЦРУ 6 (чистая вода и санитария), будут необходимы дополнительные инвестиции в водную инфраструктуру (т.е. 6,7 триллионов долларов США до 2030 г., и 22,6 триллиона долларов США до 2050 г.)</a:t>
            </a:r>
            <a:endParaRPr lang="en-US" sz="900" noProof="0" dirty="0">
              <a:solidFill>
                <a:schemeClr val="tx1"/>
              </a:solidFill>
              <a:cs typeface="Arial"/>
            </a:endParaRPr>
          </a:p>
          <a:p>
            <a:pPr marL="285750" indent="-285750">
              <a:buFont typeface="Arial"/>
              <a:buChar char="•"/>
              <a:defRPr/>
            </a:pPr>
            <a:endParaRPr lang="en-US" sz="900" noProof="0" dirty="0">
              <a:solidFill>
                <a:schemeClr val="tx1"/>
              </a:solidFill>
              <a:latin typeface="Arial"/>
              <a:cs typeface="Arial"/>
            </a:endParaRPr>
          </a:p>
          <a:p>
            <a:pPr>
              <a:defRPr/>
            </a:pPr>
            <a:r>
              <a:rPr lang="ru-RU" sz="900" b="1" noProof="0" dirty="0">
                <a:solidFill>
                  <a:schemeClr val="tx1"/>
                </a:solidFill>
                <a:latin typeface="Arial"/>
                <a:cs typeface="Arial"/>
              </a:rPr>
              <a:t>Энергия</a:t>
            </a:r>
            <a:r>
              <a:rPr lang="en-US" sz="900" noProof="0" dirty="0">
                <a:solidFill>
                  <a:schemeClr val="tx1"/>
                </a:solidFill>
                <a:latin typeface="Arial"/>
                <a:cs typeface="Arial"/>
              </a:rPr>
              <a:t> (</a:t>
            </a:r>
            <a:r>
              <a:rPr lang="ru-RU" sz="900" noProof="0" dirty="0">
                <a:solidFill>
                  <a:schemeClr val="tx1"/>
                </a:solidFill>
                <a:latin typeface="Arial"/>
                <a:cs typeface="Arial"/>
              </a:rPr>
              <a:t>МЭА</a:t>
            </a:r>
            <a:r>
              <a:rPr lang="en-US" sz="900" noProof="0" dirty="0">
                <a:solidFill>
                  <a:schemeClr val="tx1"/>
                </a:solidFill>
                <a:latin typeface="Arial"/>
                <a:cs typeface="Arial"/>
              </a:rPr>
              <a:t>, 2020):</a:t>
            </a:r>
          </a:p>
          <a:p>
            <a:pPr marL="285750" indent="-285750">
              <a:buFont typeface="Arial"/>
              <a:buChar char="•"/>
              <a:defRPr/>
            </a:pPr>
            <a:r>
              <a:rPr lang="ru-RU" sz="900" noProof="0" dirty="0">
                <a:solidFill>
                  <a:schemeClr val="tx1"/>
                </a:solidFill>
                <a:latin typeface="Arial"/>
                <a:cs typeface="Arial"/>
              </a:rPr>
              <a:t>В 2020 году около 1,5 триллионов долларов США было инвестировано в энергетический сектор</a:t>
            </a:r>
          </a:p>
          <a:p>
            <a:pPr marL="285750" indent="-285750">
              <a:buFont typeface="Arial"/>
              <a:buChar char="•"/>
              <a:defRPr/>
            </a:pPr>
            <a:r>
              <a:rPr lang="ru-RU" sz="900" noProof="0" dirty="0">
                <a:solidFill>
                  <a:schemeClr val="tx1"/>
                </a:solidFill>
                <a:latin typeface="Arial"/>
                <a:cs typeface="Arial"/>
              </a:rPr>
              <a:t>Эти инвестиции были направлены на (1) конечное потребление энергии и эффективность ее потребления, (2) сектор электроэнергетики и (3) поставки топлива</a:t>
            </a:r>
            <a:endParaRPr lang="en-US" sz="900" noProof="0" dirty="0">
              <a:solidFill>
                <a:schemeClr val="tx1"/>
              </a:solidFill>
              <a:cs typeface="Arial" panose="020B0604020202020204" pitchFamily="34" charset="0"/>
            </a:endParaRPr>
          </a:p>
          <a:p>
            <a:pPr marL="285750" indent="-285750">
              <a:buFont typeface="Arial"/>
              <a:buChar char="•"/>
              <a:defRPr/>
            </a:pPr>
            <a:r>
              <a:rPr lang="ru-RU" sz="900" noProof="0" dirty="0">
                <a:solidFill>
                  <a:schemeClr val="tx1"/>
                </a:solidFill>
                <a:latin typeface="Arial"/>
                <a:cs typeface="Arial"/>
              </a:rPr>
              <a:t>По сравнению с предыдущим годом, доля глобальных инвестиций в энергетику снизилась на 20% в результате мер по изоляции</a:t>
            </a:r>
          </a:p>
          <a:p>
            <a:pPr marL="285750" indent="-285750">
              <a:buFont typeface="Arial"/>
              <a:buChar char="•"/>
              <a:defRPr/>
            </a:pPr>
            <a:endParaRPr lang="en-US" sz="900" noProof="0" dirty="0">
              <a:solidFill>
                <a:schemeClr val="tx1"/>
              </a:solidFill>
              <a:cs typeface="Arial" panose="020B0604020202020204" pitchFamily="34" charset="0"/>
            </a:endParaRPr>
          </a:p>
          <a:p>
            <a:pPr>
              <a:defRPr/>
            </a:pPr>
            <a:r>
              <a:rPr lang="ru-RU" sz="900" b="1" noProof="0" dirty="0">
                <a:solidFill>
                  <a:schemeClr val="tx1"/>
                </a:solidFill>
                <a:latin typeface="Arial"/>
                <a:cs typeface="Arial"/>
              </a:rPr>
              <a:t>Сельскохозяйственная/продовольственная безопасность:</a:t>
            </a:r>
            <a:endParaRPr lang="en-US" sz="900" b="1" noProof="0" dirty="0">
              <a:solidFill>
                <a:schemeClr val="tx1"/>
              </a:solidFill>
              <a:latin typeface="Arial"/>
              <a:cs typeface="Arial"/>
            </a:endParaRPr>
          </a:p>
          <a:p>
            <a:pPr marL="285750" indent="-285750">
              <a:buFont typeface="Arial"/>
              <a:buChar char="•"/>
              <a:defRPr/>
            </a:pPr>
            <a:r>
              <a:rPr lang="ru-RU" sz="900" noProof="0" dirty="0">
                <a:solidFill>
                  <a:schemeClr val="tx1"/>
                </a:solidFill>
                <a:latin typeface="Arial"/>
                <a:cs typeface="Arial"/>
              </a:rPr>
              <a:t>До пандемии КОВИД-19 средний валовый ежегодный объем инвестиций в с/х за период 2016 – 2040 гг. составил от 0.7 до 0.8 триллионов долларов США (ФАО и др., 2015)</a:t>
            </a:r>
          </a:p>
          <a:p>
            <a:pPr marL="285750" indent="-285750">
              <a:buFont typeface="Arial"/>
              <a:buChar char="•"/>
              <a:defRPr/>
            </a:pPr>
            <a:r>
              <a:rPr lang="ru-RU" sz="900" noProof="0" dirty="0">
                <a:solidFill>
                  <a:schemeClr val="tx1"/>
                </a:solidFill>
                <a:latin typeface="Arial"/>
                <a:cs typeface="Arial"/>
              </a:rPr>
              <a:t>Для того, чтобы достичь первую и вторую цели ЦУР к 2030 году (отсутствие бедности и голода), необходимы дополнительные инвестиции в размере около 0,14 триллионов долларов США (ФАО, 2020)</a:t>
            </a:r>
            <a:endParaRPr lang="en-US" sz="900" noProof="0" dirty="0">
              <a:solidFill>
                <a:schemeClr val="tx1"/>
              </a:solidFill>
              <a:cs typeface="Arial" panose="020B0604020202020204" pitchFamily="34" charset="0"/>
            </a:endParaRPr>
          </a:p>
          <a:p>
            <a:pPr marL="285750" indent="-285750">
              <a:buFont typeface="Arial"/>
              <a:buChar char="•"/>
              <a:defRPr/>
            </a:pPr>
            <a:r>
              <a:rPr lang="ru-RU" sz="900" noProof="0" dirty="0">
                <a:solidFill>
                  <a:schemeClr val="tx1"/>
                </a:solidFill>
                <a:latin typeface="Arial"/>
                <a:cs typeface="Arial"/>
              </a:rPr>
              <a:t>Скорее всего, эти дополнительные инвестиции будут продолжать расти из-за определенного риска того, что пандемия перерастет в кризис, связанный с голодом (ФАО, 2020)</a:t>
            </a:r>
            <a:br>
              <a:rPr lang="en-US" sz="900" noProof="0" dirty="0">
                <a:solidFill>
                  <a:schemeClr val="tx1"/>
                </a:solidFill>
                <a:cs typeface="Arial"/>
              </a:rPr>
            </a:br>
            <a:endParaRPr lang="en-US" sz="900" noProof="0" dirty="0">
              <a:solidFill>
                <a:schemeClr val="tx1"/>
              </a:solidFill>
              <a:cs typeface="Arial" panose="020B0604020202020204" pitchFamily="34" charset="0"/>
            </a:endParaRPr>
          </a:p>
          <a:p>
            <a:pPr>
              <a:defRPr/>
            </a:pPr>
            <a:r>
              <a:rPr lang="ru-RU" sz="900" b="1" noProof="0" dirty="0">
                <a:solidFill>
                  <a:schemeClr val="tx1"/>
                </a:solidFill>
                <a:latin typeface="Arial"/>
                <a:cs typeface="Arial"/>
              </a:rPr>
              <a:t>Заключение</a:t>
            </a:r>
            <a:r>
              <a:rPr lang="en-US" sz="900" b="1" noProof="0" dirty="0">
                <a:solidFill>
                  <a:schemeClr val="tx1"/>
                </a:solidFill>
                <a:latin typeface="Arial"/>
                <a:cs typeface="Arial"/>
              </a:rPr>
              <a:t>:</a:t>
            </a:r>
            <a:r>
              <a:rPr lang="en-US" sz="900" noProof="0" dirty="0">
                <a:solidFill>
                  <a:schemeClr val="tx1"/>
                </a:solidFill>
                <a:latin typeface="Arial"/>
                <a:cs typeface="Arial"/>
              </a:rPr>
              <a:t> </a:t>
            </a:r>
            <a:r>
              <a:rPr lang="ru-RU" sz="900" noProof="0" dirty="0">
                <a:solidFill>
                  <a:schemeClr val="tx1"/>
                </a:solidFill>
                <a:latin typeface="Arial"/>
                <a:cs typeface="Arial"/>
              </a:rPr>
              <a:t>В целом, доля инвестиций во все три сектора ВЭП сильно разнится. По сравнению с водой и с/х, энергетический сектор получает самую большую долю инвестиций. Все эти секторы объединяет то, что в ближайшие десятилетия им потребуются более существенные инвестиции. Здесь Нексус предоставляет возможности: межотраслевое инвестиционное планирование и финансирование не только обеспечивают благоприятную среду, но также и открывают возможности, которые не доступны для каждого сектора в отдельности. </a:t>
            </a:r>
          </a:p>
          <a:p>
            <a:pPr>
              <a:defRPr/>
            </a:pPr>
            <a:endParaRPr lang="ru-RU" sz="900" b="1" noProof="0" dirty="0">
              <a:solidFill>
                <a:schemeClr val="tx1"/>
              </a:solidFill>
              <a:latin typeface="Arial"/>
              <a:cs typeface="Arial"/>
            </a:endParaRPr>
          </a:p>
          <a:p>
            <a:pPr>
              <a:defRPr/>
            </a:pPr>
            <a:r>
              <a:rPr lang="ru-RU" sz="900" b="1" noProof="0" dirty="0">
                <a:solidFill>
                  <a:schemeClr val="tx1"/>
                </a:solidFill>
                <a:latin typeface="Arial"/>
                <a:cs typeface="Arial"/>
              </a:rPr>
              <a:t>Источники</a:t>
            </a:r>
            <a:r>
              <a:rPr lang="en-US" sz="900" b="1" noProof="0" dirty="0">
                <a:solidFill>
                  <a:schemeClr val="tx1"/>
                </a:solidFill>
                <a:latin typeface="Arial"/>
                <a:cs typeface="Arial"/>
              </a:rPr>
              <a:t>:</a:t>
            </a:r>
            <a:br>
              <a:rPr lang="en-US" sz="900" noProof="0" dirty="0">
                <a:solidFill>
                  <a:schemeClr val="tx1"/>
                </a:solidFill>
                <a:cs typeface="Arial"/>
              </a:rPr>
            </a:br>
            <a:endParaRPr lang="en-US" sz="900" noProof="0" dirty="0">
              <a:solidFill>
                <a:schemeClr val="tx1"/>
              </a:solidFill>
              <a:cs typeface="Arial" panose="020B0604020202020204" pitchFamily="34" charset="0"/>
            </a:endParaRPr>
          </a:p>
          <a:p>
            <a:pPr>
              <a:defRPr/>
            </a:pPr>
            <a:r>
              <a:rPr lang="en-US" sz="900" noProof="0" dirty="0">
                <a:solidFill>
                  <a:schemeClr val="tx1"/>
                </a:solidFill>
                <a:latin typeface="Arial"/>
                <a:cs typeface="Arial"/>
              </a:rPr>
              <a:t>FAO (2020), 'Responsible investment and COVID-19: Addressing impacts, risks and responsible business conduct in agricultural value chains', Rome. </a:t>
            </a:r>
          </a:p>
          <a:p>
            <a:pPr>
              <a:defRPr/>
            </a:pPr>
            <a:endParaRPr lang="en-US" sz="900" noProof="0" dirty="0">
              <a:solidFill>
                <a:schemeClr val="tx1"/>
              </a:solidFill>
              <a:cs typeface="Arial" panose="020B0604020202020204" pitchFamily="34" charset="0"/>
            </a:endParaRPr>
          </a:p>
          <a:p>
            <a:pPr>
              <a:buFont typeface="Arial" panose="05000000000000000000" pitchFamily="2" charset="2"/>
              <a:defRPr/>
            </a:pPr>
            <a:r>
              <a:rPr lang="en-US" sz="900" noProof="0" dirty="0">
                <a:solidFill>
                  <a:schemeClr val="tx1"/>
                </a:solidFill>
                <a:latin typeface="Arial"/>
                <a:cs typeface="Arial"/>
              </a:rPr>
              <a:t>FAO, IFAD &amp; WFP (2015), 'Achieving Zero Hunger: the critical role of investments in social protection and agriculture', Rome, FAO. 39 pp., available at: </a:t>
            </a:r>
            <a:r>
              <a:rPr lang="en-US" sz="900" noProof="0" dirty="0">
                <a:solidFill>
                  <a:schemeClr val="tx1"/>
                </a:solidFill>
                <a:latin typeface="Arial"/>
                <a:cs typeface="Arial"/>
                <a:hlinkClick r:id="rId3">
                  <a:extLst>
                    <a:ext uri="{A12FA001-AC4F-418D-AE19-62706E023703}">
                      <ahyp:hlinkClr xmlns:ahyp="http://schemas.microsoft.com/office/drawing/2018/hyperlinkcolor" val="tx"/>
                    </a:ext>
                  </a:extLst>
                </a:hlinkClick>
              </a:rPr>
              <a:t>http://www.fao.org/3/a-i4951e.pdf</a:t>
            </a:r>
          </a:p>
          <a:p>
            <a:pPr>
              <a:buFont typeface="Arial" panose="05000000000000000000" pitchFamily="2" charset="2"/>
              <a:defRPr/>
            </a:pPr>
            <a:endParaRPr lang="en-US" sz="900" noProof="0" dirty="0">
              <a:solidFill>
                <a:schemeClr val="tx1"/>
              </a:solidFill>
              <a:cs typeface="Arial"/>
            </a:endParaRPr>
          </a:p>
          <a:p>
            <a:pPr>
              <a:defRPr/>
            </a:pPr>
            <a:r>
              <a:rPr lang="en-US" sz="900" noProof="0" dirty="0">
                <a:solidFill>
                  <a:schemeClr val="tx1"/>
                </a:solidFill>
                <a:latin typeface="Arial"/>
                <a:cs typeface="Arial"/>
              </a:rPr>
              <a:t>IEA (2020), ‘World Energy Investment 2020’, available at: </a:t>
            </a:r>
            <a:r>
              <a:rPr lang="en-US" sz="900" noProof="0" dirty="0">
                <a:solidFill>
                  <a:schemeClr val="tx1"/>
                </a:solidFill>
                <a:latin typeface="Arial"/>
                <a:cs typeface="Arial"/>
                <a:hlinkClick r:id="rId4">
                  <a:extLst>
                    <a:ext uri="{A12FA001-AC4F-418D-AE19-62706E023703}">
                      <ahyp:hlinkClr xmlns:ahyp="http://schemas.microsoft.com/office/drawing/2018/hyperlinkcolor" val="tx"/>
                    </a:ext>
                  </a:extLst>
                </a:hlinkClick>
              </a:rPr>
              <a:t>https://iea.blob.core.windows.net/assets/ef8ffa01-9958-49f5-9b3b-7842e30f6177/WEI2020.pdf</a:t>
            </a:r>
            <a:br>
              <a:rPr lang="en-US" sz="900" noProof="0" dirty="0">
                <a:solidFill>
                  <a:schemeClr val="tx1"/>
                </a:solidFill>
                <a:cs typeface="Arial"/>
              </a:rPr>
            </a:br>
            <a:endParaRPr lang="en-US" sz="900" noProof="0" dirty="0">
              <a:solidFill>
                <a:schemeClr val="tx1"/>
              </a:solidFill>
              <a:cs typeface="Arial" panose="020B0604020202020204" pitchFamily="34" charset="0"/>
            </a:endParaRPr>
          </a:p>
          <a:p>
            <a:pPr>
              <a:defRPr/>
            </a:pPr>
            <a:r>
              <a:rPr lang="en-US" sz="900" noProof="0" dirty="0">
                <a:solidFill>
                  <a:schemeClr val="tx1"/>
                </a:solidFill>
                <a:latin typeface="Arial"/>
                <a:cs typeface="Arial"/>
              </a:rPr>
              <a:t>OECD (2018), ‘Financing Water: Investing in Sustainable Growth’, Policy Perspectives: OECD Environment Policy Paper No. 11, available at: </a:t>
            </a:r>
            <a:r>
              <a:rPr lang="en-US" sz="900" noProof="0" dirty="0">
                <a:solidFill>
                  <a:schemeClr val="tx1"/>
                </a:solidFill>
                <a:latin typeface="Arial"/>
                <a:cs typeface="Arial"/>
                <a:hlinkClick r:id="rId5">
                  <a:extLst>
                    <a:ext uri="{A12FA001-AC4F-418D-AE19-62706E023703}">
                      <ahyp:hlinkClr xmlns:ahyp="http://schemas.microsoft.com/office/drawing/2018/hyperlinkcolor" val="tx"/>
                    </a:ext>
                  </a:extLst>
                </a:hlinkClick>
              </a:rPr>
              <a:t>https://www.oecd.org/water/Policy-Paper-Financing-Water-Investing-in-Sustainable-Growth.pdf</a:t>
            </a:r>
            <a:endParaRPr lang="en-US" sz="900" noProof="0" dirty="0">
              <a:solidFill>
                <a:schemeClr val="tx1"/>
              </a:solidFill>
              <a:latin typeface="Arial"/>
              <a:cs typeface="Arial"/>
            </a:endParaRP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6</a:t>
            </a:fld>
            <a:endParaRPr lang="en-GB" dirty="0"/>
          </a:p>
        </p:txBody>
      </p:sp>
    </p:spTree>
    <p:extLst>
      <p:ext uri="{BB962C8B-B14F-4D97-AF65-F5344CB8AC3E}">
        <p14:creationId xmlns:p14="http://schemas.microsoft.com/office/powerpoint/2010/main" val="2355411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t>Примечания</a:t>
            </a:r>
            <a:r>
              <a:rPr lang="en-US" b="1" noProof="0" dirty="0"/>
              <a:t>:</a:t>
            </a:r>
          </a:p>
          <a:p>
            <a:r>
              <a:rPr lang="ru-RU" noProof="0" dirty="0"/>
              <a:t>Сначала, позвольте мне начать с обсуждения нескольких определений понятий, которые мы используем, когда говорим о «межотраслевом инвестиционном планировании и финансировании».</a:t>
            </a:r>
          </a:p>
          <a:p>
            <a:endParaRPr lang="en-US" noProof="0" dirty="0"/>
          </a:p>
          <a:p>
            <a:pPr marL="0" indent="0">
              <a:buFont typeface="Symbol" panose="05050102010706020507" pitchFamily="18" charset="2"/>
              <a:buNone/>
            </a:pPr>
            <a:r>
              <a:rPr lang="ru-RU" sz="2600" b="1" noProof="0" dirty="0"/>
              <a:t>Инвестиционный план</a:t>
            </a:r>
            <a:endParaRPr lang="en-US" sz="2600" noProof="0" dirty="0"/>
          </a:p>
          <a:p>
            <a:pPr marL="387350" lvl="0" indent="-457200">
              <a:buFont typeface="Symbol" panose="05050102010706020507" pitchFamily="18" charset="2"/>
              <a:buChar char="-"/>
            </a:pPr>
            <a:r>
              <a:rPr lang="en-US" sz="2600" noProof="0" dirty="0"/>
              <a:t>... </a:t>
            </a:r>
            <a:r>
              <a:rPr lang="ru-RU" sz="2600" noProof="0" dirty="0"/>
              <a:t>Служит для достижения определенных </a:t>
            </a:r>
            <a:r>
              <a:rPr lang="ru-RU" sz="2600" b="1" noProof="0" dirty="0"/>
              <a:t>целей </a:t>
            </a:r>
            <a:r>
              <a:rPr lang="ru-RU" sz="2600" b="0" noProof="0" dirty="0"/>
              <a:t>(например, ВЭП безопасность) или реализации </a:t>
            </a:r>
            <a:r>
              <a:rPr lang="ru-RU" sz="2600" b="1" noProof="0" dirty="0"/>
              <a:t>стратегии </a:t>
            </a:r>
            <a:r>
              <a:rPr lang="ru-RU" sz="2600" b="0" noProof="0" dirty="0"/>
              <a:t>(например, адаптация / смягчение последствий изменения климата)</a:t>
            </a:r>
            <a:endParaRPr lang="ru-RU" sz="2600" noProof="0" dirty="0"/>
          </a:p>
          <a:p>
            <a:pPr marL="387350" lvl="0" indent="-457200">
              <a:buFont typeface="Symbol" panose="05050102010706020507" pitchFamily="18" charset="2"/>
              <a:buChar char="-"/>
            </a:pPr>
            <a:r>
              <a:rPr lang="ru-RU" sz="2600" noProof="0" dirty="0"/>
              <a:t>… объединяет оценки, материалы, данные и рекомендации, разработанные на предыдущих этапах</a:t>
            </a:r>
            <a:endParaRPr lang="en-US" sz="2600" noProof="0" dirty="0"/>
          </a:p>
          <a:p>
            <a:pPr marL="387350" marR="0" lvl="0" indent="-4572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sz="2600" noProof="0" dirty="0"/>
              <a:t>…является основой, используя которую реализующие агентства (на всех уровнях) будут </a:t>
            </a:r>
            <a:r>
              <a:rPr lang="ru-RU" sz="2600" b="1" noProof="0" dirty="0"/>
              <a:t>привлекать инвестиции</a:t>
            </a:r>
            <a:r>
              <a:rPr lang="en-US" sz="2600" b="0" noProof="0" dirty="0"/>
              <a:t> </a:t>
            </a:r>
            <a:r>
              <a:rPr lang="ru-RU" sz="2600" b="0" noProof="0" dirty="0"/>
              <a:t>финансовых институтов (любых типов)</a:t>
            </a:r>
            <a:endParaRPr lang="en-US" sz="2600" noProof="0" dirty="0"/>
          </a:p>
          <a:p>
            <a:pPr marL="387350" lvl="0" indent="-457200">
              <a:buFont typeface="Symbol" panose="05050102010706020507" pitchFamily="18" charset="2"/>
              <a:buChar char="-"/>
            </a:pPr>
            <a:r>
              <a:rPr lang="ru-RU" sz="2600" noProof="0" dirty="0"/>
              <a:t>…включают большой </a:t>
            </a:r>
            <a:r>
              <a:rPr lang="ru-RU" sz="2600" b="1" noProof="0" dirty="0"/>
              <a:t>спектр возможных проектов</a:t>
            </a:r>
            <a:r>
              <a:rPr lang="ru-RU" sz="2600" b="0" noProof="0" dirty="0"/>
              <a:t>, призывая к </a:t>
            </a:r>
            <a:r>
              <a:rPr lang="ru-RU" sz="2600" b="1" noProof="0" dirty="0"/>
              <a:t>приоритизации в соответствии с определенными критериями для получения эффективного инвестиционного плана</a:t>
            </a:r>
            <a:endParaRPr lang="en-US" sz="2600" b="1" noProof="0" dirty="0"/>
          </a:p>
          <a:p>
            <a:pPr marL="0" indent="0">
              <a:buFont typeface="Symbol" panose="05050102010706020507" pitchFamily="18" charset="2"/>
              <a:buNone/>
            </a:pPr>
            <a:endParaRPr lang="en-US" sz="900" b="0" i="0" u="none" strike="noStrike" kern="1200" baseline="0" noProof="0" dirty="0">
              <a:solidFill>
                <a:schemeClr val="tx1"/>
              </a:solidFill>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ru-RU" sz="900" kern="1200" noProof="0" dirty="0">
                <a:solidFill>
                  <a:schemeClr val="tx1"/>
                </a:solidFill>
                <a:effectLst/>
                <a:latin typeface="Arial" panose="020B0604020202020204" pitchFamily="34" charset="0"/>
                <a:ea typeface="+mn-ea"/>
                <a:cs typeface="+mn-cs"/>
              </a:rPr>
              <a:t>Обычно, инвестиционные планы – это </a:t>
            </a:r>
            <a:r>
              <a:rPr lang="ru-RU" sz="900" b="1" i="1" kern="1200" noProof="0" dirty="0">
                <a:solidFill>
                  <a:schemeClr val="tx1"/>
                </a:solidFill>
                <a:effectLst/>
                <a:latin typeface="Arial" panose="020B0604020202020204" pitchFamily="34" charset="0"/>
                <a:ea typeface="+mn-ea"/>
                <a:cs typeface="+mn-cs"/>
              </a:rPr>
              <a:t>отраслевые</a:t>
            </a:r>
            <a:r>
              <a:rPr lang="ru-RU" sz="900" b="0" i="0" kern="1200" noProof="0" dirty="0">
                <a:solidFill>
                  <a:schemeClr val="tx1"/>
                </a:solidFill>
                <a:effectLst/>
                <a:latin typeface="Arial" panose="020B0604020202020204" pitchFamily="34" charset="0"/>
                <a:ea typeface="+mn-ea"/>
                <a:cs typeface="+mn-cs"/>
              </a:rPr>
              <a:t> инвестиционные планы, а это означает, что они фокусируются на результатах для своего сектора и рассматривают другие секторы, как источники вклада или потребителей результата, полученного их сектором. Однако, если мы вспомним наш </a:t>
            </a:r>
            <a:r>
              <a:rPr lang="ru-RU" sz="900" b="1" i="0" kern="1200" noProof="0" dirty="0">
                <a:solidFill>
                  <a:schemeClr val="tx1"/>
                </a:solidFill>
                <a:effectLst/>
                <a:latin typeface="Arial" panose="020B0604020202020204" pitchFamily="34" charset="0"/>
                <a:ea typeface="+mn-ea"/>
                <a:cs typeface="+mn-cs"/>
              </a:rPr>
              <a:t>подход Нексус:</a:t>
            </a:r>
            <a:endParaRPr lang="en-US" sz="900" b="0" i="0" u="none" strike="noStrike" kern="1200" baseline="0" noProof="0" dirty="0">
              <a:solidFill>
                <a:schemeClr val="tx1"/>
              </a:solidFill>
              <a:latin typeface="Arial" panose="020B0604020202020204" pitchFamily="34" charset="0"/>
              <a:ea typeface="+mn-ea"/>
              <a:cs typeface="+mn-cs"/>
            </a:endParaRPr>
          </a:p>
          <a:p>
            <a:pPr marL="171450" indent="-171450">
              <a:buFont typeface="Symbol" panose="05050102010706020507" pitchFamily="18" charset="2"/>
              <a:buChar char="-"/>
            </a:pPr>
            <a:r>
              <a:rPr lang="ru-RU" sz="900" kern="1200" noProof="0" dirty="0">
                <a:solidFill>
                  <a:schemeClr val="tx1"/>
                </a:solidFill>
                <a:effectLst/>
                <a:latin typeface="Arial" panose="020B0604020202020204" pitchFamily="34" charset="0"/>
                <a:ea typeface="+mn-ea"/>
                <a:cs typeface="+mn-cs"/>
              </a:rPr>
              <a:t>…крайне необходимо, чтобы секторы понимали взаимосвязи между водными, энергетическими и продовольственными проектами с целью обеспечить водную, энергетическую и продовольственную безопасность и воспользоваться синергиями (например, в каких областях для гидроэлектроэнергии необходима вода, или энергия, как часть процесса откачивания, и где она предоставляет возможности для улучшения средств к существованию посредством сельского хозяйства и других межотраслевых областей, таких как туризм), что призывает к трансформации отраслевого мышления в </a:t>
            </a:r>
            <a:r>
              <a:rPr lang="ru-RU" sz="900" b="1" kern="1200" noProof="0" dirty="0">
                <a:solidFill>
                  <a:schemeClr val="tx1"/>
                </a:solidFill>
                <a:effectLst/>
                <a:latin typeface="Arial" panose="020B0604020202020204" pitchFamily="34" charset="0"/>
                <a:ea typeface="+mn-ea"/>
                <a:cs typeface="+mn-cs"/>
              </a:rPr>
              <a:t>многоцелевое и межотраслевое мышление.</a:t>
            </a:r>
            <a:endParaRPr lang="ru-RU" sz="900" kern="1200" noProof="0" dirty="0">
              <a:solidFill>
                <a:schemeClr val="tx1"/>
              </a:solidFill>
              <a:effectLst/>
              <a:latin typeface="Arial" panose="020B0604020202020204" pitchFamily="34" charset="0"/>
              <a:ea typeface="+mn-ea"/>
              <a:cs typeface="+mn-cs"/>
            </a:endParaRPr>
          </a:p>
          <a:p>
            <a:pPr marL="171450" indent="-171450">
              <a:buFont typeface="Symbol" panose="05050102010706020507" pitchFamily="18" charset="2"/>
              <a:buChar char="-"/>
            </a:pPr>
            <a:r>
              <a:rPr lang="ru-RU" sz="900" kern="1200" noProof="0" dirty="0">
                <a:solidFill>
                  <a:schemeClr val="tx1"/>
                </a:solidFill>
                <a:effectLst/>
                <a:latin typeface="Arial" panose="020B0604020202020204" pitchFamily="34" charset="0"/>
                <a:ea typeface="+mn-ea"/>
                <a:cs typeface="+mn-cs"/>
              </a:rPr>
              <a:t>…</a:t>
            </a:r>
            <a:r>
              <a:rPr lang="ru-RU" sz="900" b="1" kern="1200" noProof="0" dirty="0">
                <a:solidFill>
                  <a:schemeClr val="tx1"/>
                </a:solidFill>
                <a:effectLst/>
                <a:latin typeface="Arial" panose="020B0604020202020204" pitchFamily="34" charset="0"/>
                <a:ea typeface="+mn-ea"/>
                <a:cs typeface="+mn-cs"/>
              </a:rPr>
              <a:t>сильное инвестиционное планирование </a:t>
            </a:r>
            <a:r>
              <a:rPr lang="ru-RU" sz="900" b="0" kern="1200" noProof="0" dirty="0">
                <a:solidFill>
                  <a:schemeClr val="tx1"/>
                </a:solidFill>
                <a:effectLst/>
                <a:latin typeface="Arial" panose="020B0604020202020204" pitchFamily="34" charset="0"/>
                <a:ea typeface="+mn-ea"/>
                <a:cs typeface="+mn-cs"/>
              </a:rPr>
              <a:t>крайне важно для обеспечения финансовой устойчивости инвестиций и действий в области ВЭП Нексус</a:t>
            </a:r>
            <a:endParaRPr lang="en-US" sz="900" b="0" noProof="0" dirty="0"/>
          </a:p>
          <a:p>
            <a:pPr marL="171450" indent="-171450">
              <a:buFont typeface="Symbol" panose="05050102010706020507" pitchFamily="18" charset="2"/>
              <a:buChar char="-"/>
            </a:pPr>
            <a:r>
              <a:rPr lang="ru-RU" sz="2600" noProof="0" dirty="0"/>
              <a:t>… странам необходимо провести </a:t>
            </a:r>
            <a:r>
              <a:rPr lang="ru-RU" sz="2600" b="1" noProof="0" dirty="0"/>
              <a:t>обзор</a:t>
            </a:r>
            <a:r>
              <a:rPr lang="ru-RU" sz="2600" b="0" noProof="0" dirty="0"/>
              <a:t> планируемых инвестиций и типов проектов, а также связанного с ними финансирования на всех уровнях (международный, национальный и локальный) для того, чтобы </a:t>
            </a:r>
            <a:r>
              <a:rPr lang="ru-RU" sz="2600" b="1" noProof="0" dirty="0"/>
              <a:t>выявить возможности в области Нексус и приоритизировать инвестиции.</a:t>
            </a:r>
            <a:endParaRPr lang="en-US" sz="2600" b="1" i="1" noProof="0" dirty="0"/>
          </a:p>
          <a:p>
            <a:pPr marL="0" indent="0">
              <a:buFont typeface="Symbol" panose="05050102010706020507" pitchFamily="18" charset="2"/>
              <a:buNone/>
            </a:pPr>
            <a:endParaRPr lang="en-US" b="1" i="0" noProof="0" dirty="0"/>
          </a:p>
          <a:p>
            <a:pPr marL="0" indent="0">
              <a:buFont typeface="Symbol" panose="05050102010706020507" pitchFamily="18" charset="2"/>
              <a:buNone/>
            </a:pPr>
            <a:r>
              <a:rPr lang="ru-RU" b="1" i="0" noProof="0" dirty="0"/>
              <a:t>Источники</a:t>
            </a:r>
            <a:r>
              <a:rPr lang="en-US" b="1" i="0" noProof="0" dirty="0"/>
              <a:t>:</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900" b="0" i="0" kern="1200" noProof="0" dirty="0">
                <a:solidFill>
                  <a:schemeClr val="tx1"/>
                </a:solidFill>
                <a:effectLst/>
                <a:latin typeface="Arial" panose="020B0604020202020204" pitchFamily="34" charset="0"/>
                <a:ea typeface="+mn-ea"/>
                <a:cs typeface="+mn-cs"/>
              </a:rPr>
              <a:t>Bizikova, L., Roy, D., Venema, H. D., McCandless, M., Swanson, D., Khachtryan, A., ... &amp; Zubrycki, K. (2014), ‘</a:t>
            </a:r>
            <a:r>
              <a:rPr lang="en-US" sz="900" b="0" i="1" kern="1200" noProof="0" dirty="0">
                <a:solidFill>
                  <a:schemeClr val="tx1"/>
                </a:solidFill>
                <a:effectLst/>
                <a:latin typeface="Arial" panose="020B0604020202020204" pitchFamily="34" charset="0"/>
                <a:ea typeface="+mn-ea"/>
                <a:cs typeface="+mn-cs"/>
              </a:rPr>
              <a:t>Water-energy-food nexus and agricultural investment: a sustainable development guidebook‘</a:t>
            </a:r>
            <a:r>
              <a:rPr lang="en-US" sz="900" b="0" i="0" kern="1200" noProof="0" dirty="0">
                <a:solidFill>
                  <a:schemeClr val="tx1"/>
                </a:solidFill>
                <a:effectLst/>
                <a:latin typeface="Arial" panose="020B0604020202020204" pitchFamily="34" charset="0"/>
                <a:ea typeface="+mn-ea"/>
                <a:cs typeface="+mn-cs"/>
              </a:rPr>
              <a:t>, International Institute for Sustainable Development (IISD), available at: </a:t>
            </a:r>
            <a:r>
              <a:rPr lang="en-US" noProof="0" dirty="0"/>
              <a:t>https://www.iisd.org/system/files/publications/WEF_guidebook.pdf</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dirty="0"/>
              <a:t>SADC (Draft to be published 2022), </a:t>
            </a:r>
            <a:r>
              <a:rPr lang="en-US" i="1" noProof="0" dirty="0"/>
              <a:t>Water, Energy, Food Nexus Guidelines. </a:t>
            </a:r>
            <a:endParaRPr lang="en-US" sz="900" i="1" kern="1200" noProof="0" dirty="0">
              <a:solidFill>
                <a:schemeClr val="tx1"/>
              </a:solidFill>
              <a:effectLst/>
              <a:latin typeface="Arial" panose="020B0604020202020204" pitchFamily="34" charset="0"/>
              <a:ea typeface="+mn-ea"/>
              <a:cs typeface="+mn-cs"/>
            </a:endParaRPr>
          </a:p>
          <a:p>
            <a:pPr marL="0" indent="0">
              <a:buFont typeface="Symbol" panose="05050102010706020507" pitchFamily="18" charset="2"/>
              <a:buNone/>
            </a:pPr>
            <a:endParaRPr lang="en-US" noProof="0" dirty="0"/>
          </a:p>
          <a:p>
            <a:pPr marL="0" indent="0">
              <a:buFont typeface="Symbol" panose="05050102010706020507" pitchFamily="18" charset="2"/>
              <a:buNone/>
            </a:pPr>
            <a:endParaRPr lang="en-US" noProof="0" dirty="0"/>
          </a:p>
          <a:p>
            <a:pPr marL="0" indent="0">
              <a:buFont typeface="Symbol" panose="05050102010706020507" pitchFamily="18" charset="2"/>
              <a:buNone/>
            </a:pPr>
            <a:r>
              <a:rPr lang="ru-RU" b="1" noProof="0" dirty="0"/>
              <a:t>Дополнительная информация</a:t>
            </a:r>
            <a:r>
              <a:rPr lang="en-US" b="1" noProof="0" dirty="0"/>
              <a:t>:</a:t>
            </a:r>
          </a:p>
          <a:p>
            <a:pPr marL="0" indent="0">
              <a:buFont typeface="Wingdings" panose="05000000000000000000" pitchFamily="2" charset="2"/>
              <a:buNone/>
            </a:pPr>
            <a:endParaRPr lang="en-US" u="sng" noProof="0" dirty="0"/>
          </a:p>
          <a:p>
            <a:r>
              <a:rPr lang="ru-RU" u="sng" noProof="0" dirty="0"/>
              <a:t>Что такое инвестиционное планирование</a:t>
            </a:r>
            <a:r>
              <a:rPr lang="en-US" u="sng" noProof="0" dirty="0"/>
              <a:t>?</a:t>
            </a:r>
          </a:p>
          <a:p>
            <a:pPr marL="171450" indent="-171450">
              <a:buFont typeface="Symbol" panose="05050102010706020507" pitchFamily="18" charset="2"/>
              <a:buChar char="-"/>
            </a:pPr>
            <a:r>
              <a:rPr lang="ru-RU" sz="900" b="0" i="0" u="none" strike="noStrike" kern="1200" baseline="0" noProof="0" dirty="0">
                <a:solidFill>
                  <a:schemeClr val="tx1"/>
                </a:solidFill>
                <a:latin typeface="Arial" panose="020B0604020202020204" pitchFamily="34" charset="0"/>
                <a:ea typeface="+mn-ea"/>
                <a:cs typeface="+mn-cs"/>
              </a:rPr>
              <a:t>Под инвестиционным планированием может пониматься процесс, состоящий из следующих шагов:</a:t>
            </a:r>
            <a:endParaRPr lang="en-US" sz="900" b="0" i="0" u="none" strike="noStrike" kern="1200" baseline="0" noProof="0" dirty="0">
              <a:solidFill>
                <a:schemeClr val="tx1"/>
              </a:solidFill>
              <a:latin typeface="Arial" panose="020B0604020202020204" pitchFamily="34" charset="0"/>
              <a:ea typeface="+mn-ea"/>
              <a:cs typeface="+mn-cs"/>
            </a:endParaRPr>
          </a:p>
          <a:p>
            <a:pPr marL="571500" lvl="1" indent="-228600">
              <a:buFont typeface="+mj-lt"/>
              <a:buAutoNum type="arabicPeriod"/>
            </a:pPr>
            <a:r>
              <a:rPr lang="ru-RU" sz="900" b="0" i="0" u="none" strike="noStrike" kern="1200" baseline="0" noProof="0" dirty="0">
                <a:solidFill>
                  <a:schemeClr val="tx1"/>
                </a:solidFill>
                <a:latin typeface="Arial" panose="020B0604020202020204" pitchFamily="34" charset="0"/>
                <a:ea typeface="+mn-ea"/>
                <a:cs typeface="+mn-cs"/>
              </a:rPr>
              <a:t>Определение существующих или будущих ключевых проблем (при помощи интегрированного процесса планирования, коллегиальных методов, аналитики и т.д.) </a:t>
            </a:r>
          </a:p>
          <a:p>
            <a:pPr marL="571500" lvl="1" indent="-228600">
              <a:buFont typeface="+mj-lt"/>
              <a:buAutoNum type="arabicPeriod"/>
            </a:pPr>
            <a:r>
              <a:rPr lang="ru-RU" sz="900" b="0" i="0" u="none" strike="noStrike" kern="1200" baseline="0" noProof="0" dirty="0">
                <a:solidFill>
                  <a:schemeClr val="tx1"/>
                </a:solidFill>
                <a:latin typeface="Arial" panose="020B0604020202020204" pitchFamily="34" charset="0"/>
                <a:ea typeface="+mn-ea"/>
                <a:cs typeface="+mn-cs"/>
              </a:rPr>
              <a:t>Разработка мер для достижения цели или реализации стратегии (включая рекомендации и руководства, например, по проектам)</a:t>
            </a:r>
            <a:endParaRPr lang="en-US" sz="900" b="0" i="0" u="none" strike="noStrike" kern="1200" baseline="0" noProof="0" dirty="0">
              <a:solidFill>
                <a:schemeClr val="tx1"/>
              </a:solidFill>
              <a:latin typeface="Arial" panose="020B0604020202020204" pitchFamily="34" charset="0"/>
              <a:ea typeface="+mn-ea"/>
              <a:cs typeface="+mn-cs"/>
            </a:endParaRPr>
          </a:p>
          <a:p>
            <a:pPr marL="171450" indent="-171450">
              <a:buFont typeface="Symbol" panose="05050102010706020507" pitchFamily="18" charset="2"/>
              <a:buChar char="-"/>
            </a:pPr>
            <a:r>
              <a:rPr lang="ru-RU" noProof="0" dirty="0"/>
              <a:t>Таким образом, оно поддерживает переход от фазы проектного планирования к фазе реализации, предоставляя общую структуру, в которой цели и финансовые ресурсы согласуются друг с другом</a:t>
            </a:r>
            <a:endParaRPr lang="en-US" sz="900" b="0" i="0" u="none" strike="noStrike" kern="1200" baseline="0" noProof="0" dirty="0">
              <a:solidFill>
                <a:schemeClr val="tx1"/>
              </a:solidFill>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ru-RU" noProof="0" dirty="0"/>
              <a:t>Источник</a:t>
            </a:r>
            <a:r>
              <a:rPr lang="en-US" noProof="0" dirty="0"/>
              <a:t>: Antea Group (2017), </a:t>
            </a:r>
            <a:r>
              <a:rPr lang="ru-RU" noProof="0" dirty="0"/>
              <a:t>«Многоотраслевой инвестиционный план для адаптации прибрежных рисков, усиленных изменением климата, в Бенине: финальный отчет», Бельгия</a:t>
            </a:r>
            <a:r>
              <a:rPr lang="en-US" noProof="0" dirty="0"/>
              <a:t>. </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7</a:t>
            </a:fld>
            <a:endParaRPr lang="en-GB" dirty="0"/>
          </a:p>
        </p:txBody>
      </p:sp>
    </p:spTree>
    <p:extLst>
      <p:ext uri="{BB962C8B-B14F-4D97-AF65-F5344CB8AC3E}">
        <p14:creationId xmlns:p14="http://schemas.microsoft.com/office/powerpoint/2010/main" val="2436387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t>Примечания</a:t>
            </a:r>
            <a:r>
              <a:rPr lang="en-US" b="1" noProof="0" dirty="0"/>
              <a:t>:</a:t>
            </a:r>
          </a:p>
          <a:p>
            <a:endParaRPr lang="en-US" b="0" noProof="0"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ru-RU" b="0"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ru-RU" b="0" noProof="0" dirty="0"/>
              <a:t>Приоритизация проектов является важным шагом в планировании с целью продемонстрировать </a:t>
            </a:r>
            <a:r>
              <a:rPr lang="ru-RU" b="1" noProof="0" dirty="0"/>
              <a:t>добавленную ценность </a:t>
            </a:r>
            <a:r>
              <a:rPr lang="ru-RU" b="0" noProof="0" dirty="0"/>
              <a:t> предлагаемого решения, в нашем случае решений Нексус. Так как государственные бюджеты ограничены, нам необходимо выбрать </a:t>
            </a:r>
            <a:r>
              <a:rPr lang="ru-RU" b="1" noProof="0" dirty="0"/>
              <a:t>наиболее экономически эффективные проекты</a:t>
            </a:r>
            <a:r>
              <a:rPr lang="ru-RU" b="0" noProof="0" dirty="0"/>
              <a:t>, которые могут быть реализованы в течение определенного времени.</a:t>
            </a:r>
          </a:p>
          <a:p>
            <a:pPr marL="0" marR="0" lvl="0" indent="0" algn="l" defTabSz="685800" rtl="0" eaLnBrk="1" fontAlgn="auto" latinLnBrk="0" hangingPunct="1">
              <a:lnSpc>
                <a:spcPct val="100000"/>
              </a:lnSpc>
              <a:spcBef>
                <a:spcPts val="0"/>
              </a:spcBef>
              <a:spcAft>
                <a:spcPts val="0"/>
              </a:spcAft>
              <a:buClrTx/>
              <a:buSzTx/>
              <a:buFontTx/>
              <a:buNone/>
              <a:tabLst/>
              <a:defRPr/>
            </a:pPr>
            <a:endParaRPr lang="ru-RU" b="0"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ru-RU" b="0" noProof="0" dirty="0"/>
              <a:t>Это поможет:</a:t>
            </a:r>
            <a:endParaRPr lang="en-US" noProof="0" dirty="0"/>
          </a:p>
          <a:p>
            <a:pPr marL="233617" lvl="0" indent="-342900">
              <a:spcBef>
                <a:spcPts val="600"/>
              </a:spcBef>
              <a:buFont typeface="Symbol" panose="05050102010706020507" pitchFamily="18" charset="2"/>
              <a:buChar char="-"/>
              <a:defRPr/>
            </a:pPr>
            <a:r>
              <a:rPr lang="ru-RU" sz="2200" kern="1200" noProof="0" dirty="0">
                <a:solidFill>
                  <a:schemeClr val="tx1"/>
                </a:solidFill>
                <a:latin typeface="Arial" panose="020B0604020202020204" pitchFamily="34" charset="0"/>
                <a:ea typeface="+mn-ea"/>
                <a:cs typeface="+mn-cs"/>
              </a:rPr>
              <a:t>в качестве инструмента для взаимодействия по решениям в области Нексус, тем самым </a:t>
            </a:r>
            <a:r>
              <a:rPr lang="ru-RU" sz="2200" b="1" kern="1200" noProof="0" dirty="0">
                <a:solidFill>
                  <a:schemeClr val="tx1"/>
                </a:solidFill>
                <a:latin typeface="Arial" panose="020B0604020202020204" pitchFamily="34" charset="0"/>
                <a:ea typeface="+mn-ea"/>
                <a:cs typeface="+mn-cs"/>
              </a:rPr>
              <a:t>формируя знания и осведомленность среди финансирующих организаций</a:t>
            </a:r>
            <a:r>
              <a:rPr lang="ru-RU" sz="2200" b="0" kern="1200" noProof="0" dirty="0">
                <a:solidFill>
                  <a:schemeClr val="tx1"/>
                </a:solidFill>
                <a:latin typeface="Arial" panose="020B0604020202020204" pitchFamily="34" charset="0"/>
                <a:ea typeface="+mn-ea"/>
                <a:cs typeface="+mn-cs"/>
              </a:rPr>
              <a:t>, чтобы они также понимали что взаимосвязи между водой, энергией и продовольствием являются </a:t>
            </a:r>
            <a:r>
              <a:rPr lang="ru-RU" sz="2200" b="1" kern="1200" noProof="0" dirty="0">
                <a:solidFill>
                  <a:schemeClr val="tx1"/>
                </a:solidFill>
                <a:latin typeface="Arial" panose="020B0604020202020204" pitchFamily="34" charset="0"/>
                <a:ea typeface="+mn-ea"/>
                <a:cs typeface="+mn-cs"/>
              </a:rPr>
              <a:t>жизненно важными </a:t>
            </a:r>
            <a:r>
              <a:rPr lang="ru-RU" sz="2200" b="0" kern="1200" noProof="0" dirty="0">
                <a:solidFill>
                  <a:schemeClr val="tx1"/>
                </a:solidFill>
                <a:latin typeface="Arial" panose="020B0604020202020204" pitchFamily="34" charset="0"/>
                <a:ea typeface="+mn-ea"/>
                <a:cs typeface="+mn-cs"/>
              </a:rPr>
              <a:t>для устойчивого развития и принятия ими решений.</a:t>
            </a:r>
            <a:endParaRPr lang="ru-RU" sz="2200" kern="1200" noProof="0" dirty="0">
              <a:solidFill>
                <a:schemeClr val="tx1"/>
              </a:solidFill>
              <a:latin typeface="Arial" panose="020B0604020202020204" pitchFamily="34" charset="0"/>
              <a:ea typeface="+mn-ea"/>
              <a:cs typeface="+mn-cs"/>
            </a:endParaRPr>
          </a:p>
          <a:p>
            <a:pPr marL="233617" lvl="0" indent="-342900">
              <a:spcBef>
                <a:spcPts val="600"/>
              </a:spcBef>
              <a:buFont typeface="Symbol" panose="05050102010706020507" pitchFamily="18" charset="2"/>
              <a:buChar char="-"/>
              <a:defRPr/>
            </a:pPr>
            <a:r>
              <a:rPr lang="ru-RU" sz="2200" kern="1200" noProof="0" dirty="0">
                <a:solidFill>
                  <a:schemeClr val="tx1"/>
                </a:solidFill>
                <a:latin typeface="Arial" panose="020B0604020202020204" pitchFamily="34" charset="0"/>
                <a:ea typeface="+mn-ea"/>
                <a:cs typeface="+mn-cs"/>
              </a:rPr>
              <a:t>Реализующим агентствам (министерствам, частному сектору, международным партнерам по развитию) в выборе, какой проект финансировать и на каком уровне. </a:t>
            </a:r>
            <a:endParaRPr lang="en-US" sz="2200" kern="1200" noProof="0" dirty="0">
              <a:solidFill>
                <a:schemeClr val="tx1"/>
              </a:solidFill>
              <a:latin typeface="Arial" panose="020B0604020202020204" pitchFamily="34" charset="0"/>
              <a:ea typeface="+mn-ea"/>
              <a:cs typeface="+mn-cs"/>
            </a:endParaRPr>
          </a:p>
          <a:p>
            <a:pPr marL="0" lvl="0" indent="0">
              <a:spcBef>
                <a:spcPts val="600"/>
              </a:spcBef>
              <a:buFont typeface="Symbol" panose="05050102010706020507" pitchFamily="18" charset="2"/>
              <a:buNone/>
              <a:defRPr/>
            </a:pPr>
            <a:endParaRPr lang="en-US" sz="2200" kern="1200" noProof="0" dirty="0">
              <a:solidFill>
                <a:schemeClr val="tx1"/>
              </a:solidFill>
              <a:latin typeface="Arial" panose="020B0604020202020204" pitchFamily="34" charset="0"/>
              <a:ea typeface="+mn-ea"/>
              <a:cs typeface="+mn-cs"/>
            </a:endParaRPr>
          </a:p>
          <a:p>
            <a:pPr marL="0" lvl="0" indent="0">
              <a:spcBef>
                <a:spcPts val="600"/>
              </a:spcBef>
              <a:buFont typeface="Symbol" panose="05050102010706020507" pitchFamily="18" charset="2"/>
              <a:buNone/>
              <a:defRPr/>
            </a:pPr>
            <a:r>
              <a:rPr lang="ru-RU" sz="2200" kern="1200" noProof="0" dirty="0">
                <a:solidFill>
                  <a:schemeClr val="tx1"/>
                </a:solidFill>
                <a:latin typeface="Arial" panose="020B0604020202020204" pitchFamily="34" charset="0"/>
                <a:ea typeface="+mn-ea"/>
                <a:cs typeface="+mn-cs"/>
              </a:rPr>
              <a:t>Следовательно, в следующей главе мы рассмотрим некоторые методы, которые могут помочь в приоритизации и выборе решений Нексус, в частности: </a:t>
            </a:r>
          </a:p>
          <a:p>
            <a:pPr marL="171450" marR="0" lvl="0" indent="-171450" algn="l" defTabSz="685800" rtl="0" eaLnBrk="1" fontAlgn="auto" latinLnBrk="0" hangingPunct="1">
              <a:lnSpc>
                <a:spcPct val="100000"/>
              </a:lnSpc>
              <a:spcBef>
                <a:spcPts val="600"/>
              </a:spcBef>
              <a:spcAft>
                <a:spcPts val="0"/>
              </a:spcAft>
              <a:buClrTx/>
              <a:buSzTx/>
              <a:buFont typeface="Symbol" panose="05050102010706020507" pitchFamily="18" charset="2"/>
              <a:buChar char="-"/>
              <a:tabLst/>
              <a:defRPr/>
            </a:pPr>
            <a:r>
              <a:rPr lang="ru-RU" noProof="0" dirty="0"/>
              <a:t>Оценка экономического эффекта (ОЭЭ)</a:t>
            </a:r>
          </a:p>
          <a:p>
            <a:pPr marL="171450" marR="0" lvl="0" indent="-171450" algn="l" defTabSz="685800" rtl="0" eaLnBrk="1" fontAlgn="auto" latinLnBrk="0" hangingPunct="1">
              <a:lnSpc>
                <a:spcPct val="100000"/>
              </a:lnSpc>
              <a:spcBef>
                <a:spcPts val="600"/>
              </a:spcBef>
              <a:spcAft>
                <a:spcPts val="0"/>
              </a:spcAft>
              <a:buClrTx/>
              <a:buSzTx/>
              <a:buFont typeface="Symbol" panose="05050102010706020507" pitchFamily="18" charset="2"/>
              <a:buChar char="-"/>
              <a:tabLst/>
              <a:defRPr/>
            </a:pPr>
            <a:r>
              <a:rPr lang="ru-RU" noProof="0" dirty="0"/>
              <a:t>Многокритериальный анализ (МКА</a:t>
            </a:r>
            <a:r>
              <a:rPr lang="en-US" noProof="0" dirty="0"/>
              <a:t>)</a:t>
            </a:r>
          </a:p>
          <a:p>
            <a:pPr marL="0" marR="0" lvl="0" indent="0" algn="l" defTabSz="685800" rtl="0" eaLnBrk="1" fontAlgn="auto" latinLnBrk="0" hangingPunct="1">
              <a:lnSpc>
                <a:spcPct val="100000"/>
              </a:lnSpc>
              <a:spcBef>
                <a:spcPts val="600"/>
              </a:spcBef>
              <a:spcAft>
                <a:spcPts val="0"/>
              </a:spcAft>
              <a:buClrTx/>
              <a:buSzTx/>
              <a:buFont typeface="Symbol" panose="05050102010706020507" pitchFamily="18" charset="2"/>
              <a:buNone/>
              <a:tabLst/>
              <a:defRPr/>
            </a:pPr>
            <a:r>
              <a:rPr lang="en-US" sz="900" kern="1200" noProof="0" dirty="0">
                <a:solidFill>
                  <a:schemeClr val="tx1"/>
                </a:solidFill>
                <a:effectLst/>
                <a:latin typeface="Arial" panose="020B0604020202020204" pitchFamily="34" charset="0"/>
                <a:ea typeface="+mn-ea"/>
                <a:cs typeface="+mn-cs"/>
                <a:sym typeface="Wingdings" panose="05000000000000000000" pitchFamily="2" charset="2"/>
              </a:rPr>
              <a:t> </a:t>
            </a:r>
            <a:r>
              <a:rPr lang="ru-RU" sz="900" kern="1200" noProof="0" dirty="0">
                <a:solidFill>
                  <a:schemeClr val="tx1"/>
                </a:solidFill>
                <a:effectLst/>
                <a:latin typeface="Arial" panose="020B0604020202020204" pitchFamily="34" charset="0"/>
                <a:ea typeface="+mn-ea"/>
                <a:cs typeface="+mn-cs"/>
                <a:sym typeface="Wingdings" panose="05000000000000000000" pitchFamily="2" charset="2"/>
              </a:rPr>
              <a:t>Пожалуйста, обратите внимание, что для ОЭЭ и МКА также можно использовать критерии, представленные в инструментарий </a:t>
            </a:r>
            <a:r>
              <a:rPr lang="en-US" sz="900" kern="1200" noProof="0" dirty="0">
                <a:solidFill>
                  <a:schemeClr val="tx1"/>
                </a:solidFill>
                <a:effectLst/>
                <a:latin typeface="Arial" panose="020B0604020202020204" pitchFamily="34" charset="0"/>
                <a:ea typeface="+mn-ea"/>
                <a:cs typeface="+mn-cs"/>
                <a:sym typeface="Wingdings" panose="05000000000000000000" pitchFamily="2" charset="2"/>
              </a:rPr>
              <a:t>NIA</a:t>
            </a:r>
          </a:p>
          <a:p>
            <a:pPr marL="171450" marR="0" lvl="0" indent="-171450" algn="l" defTabSz="685800" rtl="0" eaLnBrk="1" fontAlgn="auto" latinLnBrk="0" hangingPunct="1">
              <a:lnSpc>
                <a:spcPct val="100000"/>
              </a:lnSpc>
              <a:spcBef>
                <a:spcPts val="600"/>
              </a:spcBef>
              <a:spcAft>
                <a:spcPts val="0"/>
              </a:spcAft>
              <a:buClrTx/>
              <a:buSzTx/>
              <a:buFont typeface="Symbol" panose="05050102010706020507" pitchFamily="18" charset="2"/>
              <a:buChar char="-"/>
              <a:tabLst/>
              <a:defRPr/>
            </a:pPr>
            <a:r>
              <a:rPr lang="ru-RU" noProof="0" dirty="0"/>
              <a:t>Критерии отбора</a:t>
            </a:r>
            <a:endParaRPr lang="en-US" noProof="0" dirty="0"/>
          </a:p>
          <a:p>
            <a:endParaRPr lang="en-US" b="0"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ru-RU" altLang="en-US" sz="900" b="1" noProof="0" dirty="0"/>
              <a:t>Источник</a:t>
            </a:r>
            <a:r>
              <a:rPr lang="en-US" altLang="en-US" sz="900" b="1" noProof="0" dirty="0"/>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noProof="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noProof="0" dirty="0">
                <a:solidFill>
                  <a:schemeClr val="tx1"/>
                </a:solidFill>
              </a:rPr>
              <a:t>Cities Development Initiative for Asia (CDIA) 2010: City Infrastructure Investment Programming &amp; Prioritisation Toolkit. User Manual: From wish list to short list: prioritising urban infrastructure projects for local development.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noProof="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i="0" u="none" strike="noStrike" kern="1200" baseline="0" noProof="0" dirty="0">
                <a:solidFill>
                  <a:schemeClr val="tx1"/>
                </a:solidFill>
                <a:latin typeface="Arial" panose="020B0604020202020204" pitchFamily="34" charset="0"/>
                <a:ea typeface="+mn-ea"/>
                <a:cs typeface="+mn-cs"/>
              </a:rPr>
              <a:t>CliFiT (2014), ‘</a:t>
            </a:r>
            <a:r>
              <a:rPr lang="en-US" sz="1000" i="0" u="none" noProof="0" dirty="0"/>
              <a:t>Project Pipeline Development’. Training materials. adelphi for CliFiT: https://clifit.org/ </a:t>
            </a:r>
            <a:endParaRPr lang="en-US" sz="1000" b="0" i="0" u="none" strike="noStrike" kern="1200" baseline="0" noProof="0" dirty="0">
              <a:solidFill>
                <a:schemeClr val="tx1"/>
              </a:solidFill>
              <a:latin typeface="Arial" panose="020B0604020202020204" pitchFamily="34" charset="0"/>
              <a:ea typeface="+mn-ea"/>
              <a:cs typeface="+mn-cs"/>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8</a:t>
            </a:fld>
            <a:endParaRPr lang="en-GB" dirty="0"/>
          </a:p>
        </p:txBody>
      </p:sp>
    </p:spTree>
    <p:extLst>
      <p:ext uri="{BB962C8B-B14F-4D97-AF65-F5344CB8AC3E}">
        <p14:creationId xmlns:p14="http://schemas.microsoft.com/office/powerpoint/2010/main" val="1690515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u="none" noProof="0" dirty="0"/>
              <a:t>Примечания:</a:t>
            </a:r>
          </a:p>
          <a:p>
            <a:endParaRPr lang="ru-RU" b="0" u="none" noProof="0" dirty="0"/>
          </a:p>
          <a:p>
            <a:r>
              <a:rPr lang="ru-RU" b="0" u="none" noProof="0" dirty="0"/>
              <a:t>А теперь следующий вопрос: как эффективно использовать инвестиции для устойчивого развития, особенно где подходы Нексус являются ключевыми? </a:t>
            </a:r>
          </a:p>
          <a:p>
            <a:endParaRPr lang="ru-RU" b="0" u="none"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ru-RU" sz="900" kern="1200" noProof="0" dirty="0">
                <a:solidFill>
                  <a:schemeClr val="tx1"/>
                </a:solidFill>
                <a:effectLst/>
                <a:latin typeface="Arial" panose="020B0604020202020204" pitchFamily="34" charset="0"/>
                <a:ea typeface="+mn-ea"/>
                <a:cs typeface="+mn-cs"/>
              </a:rPr>
              <a:t>Интервенции ВЭП Нексус требуют достаточного финансирования для обеспечения устойчивости инвестиций в ВЭП и содействия в достижении ЦУР. На этапе принятия инвестиционного решения важно, чтобы реализующие агентства разработали планы получения доступа к финансированию. Ключевым будет выявление и составление схемы уже существующих или планируемых основных финансовых инструментов и источников финансирования (включая частные и государственные, международные и локальные источники, региональные банки развития), которые могут быть использованы в региональных проектах ВЭП. Должным образом проработанные и скоординированные инвестиционные планы ВЭП Нексус обеспечат успех проектов и в конечном итоге обеспечат ВЭП безопасность (ЕЭК ООН 2021)</a:t>
            </a:r>
          </a:p>
          <a:p>
            <a:endParaRPr lang="ru-RU" b="0" noProof="0" dirty="0"/>
          </a:p>
          <a:p>
            <a:r>
              <a:rPr lang="ru-RU" b="0" noProof="0" dirty="0"/>
              <a:t>Давайте быстро рассмотрим понимание термина </a:t>
            </a:r>
            <a:r>
              <a:rPr lang="ru-RU" b="1" noProof="0" dirty="0"/>
              <a:t>«финансирование»:</a:t>
            </a:r>
          </a:p>
          <a:p>
            <a:pPr marL="171450" indent="-171450">
              <a:buFont typeface="Symbol" panose="05050102010706020507" pitchFamily="18" charset="2"/>
              <a:buChar char="-"/>
            </a:pPr>
            <a:r>
              <a:rPr lang="ru-RU" noProof="0" dirty="0"/>
              <a:t>…Финансирование поступает из </a:t>
            </a:r>
            <a:r>
              <a:rPr lang="ru-RU" b="1" noProof="0" dirty="0"/>
              <a:t>различных источников </a:t>
            </a:r>
            <a:r>
              <a:rPr lang="ru-RU" b="0" noProof="0" dirty="0"/>
              <a:t>(например, государственные, частные, комбинированные), с участием различных </a:t>
            </a:r>
            <a:r>
              <a:rPr lang="ru-RU" b="1" noProof="0" dirty="0"/>
              <a:t>поставщиков </a:t>
            </a:r>
            <a:r>
              <a:rPr lang="ru-RU" b="0" noProof="0" dirty="0"/>
              <a:t>финансирования</a:t>
            </a:r>
            <a:endParaRPr lang="ru-RU" noProof="0" dirty="0"/>
          </a:p>
          <a:p>
            <a:pPr marL="171450" indent="-171450">
              <a:buFont typeface="Symbol" panose="05050102010706020507" pitchFamily="18" charset="2"/>
              <a:buChar char="-"/>
            </a:pPr>
            <a:r>
              <a:rPr lang="ru-RU" noProof="0" dirty="0"/>
              <a:t>… финансирование поступает в </a:t>
            </a:r>
            <a:r>
              <a:rPr lang="ru-RU" b="1" noProof="0" dirty="0"/>
              <a:t>различных формах </a:t>
            </a:r>
            <a:r>
              <a:rPr lang="ru-RU" b="0" noProof="0" dirty="0"/>
              <a:t>(например, в виде грантов, займов, долевого участия, гарантий), а это означает, что существуют </a:t>
            </a:r>
            <a:r>
              <a:rPr lang="ru-RU" b="1" noProof="0" dirty="0"/>
              <a:t>разные </a:t>
            </a:r>
            <a:r>
              <a:rPr lang="ru-RU" b="0" noProof="0" dirty="0"/>
              <a:t>механизмы предоставления финансирования</a:t>
            </a:r>
            <a:endParaRPr lang="ru-RU" b="1" noProof="0" dirty="0"/>
          </a:p>
          <a:p>
            <a:pPr marL="171450" indent="-171450">
              <a:buFont typeface="Symbol" panose="05050102010706020507" pitchFamily="18" charset="2"/>
              <a:buChar char="-"/>
            </a:pPr>
            <a:r>
              <a:rPr lang="ru-RU" noProof="0" dirty="0"/>
              <a:t>…финансирование поступает через </a:t>
            </a:r>
            <a:r>
              <a:rPr lang="ru-RU" b="1" noProof="0" dirty="0"/>
              <a:t>местные, национальные, региональные и/или международные каналы</a:t>
            </a:r>
            <a:endParaRPr lang="ru-RU" noProof="0" dirty="0"/>
          </a:p>
          <a:p>
            <a:pPr marL="171450" indent="-171450">
              <a:buFont typeface="Symbol" panose="05050102010706020507" pitchFamily="18" charset="2"/>
              <a:buChar char="-"/>
            </a:pPr>
            <a:r>
              <a:rPr lang="ru-RU" noProof="0" dirty="0"/>
              <a:t>…для различных </a:t>
            </a:r>
            <a:r>
              <a:rPr lang="ru-RU" b="1" noProof="0" dirty="0"/>
              <a:t>получателей</a:t>
            </a:r>
          </a:p>
          <a:p>
            <a:endParaRPr lang="ru-RU" noProof="0" dirty="0"/>
          </a:p>
          <a:p>
            <a:r>
              <a:rPr lang="ru-RU" noProof="0" dirty="0"/>
              <a:t>Таким образом, в контексте Нексус мы рассмотрим, что это подразумевает, учитывая, что:</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noProof="0" dirty="0"/>
              <a:t>Инвестиции Нексус по своей природе </a:t>
            </a:r>
            <a:r>
              <a:rPr lang="ru-RU" b="1" noProof="0" dirty="0"/>
              <a:t>многоотраслевые</a:t>
            </a:r>
            <a:r>
              <a:rPr lang="ru-RU" b="0" noProof="0" dirty="0"/>
              <a:t>. Многоотраслевая природа проектов Нексус требует межотраслевого сотрудничества для получения доступа к инвестициям.</a:t>
            </a:r>
            <a:endParaRPr lang="ru-RU"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b="1" noProof="0" dirty="0"/>
              <a:t>Новые и дополнительные возможности финансирования </a:t>
            </a:r>
            <a:r>
              <a:rPr lang="ru-RU" b="0" noProof="0" dirty="0"/>
              <a:t>происходят из-за различий между секторами ВЭП (ЕЭК ООН, 2021:47)</a:t>
            </a:r>
            <a:endParaRPr lang="ru-RU" b="1"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ru-RU" b="1" noProof="0" dirty="0"/>
              <a:t>Традиционные, а также инновационные механизмы финансирования </a:t>
            </a:r>
            <a:r>
              <a:rPr lang="ru-RU" b="0" noProof="0" dirty="0"/>
              <a:t>также используются для финансирования проектов Нексус. Большинство финансовых ресурсов предоставляется государством (включено в донорское финансирование). Однако в подходе Нексус предпочтение отдается </a:t>
            </a:r>
            <a:r>
              <a:rPr lang="ru-RU" b="1" noProof="0" dirty="0"/>
              <a:t>больше частному и смешанному</a:t>
            </a:r>
            <a:r>
              <a:rPr lang="ru-RU" b="0" noProof="0" dirty="0"/>
              <a:t> финансированию через «зеленые инвестиции»: «В настоящее время основная часть финансовых ресурсов, используемых для реализации решений Нексус, поступает от государства (включая донорское финансирование), не смотря на всеобщее понимание того факта, что подход Нексус открывает ясные возможности для большего объема частного и смешанного финансирования через «зеленые инвестиции» в сельское хозяйство, энергетику, туризм и т.д.» (ЕЭК ООН, 2021:68)</a:t>
            </a:r>
          </a:p>
          <a:p>
            <a:endParaRPr lang="ru-RU" noProof="0" dirty="0"/>
          </a:p>
          <a:p>
            <a:r>
              <a:rPr lang="ru-RU" b="1" noProof="0" dirty="0"/>
              <a:t>Источники:</a:t>
            </a:r>
          </a:p>
          <a:p>
            <a:endParaRPr lang="ru-RU" b="1"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ru-RU" noProof="0" dirty="0"/>
              <a:t>GIZ (2018), ‘The GIZ Finance Guide: Navigating the world of finance.‘, Eschborn. </a:t>
            </a:r>
          </a:p>
          <a:p>
            <a:pPr marL="0" marR="0" lvl="0" indent="0" algn="l" defTabSz="685800" rtl="0" eaLnBrk="1" fontAlgn="auto" latinLnBrk="0" hangingPunct="1">
              <a:lnSpc>
                <a:spcPct val="100000"/>
              </a:lnSpc>
              <a:spcBef>
                <a:spcPts val="0"/>
              </a:spcBef>
              <a:spcAft>
                <a:spcPts val="0"/>
              </a:spcAft>
              <a:buClrTx/>
              <a:buSzTx/>
              <a:buFontTx/>
              <a:buNone/>
              <a:tabLst/>
              <a:defRPr/>
            </a:pPr>
            <a:endParaRPr lang="ru-RU" noProof="0" dirty="0"/>
          </a:p>
          <a:p>
            <a:r>
              <a:rPr lang="ru-RU" noProof="0" dirty="0"/>
              <a:t>UNECE (2021), ‘</a:t>
            </a:r>
            <a:r>
              <a:rPr lang="ru-RU" sz="900" b="0" i="0" u="none" strike="noStrike" kern="1200" baseline="0" noProof="0" dirty="0">
                <a:solidFill>
                  <a:schemeClr val="tx1"/>
                </a:solidFill>
                <a:latin typeface="Arial" panose="020B0604020202020204" pitchFamily="34" charset="0"/>
                <a:ea typeface="+mn-ea"/>
                <a:cs typeface="+mn-cs"/>
              </a:rPr>
              <a:t>Solutions and investments in the water-food-energy-ecosystems nexus: A synthesis of experiences in transboundary basins’, Geneva. </a:t>
            </a:r>
            <a:endParaRPr lang="ru-RU" noProof="0" dirty="0"/>
          </a:p>
          <a:p>
            <a:endParaRPr lang="ru-RU" noProof="0" dirty="0"/>
          </a:p>
          <a:p>
            <a:endParaRPr lang="ru-RU" b="1" u="sng" noProof="0" dirty="0"/>
          </a:p>
          <a:p>
            <a:r>
              <a:rPr lang="ru-RU" b="1" u="sng" noProof="0" dirty="0"/>
              <a:t>Дополнительная информация:</a:t>
            </a:r>
            <a:endParaRPr lang="ru-RU" b="0" u="none" noProof="0" dirty="0"/>
          </a:p>
          <a:p>
            <a:r>
              <a:rPr lang="ru-RU" b="0" i="1" u="none" noProof="0" dirty="0"/>
              <a:t>Более детальные определения финансирования можно найти в GIZ (2018)</a:t>
            </a:r>
          </a:p>
          <a:p>
            <a:pPr marL="171450" indent="-171450">
              <a:buFont typeface="Symbol" panose="05050102010706020507" pitchFamily="18" charset="2"/>
              <a:buChar char="-"/>
            </a:pPr>
            <a:r>
              <a:rPr lang="ru-RU" noProof="0" dirty="0"/>
              <a:t>Финансовые виды деятельности расположены вдоль трех ключевых осей: (1) получатели финансирования, (2) поставщики финансирования и (3) финансовые инструменты/механизмы</a:t>
            </a:r>
          </a:p>
          <a:p>
            <a:pPr marL="171450" indent="-171450">
              <a:buFont typeface="Symbol" panose="05050102010706020507" pitchFamily="18" charset="2"/>
              <a:buChar char="-"/>
            </a:pPr>
            <a:r>
              <a:rPr lang="ru-RU" noProof="0" dirty="0"/>
              <a:t>Финансовый инструмент: финансовый контракт между двумя сторонами, отражающий модальность, посредством которой финансирование направляется к организации-получателю.</a:t>
            </a:r>
          </a:p>
          <a:p>
            <a:pPr marL="171450" lvl="0" indent="-171450">
              <a:buFont typeface="Symbol" panose="05050102010706020507" pitchFamily="18" charset="2"/>
              <a:buChar char="-"/>
            </a:pPr>
            <a:r>
              <a:rPr lang="ru-RU" noProof="0" dirty="0"/>
              <a:t>Поставщики финансирования: поставщики финансирования определяются, как финансовые посредники, которые делают финансирование доступным для получателей финансирования. Переданные таким образом фонды могут поступать из собственных источников поставщика, либо из агрегированных фондов, полученных от разных игроков финансового сектора.</a:t>
            </a:r>
          </a:p>
          <a:p>
            <a:pPr marL="171450" lvl="0" indent="-171450">
              <a:buFont typeface="Symbol" panose="05050102010706020507" pitchFamily="18" charset="2"/>
              <a:buChar char="-"/>
            </a:pPr>
            <a:r>
              <a:rPr lang="ru-RU" sz="900" b="0" i="0" u="none" strike="noStrike" kern="1200" baseline="0" noProof="0" dirty="0">
                <a:solidFill>
                  <a:schemeClr val="tx1"/>
                </a:solidFill>
                <a:latin typeface="Arial" panose="020B0604020202020204" pitchFamily="34" charset="0"/>
                <a:ea typeface="+mn-ea"/>
                <a:cs typeface="+mn-cs"/>
              </a:rPr>
              <a:t>Получатель финансирования: получатели финансирования определяются, как организации, которые получают финансирование и используют его в продуктивных целях.</a:t>
            </a:r>
          </a:p>
        </p:txBody>
      </p:sp>
      <p:sp>
        <p:nvSpPr>
          <p:cNvPr id="4" name="Foliennummernplatzhalter 3"/>
          <p:cNvSpPr>
            <a:spLocks noGrp="1"/>
          </p:cNvSpPr>
          <p:nvPr>
            <p:ph type="sldNum" sz="quarter" idx="5"/>
          </p:nvPr>
        </p:nvSpPr>
        <p:spPr/>
        <p:txBody>
          <a:bodyPr/>
          <a:lstStyle/>
          <a:p>
            <a:fld id="{4045F879-0589-40D4-B0E5-B74D0CAD5C6C}" type="slidenum">
              <a:rPr lang="en-GB" smtClean="0"/>
              <a:pPr/>
              <a:t>9</a:t>
            </a:fld>
            <a:endParaRPr lang="en-GB" dirty="0"/>
          </a:p>
        </p:txBody>
      </p:sp>
    </p:spTree>
    <p:extLst>
      <p:ext uri="{BB962C8B-B14F-4D97-AF65-F5344CB8AC3E}">
        <p14:creationId xmlns:p14="http://schemas.microsoft.com/office/powerpoint/2010/main" val="15900361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3.xml"/><Relationship Id="rId6" Type="http://schemas.openxmlformats.org/officeDocument/2006/relationships/image" Target="../media/image3.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4.png"/><Relationship Id="rId9"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4.png"/><Relationship Id="rId9" Type="http://schemas.openxmlformats.org/officeDocument/2006/relationships/image" Target="../media/image2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31.sv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3.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30.svg"/><Relationship Id="rId4" Type="http://schemas.openxmlformats.org/officeDocument/2006/relationships/image" Target="../media/image4.png"/><Relationship Id="rId9" Type="http://schemas.openxmlformats.org/officeDocument/2006/relationships/image" Target="../media/image25.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dirty="0"/>
          </a:p>
        </p:txBody>
      </p:sp>
      <p:pic>
        <p:nvPicPr>
          <p:cNvPr id="10" name="Picture 10" descr="Logo, company name&#10;&#10;Description automatically generated">
            <a:extLst>
              <a:ext uri="{FF2B5EF4-FFF2-40B4-BE49-F238E27FC236}">
                <a16:creationId xmlns:a16="http://schemas.microsoft.com/office/drawing/2014/main" id="{F34CF8B3-E58D-4406-9EAD-AF3B0131B489}"/>
              </a:ext>
            </a:extLst>
          </p:cNvPr>
          <p:cNvPicPr>
            <a:picLocks noChangeAspect="1"/>
          </p:cNvPicPr>
          <p:nvPr userDrawn="1"/>
        </p:nvPicPr>
        <p:blipFill>
          <a:blip r:embed="rId3"/>
          <a:stretch>
            <a:fillRect/>
          </a:stretch>
        </p:blipFill>
        <p:spPr>
          <a:xfrm>
            <a:off x="6920193" y="227045"/>
            <a:ext cx="2040781" cy="796129"/>
          </a:xfrm>
          <a:prstGeom prst="rect">
            <a:avLst/>
          </a:prstGeom>
        </p:spPr>
      </p:pic>
      <p:pic>
        <p:nvPicPr>
          <p:cNvPr id="15" name="Picture 17" descr="Text&#10;&#10;Description automatically generated">
            <a:extLst>
              <a:ext uri="{FF2B5EF4-FFF2-40B4-BE49-F238E27FC236}">
                <a16:creationId xmlns:a16="http://schemas.microsoft.com/office/drawing/2014/main" id="{9A1125CC-0684-42EC-A62A-10E083319193}"/>
              </a:ext>
            </a:extLst>
          </p:cNvPr>
          <p:cNvPicPr>
            <a:picLocks noChangeAspect="1"/>
          </p:cNvPicPr>
          <p:nvPr userDrawn="1"/>
        </p:nvPicPr>
        <p:blipFill>
          <a:blip r:embed="rId4"/>
          <a:stretch>
            <a:fillRect/>
          </a:stretch>
        </p:blipFill>
        <p:spPr>
          <a:xfrm>
            <a:off x="7391798" y="4186040"/>
            <a:ext cx="1097570" cy="432000"/>
          </a:xfrm>
          <a:prstGeom prst="rect">
            <a:avLst/>
          </a:prstGeom>
        </p:spPr>
      </p:pic>
      <p:pic>
        <p:nvPicPr>
          <p:cNvPr id="16" name="Picture 7">
            <a:extLst>
              <a:ext uri="{FF2B5EF4-FFF2-40B4-BE49-F238E27FC236}">
                <a16:creationId xmlns:a16="http://schemas.microsoft.com/office/drawing/2014/main" id="{DBE61EFB-7FA4-47FB-BFF7-42E867AC0F2A}"/>
              </a:ext>
            </a:extLst>
          </p:cNvPr>
          <p:cNvPicPr>
            <a:picLocks noChangeAspect="1"/>
          </p:cNvPicPr>
          <p:nvPr userDrawn="1"/>
        </p:nvPicPr>
        <p:blipFill>
          <a:blip r:embed="rId5"/>
          <a:stretch>
            <a:fillRect/>
          </a:stretch>
        </p:blipFill>
        <p:spPr>
          <a:xfrm>
            <a:off x="300488" y="258444"/>
            <a:ext cx="2340383" cy="722864"/>
          </a:xfrm>
          <a:prstGeom prst="rect">
            <a:avLst/>
          </a:prstGeom>
        </p:spPr>
      </p:pic>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dirty="0"/>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dirty="0"/>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dirty="0"/>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dirty="0"/>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dirty="0"/>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dirty="0"/>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1830440577"/>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dirty="0"/>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2808610611"/>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dirty="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dirty="0"/>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dirty="0">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3685382082"/>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dirty="0"/>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dirty="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06928"/>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dirty="0"/>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dirty="0"/>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dirty="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3694858692"/>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dirty="0"/>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dirty="0"/>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dirty="0"/>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dirty="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3570204168"/>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dirty="0">
                <a:solidFill>
                  <a:srgbClr val="004C82"/>
                </a:solidFill>
              </a:rPr>
              <a:t>VISIT US</a:t>
            </a:r>
          </a:p>
          <a:p>
            <a:pPr algn="l">
              <a:spcAft>
                <a:spcPts val="600"/>
              </a:spcAft>
            </a:pPr>
            <a:r>
              <a:rPr lang="en-GB" sz="1600" b="1" dirty="0">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dirty="0">
                <a:solidFill>
                  <a:srgbClr val="004C82"/>
                </a:solidFill>
              </a:rPr>
              <a:t>FOLLOW US</a:t>
            </a:r>
            <a:endParaRPr lang="en-GB" sz="1400" b="0" dirty="0">
              <a:solidFill>
                <a:srgbClr val="004C82"/>
              </a:solidFill>
            </a:endParaRPr>
          </a:p>
          <a:p>
            <a:pPr algn="l">
              <a:spcAft>
                <a:spcPts val="600"/>
              </a:spcAft>
            </a:pPr>
            <a:r>
              <a:rPr lang="en-GB" sz="1600" b="1" dirty="0">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dirty="0">
                <a:solidFill>
                  <a:srgbClr val="004C82"/>
                </a:solidFill>
              </a:rPr>
              <a:t>LIKE US</a:t>
            </a:r>
          </a:p>
          <a:p>
            <a:pPr algn="l">
              <a:spcAft>
                <a:spcPts val="600"/>
              </a:spcAft>
            </a:pPr>
            <a:r>
              <a:rPr lang="en-GB" sz="1600" b="1" dirty="0">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33681769"/>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1121863661"/>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2803810547"/>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dirty="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26305943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dirty="0"/>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dirty="0"/>
          </a:p>
        </p:txBody>
      </p:sp>
    </p:spTree>
    <p:extLst>
      <p:ext uri="{BB962C8B-B14F-4D97-AF65-F5344CB8AC3E}">
        <p14:creationId xmlns:p14="http://schemas.microsoft.com/office/powerpoint/2010/main" val="7036042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dirty="0">
                <a:solidFill>
                  <a:srgbClr val="004C82"/>
                </a:solidFill>
              </a:rPr>
              <a:t>Photo credits/sources</a:t>
            </a:r>
            <a:endParaRPr lang="en-GB" dirty="0">
              <a:solidFill>
                <a:srgbClr val="004C82"/>
              </a:solidFill>
            </a:endParaRPr>
          </a:p>
        </p:txBody>
      </p:sp>
    </p:spTree>
    <p:extLst>
      <p:ext uri="{BB962C8B-B14F-4D97-AF65-F5344CB8AC3E}">
        <p14:creationId xmlns:p14="http://schemas.microsoft.com/office/powerpoint/2010/main" val="2209886702"/>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357499459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dirty="0"/>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dirty="0"/>
          </a:p>
        </p:txBody>
      </p:sp>
    </p:spTree>
    <p:extLst>
      <p:ext uri="{BB962C8B-B14F-4D97-AF65-F5344CB8AC3E}">
        <p14:creationId xmlns:p14="http://schemas.microsoft.com/office/powerpoint/2010/main" val="39784540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2083855100"/>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dirty="0"/>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dirty="0"/>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dirty="0"/>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dirty="0"/>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dirty="0"/>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dirty="0"/>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dirty="0"/>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203071836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13969577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dirty="0"/>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dirty="0"/>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5511626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dirty="0"/>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dirty="0"/>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dirty="0"/>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dirty="0"/>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dirty="0"/>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215715079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dirty="0"/>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dirty="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dirty="0"/>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dirty="0">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33764776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dirty="0"/>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dirty="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dirty="0"/>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dirty="0"/>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dirty="0"/>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dirty="0"/>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dirty="0"/>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dirty="0"/>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dirty="0"/>
          </a:p>
        </p:txBody>
      </p:sp>
    </p:spTree>
    <p:extLst>
      <p:ext uri="{BB962C8B-B14F-4D97-AF65-F5344CB8AC3E}">
        <p14:creationId xmlns:p14="http://schemas.microsoft.com/office/powerpoint/2010/main" val="40636050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dirty="0"/>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dirty="0"/>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dirty="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dirty="0"/>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dirty="0"/>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dirty="0"/>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dirty="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dirty="0">
                <a:solidFill>
                  <a:srgbClr val="004C82"/>
                </a:solidFill>
              </a:rPr>
              <a:t>VISIT US</a:t>
            </a:r>
          </a:p>
          <a:p>
            <a:pPr algn="l">
              <a:spcAft>
                <a:spcPts val="600"/>
              </a:spcAft>
            </a:pPr>
            <a:r>
              <a:rPr lang="en-GB" sz="1600" b="1" dirty="0">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dirty="0">
                <a:solidFill>
                  <a:srgbClr val="004C82"/>
                </a:solidFill>
              </a:rPr>
              <a:t>FOLLOW US</a:t>
            </a:r>
            <a:endParaRPr lang="en-GB" sz="1400" b="0" dirty="0">
              <a:solidFill>
                <a:srgbClr val="004C82"/>
              </a:solidFill>
            </a:endParaRPr>
          </a:p>
          <a:p>
            <a:pPr algn="l">
              <a:spcAft>
                <a:spcPts val="600"/>
              </a:spcAft>
            </a:pPr>
            <a:r>
              <a:rPr lang="en-GB" sz="1600" b="1" dirty="0">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dirty="0">
                <a:solidFill>
                  <a:srgbClr val="004C82"/>
                </a:solidFill>
              </a:rPr>
              <a:t>LIKE US</a:t>
            </a:r>
          </a:p>
          <a:p>
            <a:pPr algn="l">
              <a:spcAft>
                <a:spcPts val="600"/>
              </a:spcAft>
            </a:pPr>
            <a:r>
              <a:rPr lang="en-GB" sz="1600" b="1" dirty="0">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5564845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dirty="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dirty="0">
                <a:solidFill>
                  <a:srgbClr val="004C82"/>
                </a:solidFill>
              </a:rPr>
              <a:t>Photo credits/sources</a:t>
            </a:r>
            <a:endParaRPr lang="en-GB" dirty="0">
              <a:solidFill>
                <a:srgbClr val="004C82"/>
              </a:solidFill>
            </a:endParaRPr>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dirty="0"/>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19429205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dirty="0"/>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dirty="0"/>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dirty="0"/>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dirty="0"/>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dirty="0"/>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dirty="0"/>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dirty="0"/>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339183040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dirty="0"/>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8201216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dirty="0"/>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dirty="0"/>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dirty="0"/>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dirty="0"/>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dirty="0"/>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dirty="0"/>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dirty="0"/>
          </a:p>
        </p:txBody>
      </p:sp>
    </p:spTree>
    <p:extLst>
      <p:ext uri="{BB962C8B-B14F-4D97-AF65-F5344CB8AC3E}">
        <p14:creationId xmlns:p14="http://schemas.microsoft.com/office/powerpoint/2010/main" val="388174012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dirty="0"/>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36055532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dirty="0"/>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dirty="0"/>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dirty="0"/>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dirty="0"/>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dirty="0"/>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dirty="0"/>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dirty="0"/>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40111202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dirty="0"/>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dirty="0"/>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dirty="0"/>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dirty="0"/>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dirty="0"/>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dirty="0"/>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dirty="0"/>
          </a:p>
        </p:txBody>
      </p:sp>
    </p:spTree>
    <p:extLst>
      <p:ext uri="{BB962C8B-B14F-4D97-AF65-F5344CB8AC3E}">
        <p14:creationId xmlns:p14="http://schemas.microsoft.com/office/powerpoint/2010/main" val="280573839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575582329"/>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276058050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360062663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dirty="0"/>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dirty="0"/>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dirty="0"/>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dirty="0"/>
          </a:p>
        </p:txBody>
      </p:sp>
    </p:spTree>
    <p:extLst>
      <p:ext uri="{BB962C8B-B14F-4D97-AF65-F5344CB8AC3E}">
        <p14:creationId xmlns:p14="http://schemas.microsoft.com/office/powerpoint/2010/main" val="404425883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dirty="0"/>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dirty="0"/>
          </a:p>
        </p:txBody>
      </p:sp>
    </p:spTree>
    <p:extLst>
      <p:ext uri="{BB962C8B-B14F-4D97-AF65-F5344CB8AC3E}">
        <p14:creationId xmlns:p14="http://schemas.microsoft.com/office/powerpoint/2010/main" val="365994394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dirty="0"/>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dirty="0"/>
          </a:p>
        </p:txBody>
      </p:sp>
    </p:spTree>
    <p:extLst>
      <p:ext uri="{BB962C8B-B14F-4D97-AF65-F5344CB8AC3E}">
        <p14:creationId xmlns:p14="http://schemas.microsoft.com/office/powerpoint/2010/main" val="228324331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dirty="0"/>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dirty="0"/>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dirty="0"/>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dirty="0"/>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dirty="0"/>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dirty="0"/>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dirty="0"/>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731923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87551333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69756907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265476000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3714046770"/>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3821224866"/>
      </p:ext>
    </p:extLst>
  </p:cSld>
  <p:clrMapOvr>
    <a:masterClrMapping/>
  </p:clrMapOvr>
  <p:transition>
    <p:fade/>
  </p:transition>
  <p:extLst>
    <p:ext uri="{DCECCB84-F9BA-43D5-87BE-67443E8EF086}">
      <p15:sldGuideLst xmlns:p15="http://schemas.microsoft.com/office/powerpoint/2012/main">
        <p15:guide id="2" orient="horz" pos="2845">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3318979172"/>
      </p:ext>
    </p:extLst>
  </p:cSld>
  <p:clrMapOvr>
    <a:masterClrMapping/>
  </p:clrMapOvr>
  <p:transition>
    <p:fade/>
  </p:transition>
  <p:extLst>
    <p:ext uri="{DCECCB84-F9BA-43D5-87BE-67443E8EF086}">
      <p15:sldGuideLst xmlns:p15="http://schemas.microsoft.com/office/powerpoint/2012/main">
        <p15:guide id="2" orient="horz" pos="284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825229142"/>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295510094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189266694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dirty="0"/>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75704693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dirty="0"/>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dirty="0"/>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dirty="0"/>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dirty="0"/>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dirty="0"/>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dirty="0"/>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dirty="0"/>
          </a:p>
        </p:txBody>
      </p:sp>
    </p:spTree>
    <p:extLst>
      <p:ext uri="{BB962C8B-B14F-4D97-AF65-F5344CB8AC3E}">
        <p14:creationId xmlns:p14="http://schemas.microsoft.com/office/powerpoint/2010/main" val="646997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dirty="0"/>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267384637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dirty="0"/>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300999022"/>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dirty="0"/>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dirty="0"/>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200944792"/>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dirty="0"/>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dirty="0"/>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348894153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dirty="0"/>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225370745"/>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dirty="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dirty="0"/>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dirty="0">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417909863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dirty="0"/>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dirty="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502331"/>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dirty="0"/>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dirty="0"/>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dirty="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542352325"/>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dirty="0"/>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dirty="0"/>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dirty="0"/>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dirty="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2033037876"/>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dirty="0">
                <a:solidFill>
                  <a:srgbClr val="004C82"/>
                </a:solidFill>
              </a:rPr>
              <a:t>VISIT US</a:t>
            </a:r>
          </a:p>
          <a:p>
            <a:pPr algn="l">
              <a:spcAft>
                <a:spcPts val="600"/>
              </a:spcAft>
            </a:pPr>
            <a:r>
              <a:rPr lang="en-GB" sz="1600" b="1" dirty="0">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dirty="0">
                <a:solidFill>
                  <a:srgbClr val="004C82"/>
                </a:solidFill>
              </a:rPr>
              <a:t>FOLLOW US</a:t>
            </a:r>
            <a:endParaRPr lang="en-GB" sz="1400" b="0" dirty="0">
              <a:solidFill>
                <a:srgbClr val="004C82"/>
              </a:solidFill>
            </a:endParaRPr>
          </a:p>
          <a:p>
            <a:pPr algn="l">
              <a:spcAft>
                <a:spcPts val="600"/>
              </a:spcAft>
            </a:pPr>
            <a:r>
              <a:rPr lang="en-GB" sz="1600" b="1" dirty="0">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dirty="0">
                <a:solidFill>
                  <a:srgbClr val="004C82"/>
                </a:solidFill>
              </a:rPr>
              <a:t>LIKE US</a:t>
            </a:r>
          </a:p>
          <a:p>
            <a:pPr algn="l">
              <a:spcAft>
                <a:spcPts val="600"/>
              </a:spcAft>
            </a:pPr>
            <a:r>
              <a:rPr lang="en-GB" sz="1600" b="1" dirty="0">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35547669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700030703"/>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3500628092"/>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dirty="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2579704749"/>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dirty="0">
                <a:solidFill>
                  <a:srgbClr val="004C82"/>
                </a:solidFill>
              </a:rPr>
              <a:t>Photo credits/sources</a:t>
            </a:r>
            <a:endParaRPr lang="en-GB" dirty="0">
              <a:solidFill>
                <a:srgbClr val="004C82"/>
              </a:solidFill>
            </a:endParaRPr>
          </a:p>
        </p:txBody>
      </p:sp>
    </p:spTree>
    <p:extLst>
      <p:ext uri="{BB962C8B-B14F-4D97-AF65-F5344CB8AC3E}">
        <p14:creationId xmlns:p14="http://schemas.microsoft.com/office/powerpoint/2010/main" val="3480878689"/>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164044497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dirty="0"/>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112200070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dirty="0"/>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dirty="0"/>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dirty="0"/>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dirty="0"/>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dirty="0"/>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dirty="0"/>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dirty="0"/>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857521452"/>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dirty="0"/>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dirty="0"/>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dirty="0"/>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dirty="0"/>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dirty="0"/>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dirty="0"/>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dirty="0"/>
          </a:p>
        </p:txBody>
      </p:sp>
    </p:spTree>
    <p:extLst>
      <p:ext uri="{BB962C8B-B14F-4D97-AF65-F5344CB8AC3E}">
        <p14:creationId xmlns:p14="http://schemas.microsoft.com/office/powerpoint/2010/main" val="422206081"/>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dirty="0"/>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7557074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dirty="0"/>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dirty="0"/>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dirty="0"/>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dirty="0"/>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dirty="0"/>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dirty="0"/>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dirty="0"/>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6974909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dirty="0"/>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dirty="0"/>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dirty="0"/>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dirty="0"/>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dirty="0"/>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dirty="0"/>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dirty="0"/>
          </a:p>
        </p:txBody>
      </p:sp>
    </p:spTree>
    <p:extLst>
      <p:ext uri="{BB962C8B-B14F-4D97-AF65-F5344CB8AC3E}">
        <p14:creationId xmlns:p14="http://schemas.microsoft.com/office/powerpoint/2010/main" val="1656695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1551264895"/>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2568"/>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39372089"/>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715335651"/>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dirty="0"/>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dirty="0"/>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dirty="0"/>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dirty="0"/>
          </a:p>
        </p:txBody>
      </p:sp>
    </p:spTree>
    <p:extLst>
      <p:ext uri="{BB962C8B-B14F-4D97-AF65-F5344CB8AC3E}">
        <p14:creationId xmlns:p14="http://schemas.microsoft.com/office/powerpoint/2010/main" val="2580805873"/>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dirty="0"/>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dirty="0"/>
          </a:p>
        </p:txBody>
      </p:sp>
    </p:spTree>
    <p:extLst>
      <p:ext uri="{BB962C8B-B14F-4D97-AF65-F5344CB8AC3E}">
        <p14:creationId xmlns:p14="http://schemas.microsoft.com/office/powerpoint/2010/main" val="279175218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dirty="0"/>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dirty="0"/>
          </a:p>
        </p:txBody>
      </p:sp>
    </p:spTree>
    <p:extLst>
      <p:ext uri="{BB962C8B-B14F-4D97-AF65-F5344CB8AC3E}">
        <p14:creationId xmlns:p14="http://schemas.microsoft.com/office/powerpoint/2010/main" val="23500829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803122254"/>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96865726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276183916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628188471"/>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3404378829"/>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2829752274"/>
      </p:ext>
    </p:extLst>
  </p:cSld>
  <p:clrMapOvr>
    <a:masterClrMapping/>
  </p:clrMapOvr>
  <p:transition>
    <p:fade/>
  </p:transition>
  <p:extLst>
    <p:ext uri="{DCECCB84-F9BA-43D5-87BE-67443E8EF086}">
      <p15:sldGuideLst xmlns:p15="http://schemas.microsoft.com/office/powerpoint/2012/main">
        <p15:guide id="2" orient="horz" pos="2845">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3713497195"/>
      </p:ext>
    </p:extLst>
  </p:cSld>
  <p:clrMapOvr>
    <a:masterClrMapping/>
  </p:clrMapOvr>
  <p:transition>
    <p:fade/>
  </p:transition>
  <p:extLst>
    <p:ext uri="{DCECCB84-F9BA-43D5-87BE-67443E8EF086}">
      <p15:sldGuideLst xmlns:p15="http://schemas.microsoft.com/office/powerpoint/2012/main">
        <p15:guide id="2" orient="horz" pos="2845">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326874972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709650359"/>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3198431768"/>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dirty="0"/>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1617640630"/>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dirty="0"/>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2255807047"/>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dirty="0"/>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50683270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dirty="0"/>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dirty="0"/>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3152462617"/>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theme" Target="../theme/theme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34" Type="http://schemas.openxmlformats.org/officeDocument/2006/relationships/slideLayout" Target="../slideLayouts/slideLayout108.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slideLayout" Target="../slideLayouts/slideLayout107.xml"/><Relationship Id="rId38" Type="http://schemas.openxmlformats.org/officeDocument/2006/relationships/theme" Target="../theme/theme3.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slideLayout" Target="../slideLayouts/slideLayout103.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slideLayout" Target="../slideLayouts/slideLayout106.xml"/><Relationship Id="rId37" Type="http://schemas.openxmlformats.org/officeDocument/2006/relationships/slideLayout" Target="../slideLayouts/slideLayout111.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36" Type="http://schemas.openxmlformats.org/officeDocument/2006/relationships/slideLayout" Target="../slideLayouts/slideLayout110.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slideLayout" Target="../slideLayouts/slideLayout105.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35"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‹Nr.›</a:t>
            </a:fld>
            <a:endParaRPr lang="en-GB" dirty="0"/>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01 December 2022</a:t>
            </a:fld>
            <a:endParaRPr lang="en-GB" dirty="0"/>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61" r:id="rId2"/>
    <p:sldLayoutId id="2147483875" r:id="rId3"/>
    <p:sldLayoutId id="2147483862" r:id="rId4"/>
    <p:sldLayoutId id="2147483873" r:id="rId5"/>
    <p:sldLayoutId id="2147483874" r:id="rId6"/>
    <p:sldLayoutId id="2147483858" r:id="rId7"/>
    <p:sldLayoutId id="2147483824" r:id="rId8"/>
    <p:sldLayoutId id="2147483822" r:id="rId9"/>
    <p:sldLayoutId id="2147483823" r:id="rId10"/>
    <p:sldLayoutId id="2147483865" r:id="rId11"/>
    <p:sldLayoutId id="2147483867" r:id="rId12"/>
    <p:sldLayoutId id="2147483821" r:id="rId13"/>
    <p:sldLayoutId id="2147483825" r:id="rId14"/>
    <p:sldLayoutId id="2147483832" r:id="rId15"/>
    <p:sldLayoutId id="2147483838" r:id="rId16"/>
    <p:sldLayoutId id="2147483828" r:id="rId17"/>
    <p:sldLayoutId id="2147483870" r:id="rId18"/>
    <p:sldLayoutId id="2147483830" r:id="rId19"/>
    <p:sldLayoutId id="2147483831" r:id="rId20"/>
    <p:sldLayoutId id="2147483866" r:id="rId21"/>
    <p:sldLayoutId id="2147483836" r:id="rId22"/>
    <p:sldLayoutId id="2147483868" r:id="rId23"/>
    <p:sldLayoutId id="2147483837" r:id="rId24"/>
    <p:sldLayoutId id="2147483839" r:id="rId25"/>
    <p:sldLayoutId id="2147483871" r:id="rId26"/>
    <p:sldLayoutId id="2147483852" r:id="rId27"/>
    <p:sldLayoutId id="2147483872" r:id="rId28"/>
    <p:sldLayoutId id="2147483843" r:id="rId29"/>
    <p:sldLayoutId id="2147483847" r:id="rId30"/>
    <p:sldLayoutId id="2147483846" r:id="rId31"/>
    <p:sldLayoutId id="2147483863" r:id="rId32"/>
    <p:sldLayoutId id="2147483841" r:id="rId33"/>
    <p:sldLayoutId id="2147483842" r:id="rId34"/>
    <p:sldLayoutId id="2147483857" r:id="rId35"/>
    <p:sldLayoutId id="2147483856" r:id="rId36"/>
    <p:sldLayoutId id="2147483840" r:id="rId37"/>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‹Nr.›</a:t>
            </a:fld>
            <a:endParaRPr lang="en-GB" dirty="0"/>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01 December 2022</a:t>
            </a:fld>
            <a:endParaRPr lang="en-GB" dirty="0"/>
          </a:p>
        </p:txBody>
      </p:sp>
    </p:spTree>
    <p:extLst>
      <p:ext uri="{BB962C8B-B14F-4D97-AF65-F5344CB8AC3E}">
        <p14:creationId xmlns:p14="http://schemas.microsoft.com/office/powerpoint/2010/main" val="3649924044"/>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 id="2147483970" r:id="rId17"/>
    <p:sldLayoutId id="2147483971" r:id="rId18"/>
    <p:sldLayoutId id="2147483972" r:id="rId19"/>
    <p:sldLayoutId id="2147483973" r:id="rId20"/>
    <p:sldLayoutId id="2147483974" r:id="rId21"/>
    <p:sldLayoutId id="2147483975" r:id="rId22"/>
    <p:sldLayoutId id="2147483976" r:id="rId23"/>
    <p:sldLayoutId id="2147483977" r:id="rId24"/>
    <p:sldLayoutId id="2147483978" r:id="rId25"/>
    <p:sldLayoutId id="2147483979" r:id="rId26"/>
    <p:sldLayoutId id="2147483980" r:id="rId27"/>
    <p:sldLayoutId id="2147483981" r:id="rId28"/>
    <p:sldLayoutId id="2147483982" r:id="rId29"/>
    <p:sldLayoutId id="2147483983" r:id="rId30"/>
    <p:sldLayoutId id="2147483984" r:id="rId31"/>
    <p:sldLayoutId id="2147483985" r:id="rId32"/>
    <p:sldLayoutId id="2147483986" r:id="rId33"/>
    <p:sldLayoutId id="2147483987" r:id="rId34"/>
    <p:sldLayoutId id="2147483988" r:id="rId35"/>
    <p:sldLayoutId id="2147483989" r:id="rId36"/>
    <p:sldLayoutId id="2147483990" r:id="rId37"/>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p15:clr>
            <a:srgbClr val="F26B43"/>
          </p15:clr>
        </p15:guide>
        <p15:guide id="5" orient="horz" pos="3162">
          <p15:clr>
            <a:srgbClr val="F26B43"/>
          </p15:clr>
        </p15:guide>
        <p15:guide id="7" pos="5680">
          <p15:clr>
            <a:srgbClr val="F26B43"/>
          </p15:clr>
        </p15:guide>
        <p15:guide id="8" pos="7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‹Nr.›</a:t>
            </a:fld>
            <a:endParaRPr lang="en-GB" dirty="0"/>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01 December 2022</a:t>
            </a:fld>
            <a:endParaRPr lang="en-GB" dirty="0"/>
          </a:p>
        </p:txBody>
      </p:sp>
    </p:spTree>
    <p:extLst>
      <p:ext uri="{BB962C8B-B14F-4D97-AF65-F5344CB8AC3E}">
        <p14:creationId xmlns:p14="http://schemas.microsoft.com/office/powerpoint/2010/main" val="465187487"/>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 id="2147484006" r:id="rId15"/>
    <p:sldLayoutId id="2147484007" r:id="rId16"/>
    <p:sldLayoutId id="2147484008" r:id="rId17"/>
    <p:sldLayoutId id="2147484009" r:id="rId18"/>
    <p:sldLayoutId id="2147484010" r:id="rId19"/>
    <p:sldLayoutId id="2147484011" r:id="rId20"/>
    <p:sldLayoutId id="2147484012" r:id="rId21"/>
    <p:sldLayoutId id="2147484013" r:id="rId22"/>
    <p:sldLayoutId id="2147484014" r:id="rId23"/>
    <p:sldLayoutId id="2147484015" r:id="rId24"/>
    <p:sldLayoutId id="2147484016" r:id="rId25"/>
    <p:sldLayoutId id="2147484017" r:id="rId26"/>
    <p:sldLayoutId id="2147484018" r:id="rId27"/>
    <p:sldLayoutId id="2147484019" r:id="rId28"/>
    <p:sldLayoutId id="2147484020" r:id="rId29"/>
    <p:sldLayoutId id="2147484021" r:id="rId30"/>
    <p:sldLayoutId id="2147484022" r:id="rId31"/>
    <p:sldLayoutId id="2147484023" r:id="rId32"/>
    <p:sldLayoutId id="2147484024" r:id="rId33"/>
    <p:sldLayoutId id="2147484025" r:id="rId34"/>
    <p:sldLayoutId id="2147484026" r:id="rId35"/>
    <p:sldLayoutId id="2147484027" r:id="rId36"/>
    <p:sldLayoutId id="2147484028" r:id="rId37"/>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p15:clr>
            <a:srgbClr val="F26B43"/>
          </p15:clr>
        </p15:guide>
        <p15:guide id="5" orient="horz" pos="3162">
          <p15:clr>
            <a:srgbClr val="F26B43"/>
          </p15:clr>
        </p15:guide>
        <p15:guide id="7" pos="5680">
          <p15:clr>
            <a:srgbClr val="F26B43"/>
          </p15:clr>
        </p15:guide>
        <p15:guide id="8" pos="77">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47.sv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2.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8.jpeg"/><Relationship Id="rId7" Type="http://schemas.openxmlformats.org/officeDocument/2006/relationships/diagramColors" Target="../diagrams/colors2.xm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53.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17.xml"/><Relationship Id="rId5" Type="http://schemas.openxmlformats.org/officeDocument/2006/relationships/image" Target="../media/image61.png"/><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6.png"/><Relationship Id="rId7"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 Id="rId9"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2.xml"/></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43.png"/><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6B045E6-6B9B-4E5D-86BE-52EA0E5624B8}"/>
              </a:ext>
            </a:extLst>
          </p:cNvPr>
          <p:cNvSpPr>
            <a:spLocks noGrp="1"/>
          </p:cNvSpPr>
          <p:nvPr>
            <p:ph type="body" sz="quarter" idx="10"/>
          </p:nvPr>
        </p:nvSpPr>
        <p:spPr>
          <a:xfrm>
            <a:off x="684000" y="2786091"/>
            <a:ext cx="7970837" cy="384721"/>
          </a:xfrm>
        </p:spPr>
        <p:txBody>
          <a:bodyPr/>
          <a:lstStyle/>
          <a:p>
            <a:r>
              <a:rPr lang="en-US" dirty="0"/>
              <a:t> </a:t>
            </a:r>
            <a:endParaRPr lang="en-GB" dirty="0"/>
          </a:p>
        </p:txBody>
      </p:sp>
      <p:pic>
        <p:nvPicPr>
          <p:cNvPr id="8" name="Picture Placeholder 29" descr="Icon&#10;&#10;Description automatically generated">
            <a:extLst>
              <a:ext uri="{FF2B5EF4-FFF2-40B4-BE49-F238E27FC236}">
                <a16:creationId xmlns:a16="http://schemas.microsoft.com/office/drawing/2014/main" id="{5D4840A9-46B2-4A57-9139-CF2AD682488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129363" y="4120327"/>
            <a:ext cx="704840" cy="628843"/>
          </a:xfrm>
          <a:prstGeom prst="rect">
            <a:avLst/>
          </a:prstGeom>
        </p:spPr>
      </p:pic>
      <p:pic>
        <p:nvPicPr>
          <p:cNvPr id="9" name="Picture Placeholder 35" descr="A screenshot of a video game&#10;&#10;Description automatically generated with medium confidence">
            <a:extLst>
              <a:ext uri="{FF2B5EF4-FFF2-40B4-BE49-F238E27FC236}">
                <a16:creationId xmlns:a16="http://schemas.microsoft.com/office/drawing/2014/main" id="{E9E7ACE2-D963-4F66-ABA7-F1EBFD121B53}"/>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t="-32334" b="-32334"/>
          <a:stretch/>
        </p:blipFill>
        <p:spPr>
          <a:xfrm>
            <a:off x="4163922" y="4125067"/>
            <a:ext cx="1386193" cy="619362"/>
          </a:xfrm>
          <a:prstGeom prst="rect">
            <a:avLst/>
          </a:prstGeom>
        </p:spPr>
      </p:pic>
      <p:grpSp>
        <p:nvGrpSpPr>
          <p:cNvPr id="10" name="Gruppieren 9">
            <a:extLst>
              <a:ext uri="{FF2B5EF4-FFF2-40B4-BE49-F238E27FC236}">
                <a16:creationId xmlns:a16="http://schemas.microsoft.com/office/drawing/2014/main" id="{1C3FE175-03DE-430E-9082-942E4266C1A0}"/>
              </a:ext>
            </a:extLst>
          </p:cNvPr>
          <p:cNvGrpSpPr/>
          <p:nvPr/>
        </p:nvGrpSpPr>
        <p:grpSpPr>
          <a:xfrm>
            <a:off x="5879834" y="4137661"/>
            <a:ext cx="1163676" cy="594174"/>
            <a:chOff x="5879834" y="4120327"/>
            <a:chExt cx="1163676" cy="594174"/>
          </a:xfrm>
        </p:grpSpPr>
        <p:pic>
          <p:nvPicPr>
            <p:cNvPr id="11" name="Picture 2">
              <a:extLst>
                <a:ext uri="{FF2B5EF4-FFF2-40B4-BE49-F238E27FC236}">
                  <a16:creationId xmlns:a16="http://schemas.microsoft.com/office/drawing/2014/main" id="{B13FEE37-7AF4-42BB-8A7E-B12E7C7840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99BB92FC-E4BD-440A-A45F-8CEFA09C3626}"/>
                </a:ext>
              </a:extLst>
            </p:cNvPr>
            <p:cNvSpPr txBox="1"/>
            <p:nvPr/>
          </p:nvSpPr>
          <p:spPr>
            <a:xfrm>
              <a:off x="5879834" y="4120327"/>
              <a:ext cx="904415" cy="200055"/>
            </a:xfrm>
            <a:prstGeom prst="rect">
              <a:avLst/>
            </a:prstGeom>
            <a:noFill/>
          </p:spPr>
          <p:txBody>
            <a:bodyPr wrap="none" rtlCol="0">
              <a:spAutoFit/>
            </a:bodyPr>
            <a:lstStyle/>
            <a:p>
              <a:pPr algn="l"/>
              <a:r>
                <a:rPr lang="de-DE" sz="700">
                  <a:solidFill>
                    <a:srgbClr val="2C2B2A"/>
                  </a:solidFill>
                  <a:latin typeface="Calibri" panose="020F0502020204030204" pitchFamily="34" charset="0"/>
                  <a:cs typeface="Calibri" panose="020F0502020204030204" pitchFamily="34" charset="0"/>
                </a:rPr>
                <a:t>In cooperation with</a:t>
              </a:r>
            </a:p>
          </p:txBody>
        </p:sp>
      </p:grpSp>
      <p:pic>
        <p:nvPicPr>
          <p:cNvPr id="13" name="Picture Placeholder 12" descr="Logo&#10;&#10;Description automatically generated">
            <a:extLst>
              <a:ext uri="{FF2B5EF4-FFF2-40B4-BE49-F238E27FC236}">
                <a16:creationId xmlns:a16="http://schemas.microsoft.com/office/drawing/2014/main" id="{147DE5FE-513B-4451-B223-921126BFD75A}"/>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2805657" y="286559"/>
            <a:ext cx="705014" cy="667137"/>
          </a:xfrm>
          <a:prstGeom prst="rect">
            <a:avLst/>
          </a:prstGeom>
        </p:spPr>
      </p:pic>
      <p:pic>
        <p:nvPicPr>
          <p:cNvPr id="14" name="Picture Placeholder 14" descr="Logo, company name&#10;&#10;Description automatically generated">
            <a:extLst>
              <a:ext uri="{FF2B5EF4-FFF2-40B4-BE49-F238E27FC236}">
                <a16:creationId xmlns:a16="http://schemas.microsoft.com/office/drawing/2014/main" id="{B677625B-3C60-4B53-8E33-1B5C33BF72A5}"/>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l="-3115" r="-3115"/>
          <a:stretch/>
        </p:blipFill>
        <p:spPr>
          <a:xfrm>
            <a:off x="3783559" y="286559"/>
            <a:ext cx="705014" cy="667137"/>
          </a:xfrm>
          <a:prstGeom prst="rect">
            <a:avLst/>
          </a:prstGeom>
        </p:spPr>
      </p:pic>
      <p:pic>
        <p:nvPicPr>
          <p:cNvPr id="15" name="Picture Placeholder 16" descr="Logo&#10;&#10;Description automatically generated">
            <a:extLst>
              <a:ext uri="{FF2B5EF4-FFF2-40B4-BE49-F238E27FC236}">
                <a16:creationId xmlns:a16="http://schemas.microsoft.com/office/drawing/2014/main" id="{2EB866DC-C196-46B5-9718-ED6FAEAEF90F}"/>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a:off x="4761461" y="286559"/>
            <a:ext cx="705014" cy="667137"/>
          </a:xfrm>
          <a:prstGeom prst="rect">
            <a:avLst/>
          </a:prstGeom>
        </p:spPr>
      </p:pic>
      <p:pic>
        <p:nvPicPr>
          <p:cNvPr id="16" name="Picture Placeholder 18" descr="Logo&#10;&#10;Description automatically generated">
            <a:extLst>
              <a:ext uri="{FF2B5EF4-FFF2-40B4-BE49-F238E27FC236}">
                <a16:creationId xmlns:a16="http://schemas.microsoft.com/office/drawing/2014/main" id="{9DC158A5-A46B-4F03-9D1E-D988F73F6088}"/>
              </a:ext>
            </a:extLst>
          </p:cNvPr>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5739227" y="286559"/>
            <a:ext cx="705014" cy="667137"/>
          </a:xfrm>
          <a:prstGeom prst="rect">
            <a:avLst/>
          </a:prstGeom>
        </p:spPr>
      </p:pic>
      <p:sp>
        <p:nvSpPr>
          <p:cNvPr id="17" name="Date Placeholder 3">
            <a:extLst>
              <a:ext uri="{FF2B5EF4-FFF2-40B4-BE49-F238E27FC236}">
                <a16:creationId xmlns:a16="http://schemas.microsoft.com/office/drawing/2014/main" id="{15CCF69D-A085-4A3E-9E4E-EC75298872BA}"/>
              </a:ext>
            </a:extLst>
          </p:cNvPr>
          <p:cNvSpPr>
            <a:spLocks noGrp="1"/>
          </p:cNvSpPr>
          <p:nvPr>
            <p:ph type="dt" sz="half" idx="13"/>
          </p:nvPr>
        </p:nvSpPr>
        <p:spPr>
          <a:xfrm>
            <a:off x="521547" y="4124658"/>
            <a:ext cx="1780943" cy="205948"/>
          </a:xfrm>
        </p:spPr>
        <p:txBody>
          <a:bodyPr/>
          <a:lstStyle/>
          <a:p>
            <a:fld id="{6FE78462-EC25-4D6F-859E-EAAB761FF960}" type="datetime4">
              <a:rPr lang="en-GB" smtClean="0"/>
              <a:pPr/>
              <a:t>01 December 2022</a:t>
            </a:fld>
            <a:endParaRPr lang="en-GB" dirty="0"/>
          </a:p>
        </p:txBody>
      </p:sp>
      <p:sp>
        <p:nvSpPr>
          <p:cNvPr id="18" name="Titel 6">
            <a:extLst>
              <a:ext uri="{FF2B5EF4-FFF2-40B4-BE49-F238E27FC236}">
                <a16:creationId xmlns:a16="http://schemas.microsoft.com/office/drawing/2014/main" id="{D936CBDE-5456-48D3-A717-29C8D27CD099}"/>
              </a:ext>
            </a:extLst>
          </p:cNvPr>
          <p:cNvSpPr>
            <a:spLocks noGrp="1"/>
          </p:cNvSpPr>
          <p:nvPr>
            <p:ph type="title"/>
          </p:nvPr>
        </p:nvSpPr>
        <p:spPr bwMode="gray">
          <a:xfrm>
            <a:off x="684000" y="1860482"/>
            <a:ext cx="7971711" cy="1172629"/>
          </a:xfrm>
        </p:spPr>
        <p:txBody>
          <a:bodyPr/>
          <a:lstStyle/>
          <a:p>
            <a:r>
              <a:rPr lang="ru-RU" dirty="0"/>
              <a:t>Модуль</a:t>
            </a:r>
            <a:r>
              <a:rPr lang="en-US" dirty="0"/>
              <a:t> II – </a:t>
            </a:r>
            <a:r>
              <a:rPr lang="ru-RU" dirty="0"/>
              <a:t>Институты, процессы и инструменты для институционализации ВЭП Нексус</a:t>
            </a:r>
            <a:endParaRPr lang="en-GB" dirty="0"/>
          </a:p>
        </p:txBody>
      </p:sp>
    </p:spTree>
    <p:extLst>
      <p:ext uri="{BB962C8B-B14F-4D97-AF65-F5344CB8AC3E}">
        <p14:creationId xmlns:p14="http://schemas.microsoft.com/office/powerpoint/2010/main" val="230849224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A9D170-D0FB-4A8A-A372-EA0E0BF850B7}"/>
              </a:ext>
            </a:extLst>
          </p:cNvPr>
          <p:cNvSpPr>
            <a:spLocks noGrp="1"/>
          </p:cNvSpPr>
          <p:nvPr>
            <p:ph type="body" sz="quarter" idx="10"/>
          </p:nvPr>
        </p:nvSpPr>
        <p:spPr>
          <a:xfrm>
            <a:off x="581130" y="4489385"/>
            <a:ext cx="6515961" cy="677108"/>
          </a:xfrm>
        </p:spPr>
        <p:txBody>
          <a:bodyPr/>
          <a:lstStyle/>
          <a:p>
            <a:r>
              <a:rPr lang="ru-RU" dirty="0"/>
              <a:t>Глава</a:t>
            </a:r>
            <a:r>
              <a:rPr lang="en-US" dirty="0"/>
              <a:t> 2.3: </a:t>
            </a:r>
            <a:r>
              <a:rPr lang="ru-RU" dirty="0"/>
              <a:t>Межотраслевое инвестиционное планирование и финансирование</a:t>
            </a:r>
            <a:endParaRPr lang="de-DE" dirty="0"/>
          </a:p>
        </p:txBody>
      </p:sp>
      <p:sp>
        <p:nvSpPr>
          <p:cNvPr id="3" name="Titel 2">
            <a:extLst>
              <a:ext uri="{FF2B5EF4-FFF2-40B4-BE49-F238E27FC236}">
                <a16:creationId xmlns:a16="http://schemas.microsoft.com/office/drawing/2014/main" id="{AF5F6FCE-AD72-41D6-8F13-7ABCF888E740}"/>
              </a:ext>
            </a:extLst>
          </p:cNvPr>
          <p:cNvSpPr>
            <a:spLocks noGrp="1"/>
          </p:cNvSpPr>
          <p:nvPr>
            <p:ph type="title"/>
          </p:nvPr>
        </p:nvSpPr>
        <p:spPr>
          <a:xfrm>
            <a:off x="581130" y="3340105"/>
            <a:ext cx="6515961" cy="1172629"/>
          </a:xfrm>
        </p:spPr>
        <p:txBody>
          <a:bodyPr/>
          <a:lstStyle/>
          <a:p>
            <a:r>
              <a:rPr lang="ru-RU" dirty="0"/>
              <a:t>Демонстрация экономической добавленной ценности решений Нексус</a:t>
            </a:r>
            <a:endParaRPr lang="de-DE" dirty="0"/>
          </a:p>
        </p:txBody>
      </p:sp>
    </p:spTree>
    <p:extLst>
      <p:ext uri="{BB962C8B-B14F-4D97-AF65-F5344CB8AC3E}">
        <p14:creationId xmlns:p14="http://schemas.microsoft.com/office/powerpoint/2010/main" val="404722987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ED7C03D-2A4E-4B2A-9597-459B25ABB963}"/>
              </a:ext>
            </a:extLst>
          </p:cNvPr>
          <p:cNvSpPr>
            <a:spLocks noGrp="1"/>
          </p:cNvSpPr>
          <p:nvPr>
            <p:ph type="title"/>
          </p:nvPr>
        </p:nvSpPr>
        <p:spPr/>
        <p:txBody>
          <a:bodyPr>
            <a:normAutofit fontScale="90000"/>
          </a:bodyPr>
          <a:lstStyle/>
          <a:p>
            <a:r>
              <a:rPr lang="ru-RU" dirty="0"/>
              <a:t>Оценить экономическую добавленную ценность решений Нексус</a:t>
            </a:r>
            <a:endParaRPr lang="de-DE" dirty="0"/>
          </a:p>
        </p:txBody>
      </p:sp>
      <p:sp>
        <p:nvSpPr>
          <p:cNvPr id="4" name="Foliennummernplatzhalter 3">
            <a:extLst>
              <a:ext uri="{FF2B5EF4-FFF2-40B4-BE49-F238E27FC236}">
                <a16:creationId xmlns:a16="http://schemas.microsoft.com/office/drawing/2014/main" id="{76B51FA8-1E19-4C8B-BC52-82B0AE36F9D9}"/>
              </a:ext>
            </a:extLst>
          </p:cNvPr>
          <p:cNvSpPr>
            <a:spLocks noGrp="1"/>
          </p:cNvSpPr>
          <p:nvPr>
            <p:ph type="sldNum" sz="quarter" idx="16"/>
          </p:nvPr>
        </p:nvSpPr>
        <p:spPr/>
        <p:txBody>
          <a:bodyPr/>
          <a:lstStyle/>
          <a:p>
            <a:fld id="{CF23C0C3-F0EC-4AF0-84C8-08554CFEDD03}" type="slidenum">
              <a:rPr lang="en-GB" smtClean="0"/>
              <a:t>11</a:t>
            </a:fld>
            <a:endParaRPr lang="en-GB" dirty="0"/>
          </a:p>
        </p:txBody>
      </p:sp>
      <p:graphicFrame>
        <p:nvGraphicFramePr>
          <p:cNvPr id="6" name="Tabelle 5">
            <a:extLst>
              <a:ext uri="{FF2B5EF4-FFF2-40B4-BE49-F238E27FC236}">
                <a16:creationId xmlns:a16="http://schemas.microsoft.com/office/drawing/2014/main" id="{4F322B49-6CB5-4B9A-AA5C-87ACFFAC0BE6}"/>
              </a:ext>
            </a:extLst>
          </p:cNvPr>
          <p:cNvGraphicFramePr>
            <a:graphicFrameLocks noGrp="1"/>
          </p:cNvGraphicFramePr>
          <p:nvPr>
            <p:extLst>
              <p:ext uri="{D42A27DB-BD31-4B8C-83A1-F6EECF244321}">
                <p14:modId xmlns:p14="http://schemas.microsoft.com/office/powerpoint/2010/main" val="1476836085"/>
              </p:ext>
            </p:extLst>
          </p:nvPr>
        </p:nvGraphicFramePr>
        <p:xfrm>
          <a:off x="449817" y="1218197"/>
          <a:ext cx="8244366" cy="3540760"/>
        </p:xfrm>
        <a:graphic>
          <a:graphicData uri="http://schemas.openxmlformats.org/drawingml/2006/table">
            <a:tbl>
              <a:tblPr firstRow="1" bandRow="1">
                <a:tableStyleId>{F5AB1C69-6EDB-4FF4-983F-18BD219EF322}</a:tableStyleId>
              </a:tblPr>
              <a:tblGrid>
                <a:gridCol w="2120855">
                  <a:extLst>
                    <a:ext uri="{9D8B030D-6E8A-4147-A177-3AD203B41FA5}">
                      <a16:colId xmlns:a16="http://schemas.microsoft.com/office/drawing/2014/main" val="1745956388"/>
                    </a:ext>
                  </a:extLst>
                </a:gridCol>
                <a:gridCol w="2872596">
                  <a:extLst>
                    <a:ext uri="{9D8B030D-6E8A-4147-A177-3AD203B41FA5}">
                      <a16:colId xmlns:a16="http://schemas.microsoft.com/office/drawing/2014/main" val="277142490"/>
                    </a:ext>
                  </a:extLst>
                </a:gridCol>
                <a:gridCol w="3250915">
                  <a:extLst>
                    <a:ext uri="{9D8B030D-6E8A-4147-A177-3AD203B41FA5}">
                      <a16:colId xmlns:a16="http://schemas.microsoft.com/office/drawing/2014/main" val="2476198150"/>
                    </a:ext>
                  </a:extLst>
                </a:gridCol>
              </a:tblGrid>
              <a:tr h="370840">
                <a:tc>
                  <a:txBody>
                    <a:bodyPr/>
                    <a:lstStyle/>
                    <a:p>
                      <a:r>
                        <a:rPr lang="ru-RU" sz="1400" noProof="0" dirty="0">
                          <a:latin typeface="Calibri" panose="020F0502020204030204" pitchFamily="34" charset="0"/>
                          <a:cs typeface="Calibri" panose="020F0502020204030204" pitchFamily="34" charset="0"/>
                        </a:rPr>
                        <a:t>Метод</a:t>
                      </a:r>
                      <a:endParaRPr lang="en-US" sz="1400" noProof="0" dirty="0">
                        <a:latin typeface="Calibri" panose="020F0502020204030204" pitchFamily="34" charset="0"/>
                        <a:cs typeface="Calibri" panose="020F0502020204030204" pitchFamily="34" charset="0"/>
                      </a:endParaRPr>
                    </a:p>
                  </a:txBody>
                  <a:tcPr>
                    <a:solidFill>
                      <a:srgbClr val="F4971A"/>
                    </a:solidFill>
                  </a:tcPr>
                </a:tc>
                <a:tc>
                  <a:txBody>
                    <a:bodyPr/>
                    <a:lstStyle/>
                    <a:p>
                      <a:r>
                        <a:rPr lang="ru-RU" sz="1400" noProof="0" dirty="0">
                          <a:latin typeface="Calibri" panose="020F0502020204030204" pitchFamily="34" charset="0"/>
                          <a:cs typeface="Calibri" panose="020F0502020204030204" pitchFamily="34" charset="0"/>
                        </a:rPr>
                        <a:t>Описание</a:t>
                      </a:r>
                      <a:endParaRPr lang="en-US" sz="1400" noProof="0" dirty="0">
                        <a:latin typeface="Calibri" panose="020F0502020204030204" pitchFamily="34" charset="0"/>
                        <a:cs typeface="Calibri" panose="020F0502020204030204" pitchFamily="34" charset="0"/>
                      </a:endParaRPr>
                    </a:p>
                  </a:txBody>
                  <a:tcPr>
                    <a:solidFill>
                      <a:srgbClr val="F4971A"/>
                    </a:solidFill>
                  </a:tcPr>
                </a:tc>
                <a:tc>
                  <a:txBody>
                    <a:bodyPr/>
                    <a:lstStyle/>
                    <a:p>
                      <a:r>
                        <a:rPr lang="ru-RU" sz="1400" noProof="0" dirty="0">
                          <a:latin typeface="Calibri" panose="020F0502020204030204" pitchFamily="34" charset="0"/>
                          <a:cs typeface="Calibri" panose="020F0502020204030204" pitchFamily="34" charset="0"/>
                        </a:rPr>
                        <a:t>Трудности</a:t>
                      </a:r>
                      <a:endParaRPr lang="en-US" sz="1400" noProof="0" dirty="0">
                        <a:latin typeface="Calibri" panose="020F0502020204030204" pitchFamily="34" charset="0"/>
                        <a:cs typeface="Calibri" panose="020F0502020204030204" pitchFamily="34" charset="0"/>
                      </a:endParaRPr>
                    </a:p>
                  </a:txBody>
                  <a:tcPr>
                    <a:solidFill>
                      <a:srgbClr val="F4971A"/>
                    </a:solidFill>
                  </a:tcPr>
                </a:tc>
                <a:extLst>
                  <a:ext uri="{0D108BD9-81ED-4DB2-BD59-A6C34878D82A}">
                    <a16:rowId xmlns:a16="http://schemas.microsoft.com/office/drawing/2014/main" val="1256879156"/>
                  </a:ext>
                </a:extLst>
              </a:tr>
              <a:tr h="370840">
                <a:tc>
                  <a:txBody>
                    <a:bodyPr/>
                    <a:lstStyle/>
                    <a:p>
                      <a:r>
                        <a:rPr lang="ru-RU" sz="1400" noProof="0" dirty="0">
                          <a:latin typeface="Calibri" panose="020F0502020204030204" pitchFamily="34" charset="0"/>
                          <a:cs typeface="Calibri" panose="020F0502020204030204" pitchFamily="34" charset="0"/>
                        </a:rPr>
                        <a:t>Оценка экономической эффективности (ОЭЭ)</a:t>
                      </a:r>
                      <a:endParaRPr lang="en-US" sz="1400" noProof="0" dirty="0">
                        <a:latin typeface="Calibri" panose="020F0502020204030204" pitchFamily="34" charset="0"/>
                        <a:cs typeface="Calibri" panose="020F0502020204030204" pitchFamily="34" charset="0"/>
                      </a:endParaRPr>
                    </a:p>
                  </a:txBody>
                  <a:tcPr/>
                </a:tc>
                <a:tc>
                  <a:txBody>
                    <a:bodyPr/>
                    <a:lstStyle/>
                    <a:p>
                      <a:pPr marL="285750" indent="-285750">
                        <a:buFont typeface="Arial" panose="020B0604020202020204" pitchFamily="34" charset="0"/>
                        <a:buChar char="•"/>
                      </a:pPr>
                      <a:r>
                        <a:rPr lang="ru-RU" sz="1400" noProof="0" dirty="0">
                          <a:latin typeface="Calibri" panose="020F0502020204030204" pitchFamily="34" charset="0"/>
                          <a:cs typeface="Calibri" panose="020F0502020204030204" pitchFamily="34" charset="0"/>
                        </a:rPr>
                        <a:t>Оценивает экономическую эффективность решений Нексус</a:t>
                      </a:r>
                    </a:p>
                    <a:p>
                      <a:pPr marL="285750" indent="-285750">
                        <a:buFont typeface="Arial" panose="020B0604020202020204" pitchFamily="34" charset="0"/>
                        <a:buChar char="•"/>
                      </a:pPr>
                      <a:r>
                        <a:rPr lang="ru-RU" sz="1400" noProof="0" dirty="0">
                          <a:latin typeface="Calibri" panose="020F0502020204030204" pitchFamily="34" charset="0"/>
                          <a:cs typeface="Calibri" panose="020F0502020204030204" pitchFamily="34" charset="0"/>
                        </a:rPr>
                        <a:t>Сравнивает затраты с выгодами, рассчитанными в денежном выражении</a:t>
                      </a:r>
                      <a:endParaRPr lang="en-US" sz="1400" noProof="0" dirty="0">
                        <a:latin typeface="Calibri" panose="020F0502020204030204" pitchFamily="34" charset="0"/>
                        <a:cs typeface="Calibri" panose="020F0502020204030204" pitchFamily="34" charset="0"/>
                      </a:endParaRPr>
                    </a:p>
                  </a:txBody>
                  <a:tcPr/>
                </a:tc>
                <a:tc>
                  <a:txBody>
                    <a:bodyPr/>
                    <a:lstStyle/>
                    <a:p>
                      <a:pPr marL="285750" indent="-285750">
                        <a:buFont typeface="Arial" panose="020B0604020202020204" pitchFamily="34" charset="0"/>
                        <a:buChar char="•"/>
                      </a:pPr>
                      <a:r>
                        <a:rPr lang="ru-RU" sz="1400" noProof="0" dirty="0">
                          <a:latin typeface="Calibri" panose="020F0502020204030204" pitchFamily="34" charset="0"/>
                          <a:cs typeface="Calibri" panose="020F0502020204030204" pitchFamily="34" charset="0"/>
                        </a:rPr>
                        <a:t>Теоретическая</a:t>
                      </a:r>
                    </a:p>
                    <a:p>
                      <a:pPr marL="285750" indent="-285750">
                        <a:buFont typeface="Arial" panose="020B0604020202020204" pitchFamily="34" charset="0"/>
                        <a:buChar char="•"/>
                      </a:pPr>
                      <a:r>
                        <a:rPr lang="ru-RU" sz="1400" noProof="0" dirty="0">
                          <a:latin typeface="Calibri" panose="020F0502020204030204" pitchFamily="34" charset="0"/>
                          <a:cs typeface="Calibri" panose="020F0502020204030204" pitchFamily="34" charset="0"/>
                        </a:rPr>
                        <a:t>Занимает много времени</a:t>
                      </a:r>
                      <a:endParaRPr lang="en-US" sz="1400" noProof="0" dirty="0">
                        <a:latin typeface="Calibri" panose="020F0502020204030204" pitchFamily="34" charset="0"/>
                        <a:cs typeface="Calibri" panose="020F0502020204030204" pitchFamily="34" charset="0"/>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noProof="0" dirty="0">
                          <a:latin typeface="Calibri" panose="020F0502020204030204" pitchFamily="34" charset="0"/>
                          <a:cs typeface="Calibri" panose="020F0502020204030204" pitchFamily="34" charset="0"/>
                        </a:rPr>
                        <a:t>Отсутствуют сопоставимые данные</a:t>
                      </a:r>
                      <a:endParaRPr lang="en-US" sz="1400" noProof="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ru-RU" sz="1400" noProof="0" dirty="0">
                          <a:latin typeface="Calibri" panose="020F0502020204030204" pitchFamily="34" charset="0"/>
                          <a:cs typeface="Calibri" panose="020F0502020204030204" pitchFamily="34" charset="0"/>
                        </a:rPr>
                        <a:t>Оценочные данные снижают точность</a:t>
                      </a:r>
                      <a:endParaRPr lang="en-US" sz="14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34266452"/>
                  </a:ext>
                </a:extLst>
              </a:tr>
              <a:tr h="358334">
                <a:tc>
                  <a:txBody>
                    <a:bodyPr/>
                    <a:lstStyle/>
                    <a:p>
                      <a:r>
                        <a:rPr lang="ru-RU" sz="1400" dirty="0">
                          <a:latin typeface="Calibri" panose="020F0502020204030204" pitchFamily="34" charset="0"/>
                          <a:cs typeface="Calibri" panose="020F0502020204030204" pitchFamily="34" charset="0"/>
                        </a:rPr>
                        <a:t>Оценка эффективности затрат (ОЭЗ) решений Нексус</a:t>
                      </a:r>
                      <a:endParaRPr lang="de-DE" sz="1400" dirty="0">
                        <a:latin typeface="Calibri" panose="020F0502020204030204" pitchFamily="34" charset="0"/>
                        <a:cs typeface="Calibri" panose="020F0502020204030204" pitchFamily="34" charset="0"/>
                      </a:endParaRPr>
                    </a:p>
                  </a:txBody>
                  <a:tcPr/>
                </a:tc>
                <a:tc>
                  <a:txBody>
                    <a:bodyPr/>
                    <a:lstStyle/>
                    <a:p>
                      <a:pPr marL="285750" indent="-285750">
                        <a:buFont typeface="Arial" panose="020B0604020202020204" pitchFamily="34" charset="0"/>
                        <a:buChar char="•"/>
                      </a:pPr>
                      <a:r>
                        <a:rPr lang="ru-RU" sz="1400" dirty="0">
                          <a:latin typeface="Calibri" panose="020F0502020204030204" pitchFamily="34" charset="0"/>
                          <a:cs typeface="Calibri" panose="020F0502020204030204" pitchFamily="34" charset="0"/>
                        </a:rPr>
                        <a:t>Затраты оцениваются в денежном выражении, а выгоды определяются в «физических» единицах</a:t>
                      </a:r>
                    </a:p>
                    <a:p>
                      <a:pPr marL="285750" indent="-285750">
                        <a:buFont typeface="Arial" panose="020B0604020202020204" pitchFamily="34" charset="0"/>
                        <a:buChar char="•"/>
                      </a:pPr>
                      <a:r>
                        <a:rPr lang="ru-RU" sz="1400" dirty="0">
                          <a:latin typeface="Calibri" panose="020F0502020204030204" pitchFamily="34" charset="0"/>
                          <a:cs typeface="Calibri" panose="020F0502020204030204" pitchFamily="34" charset="0"/>
                        </a:rPr>
                        <a:t>Оценка стоимости разных вариантов, которые достигают одной и той же цели, ранжирование по стоимости </a:t>
                      </a:r>
                      <a:endParaRPr lang="en-US" sz="1400" dirty="0">
                        <a:latin typeface="Calibri" panose="020F0502020204030204" pitchFamily="34" charset="0"/>
                        <a:cs typeface="Calibri" panose="020F0502020204030204" pitchFamily="34" charset="0"/>
                      </a:endParaRP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a:latin typeface="Calibri" panose="020F0502020204030204" pitchFamily="34" charset="0"/>
                          <a:cs typeface="Calibri" panose="020F0502020204030204" pitchFamily="34" charset="0"/>
                        </a:rPr>
                        <a:t>Допускает случаи с множеством целей или критериев, только если они могут быть оценены количественно (в противном случае, исключаются другие измерения, такие как справедливость, осуществимость или сопутствующие выгоды)</a:t>
                      </a:r>
                      <a:endParaRPr lang="de-DE"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18503147"/>
                  </a:ext>
                </a:extLst>
              </a:tr>
            </a:tbl>
          </a:graphicData>
        </a:graphic>
      </p:graphicFrame>
    </p:spTree>
    <p:extLst>
      <p:ext uri="{BB962C8B-B14F-4D97-AF65-F5344CB8AC3E}">
        <p14:creationId xmlns:p14="http://schemas.microsoft.com/office/powerpoint/2010/main" val="226349018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ED7C03D-2A4E-4B2A-9597-459B25ABB963}"/>
              </a:ext>
            </a:extLst>
          </p:cNvPr>
          <p:cNvSpPr>
            <a:spLocks noGrp="1"/>
          </p:cNvSpPr>
          <p:nvPr>
            <p:ph type="title"/>
          </p:nvPr>
        </p:nvSpPr>
        <p:spPr/>
        <p:txBody>
          <a:bodyPr>
            <a:normAutofit fontScale="90000"/>
          </a:bodyPr>
          <a:lstStyle/>
          <a:p>
            <a:r>
              <a:rPr lang="ru-RU" dirty="0"/>
              <a:t>Оценить экономическую добавленную ценность решений Нексус</a:t>
            </a:r>
            <a:endParaRPr lang="de-DE" dirty="0"/>
          </a:p>
        </p:txBody>
      </p:sp>
      <p:sp>
        <p:nvSpPr>
          <p:cNvPr id="4" name="Foliennummernplatzhalter 3">
            <a:extLst>
              <a:ext uri="{FF2B5EF4-FFF2-40B4-BE49-F238E27FC236}">
                <a16:creationId xmlns:a16="http://schemas.microsoft.com/office/drawing/2014/main" id="{76B51FA8-1E19-4C8B-BC52-82B0AE36F9D9}"/>
              </a:ext>
            </a:extLst>
          </p:cNvPr>
          <p:cNvSpPr>
            <a:spLocks noGrp="1"/>
          </p:cNvSpPr>
          <p:nvPr>
            <p:ph type="sldNum" sz="quarter" idx="16"/>
          </p:nvPr>
        </p:nvSpPr>
        <p:spPr/>
        <p:txBody>
          <a:bodyPr/>
          <a:lstStyle/>
          <a:p>
            <a:fld id="{CF23C0C3-F0EC-4AF0-84C8-08554CFEDD03}" type="slidenum">
              <a:rPr lang="en-GB" smtClean="0"/>
              <a:t>12</a:t>
            </a:fld>
            <a:endParaRPr lang="en-GB" dirty="0"/>
          </a:p>
        </p:txBody>
      </p:sp>
      <p:graphicFrame>
        <p:nvGraphicFramePr>
          <p:cNvPr id="6" name="Tabelle 5">
            <a:extLst>
              <a:ext uri="{FF2B5EF4-FFF2-40B4-BE49-F238E27FC236}">
                <a16:creationId xmlns:a16="http://schemas.microsoft.com/office/drawing/2014/main" id="{4F322B49-6CB5-4B9A-AA5C-87ACFFAC0BE6}"/>
              </a:ext>
            </a:extLst>
          </p:cNvPr>
          <p:cNvGraphicFramePr>
            <a:graphicFrameLocks noGrp="1"/>
          </p:cNvGraphicFramePr>
          <p:nvPr>
            <p:extLst>
              <p:ext uri="{D42A27DB-BD31-4B8C-83A1-F6EECF244321}">
                <p14:modId xmlns:p14="http://schemas.microsoft.com/office/powerpoint/2010/main" val="3447518298"/>
              </p:ext>
            </p:extLst>
          </p:nvPr>
        </p:nvGraphicFramePr>
        <p:xfrm>
          <a:off x="304450" y="1203383"/>
          <a:ext cx="8567184" cy="3248988"/>
        </p:xfrm>
        <a:graphic>
          <a:graphicData uri="http://schemas.openxmlformats.org/drawingml/2006/table">
            <a:tbl>
              <a:tblPr firstRow="1" bandRow="1">
                <a:tableStyleId>{F5AB1C69-6EDB-4FF4-983F-18BD219EF322}</a:tableStyleId>
              </a:tblPr>
              <a:tblGrid>
                <a:gridCol w="1377701">
                  <a:extLst>
                    <a:ext uri="{9D8B030D-6E8A-4147-A177-3AD203B41FA5}">
                      <a16:colId xmlns:a16="http://schemas.microsoft.com/office/drawing/2014/main" val="1745956388"/>
                    </a:ext>
                  </a:extLst>
                </a:gridCol>
                <a:gridCol w="3859154">
                  <a:extLst>
                    <a:ext uri="{9D8B030D-6E8A-4147-A177-3AD203B41FA5}">
                      <a16:colId xmlns:a16="http://schemas.microsoft.com/office/drawing/2014/main" val="277142490"/>
                    </a:ext>
                  </a:extLst>
                </a:gridCol>
                <a:gridCol w="3330329">
                  <a:extLst>
                    <a:ext uri="{9D8B030D-6E8A-4147-A177-3AD203B41FA5}">
                      <a16:colId xmlns:a16="http://schemas.microsoft.com/office/drawing/2014/main" val="2476198150"/>
                    </a:ext>
                  </a:extLst>
                </a:gridCol>
              </a:tblGrid>
              <a:tr h="300877">
                <a:tc>
                  <a:txBody>
                    <a:bodyPr/>
                    <a:lstStyle/>
                    <a:p>
                      <a:r>
                        <a:rPr lang="ru-RU" sz="1200" dirty="0"/>
                        <a:t>Метод</a:t>
                      </a:r>
                      <a:endParaRPr lang="de-DE" sz="1200" dirty="0"/>
                    </a:p>
                  </a:txBody>
                  <a:tcPr>
                    <a:solidFill>
                      <a:srgbClr val="F4971A"/>
                    </a:solidFill>
                  </a:tcPr>
                </a:tc>
                <a:tc>
                  <a:txBody>
                    <a:bodyPr/>
                    <a:lstStyle/>
                    <a:p>
                      <a:r>
                        <a:rPr lang="ru-RU" sz="1200" dirty="0"/>
                        <a:t>Описание</a:t>
                      </a:r>
                      <a:endParaRPr lang="de-DE" sz="1200" dirty="0"/>
                    </a:p>
                  </a:txBody>
                  <a:tcPr>
                    <a:solidFill>
                      <a:srgbClr val="F4971A"/>
                    </a:solidFill>
                  </a:tcPr>
                </a:tc>
                <a:tc>
                  <a:txBody>
                    <a:bodyPr/>
                    <a:lstStyle/>
                    <a:p>
                      <a:r>
                        <a:rPr lang="ru-RU" sz="1200" dirty="0"/>
                        <a:t>Трудности</a:t>
                      </a:r>
                      <a:endParaRPr lang="de-DE" sz="1200" dirty="0"/>
                    </a:p>
                  </a:txBody>
                  <a:tcPr>
                    <a:solidFill>
                      <a:srgbClr val="F4971A"/>
                    </a:solidFill>
                  </a:tcPr>
                </a:tc>
                <a:extLst>
                  <a:ext uri="{0D108BD9-81ED-4DB2-BD59-A6C34878D82A}">
                    <a16:rowId xmlns:a16="http://schemas.microsoft.com/office/drawing/2014/main" val="1256879156"/>
                  </a:ext>
                </a:extLst>
              </a:tr>
              <a:tr h="1242662">
                <a:tc>
                  <a:txBody>
                    <a:bodyPr/>
                    <a:lstStyle/>
                    <a:p>
                      <a:r>
                        <a:rPr lang="ru-RU" sz="1200" noProof="0" dirty="0">
                          <a:latin typeface="Calibri" panose="020F0502020204030204" pitchFamily="34" charset="0"/>
                          <a:cs typeface="Calibri" panose="020F0502020204030204" pitchFamily="34" charset="0"/>
                        </a:rPr>
                        <a:t>Многокритериальный анализ решений Нексус (МКА)</a:t>
                      </a:r>
                      <a:endParaRPr lang="en-US" sz="1200" noProof="0" dirty="0">
                        <a:latin typeface="Calibri" panose="020F0502020204030204" pitchFamily="34" charset="0"/>
                        <a:cs typeface="Calibri" panose="020F0502020204030204" pitchFamily="34" charset="0"/>
                      </a:endParaRPr>
                    </a:p>
                  </a:txBody>
                  <a:tcPr/>
                </a:tc>
                <a:tc>
                  <a:txBody>
                    <a:bodyPr/>
                    <a:lstStyle/>
                    <a:p>
                      <a:pPr marL="285750" indent="-285750">
                        <a:buFont typeface="Arial" panose="020B0604020202020204" pitchFamily="34" charset="0"/>
                        <a:buChar char="•"/>
                      </a:pPr>
                      <a:r>
                        <a:rPr lang="ru-RU" sz="1200" noProof="0" dirty="0">
                          <a:latin typeface="Calibri" panose="020F0502020204030204" pitchFamily="34" charset="0"/>
                          <a:cs typeface="Calibri" panose="020F0502020204030204" pitchFamily="34" charset="0"/>
                        </a:rPr>
                        <a:t>Сочетает финансовые/экономические критерии с техническими, экологическими и социальными критериями, чтобы оценить и ранжировать решения Нексус </a:t>
                      </a:r>
                    </a:p>
                    <a:p>
                      <a:pPr marL="285750" indent="-285750">
                        <a:buFont typeface="Arial" panose="020B0604020202020204" pitchFamily="34" charset="0"/>
                        <a:buChar char="•"/>
                      </a:pPr>
                      <a:r>
                        <a:rPr lang="ru-RU" sz="1200" noProof="0" dirty="0">
                          <a:latin typeface="Calibri" panose="020F0502020204030204" pitchFamily="34" charset="0"/>
                          <a:cs typeface="Calibri" panose="020F0502020204030204" pitchFamily="34" charset="0"/>
                        </a:rPr>
                        <a:t>Каждому критерию присваивается вес, который влияет на общий вес решения</a:t>
                      </a:r>
                      <a:endParaRPr lang="en-US" sz="1200" noProof="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ru-RU" sz="1200" noProof="0" dirty="0">
                          <a:latin typeface="Calibri" panose="020F0502020204030204" pitchFamily="34" charset="0"/>
                          <a:cs typeface="Calibri" panose="020F0502020204030204" pitchFamily="34" charset="0"/>
                        </a:rPr>
                        <a:t>МКА может использоваться в дополнение к ОЭЭ</a:t>
                      </a:r>
                      <a:endParaRPr lang="en-US" sz="1200" noProof="0" dirty="0">
                        <a:latin typeface="Calibri" panose="020F0502020204030204" pitchFamily="34" charset="0"/>
                        <a:cs typeface="Calibri" panose="020F0502020204030204" pitchFamily="34" charset="0"/>
                      </a:endParaRPr>
                    </a:p>
                  </a:txBody>
                  <a:tcPr/>
                </a:tc>
                <a:tc>
                  <a:txBody>
                    <a:bodyPr/>
                    <a:lstStyle/>
                    <a:p>
                      <a:pPr marL="285750" indent="-285750">
                        <a:buFont typeface="Arial" panose="020B0604020202020204" pitchFamily="34" charset="0"/>
                        <a:buChar char="•"/>
                      </a:pPr>
                      <a:r>
                        <a:rPr lang="ru-RU" sz="1200" kern="1200" noProof="0" dirty="0">
                          <a:solidFill>
                            <a:schemeClr val="dk1"/>
                          </a:solidFill>
                          <a:latin typeface="Calibri" panose="020F0502020204030204" pitchFamily="34" charset="0"/>
                          <a:ea typeface="+mn-ea"/>
                          <a:cs typeface="Calibri" panose="020F0502020204030204" pitchFamily="34" charset="0"/>
                        </a:rPr>
                        <a:t>Фокус не только на экономических критериях: сложно согласовать вес критериев</a:t>
                      </a:r>
                    </a:p>
                  </a:txBody>
                  <a:tcPr/>
                </a:tc>
                <a:extLst>
                  <a:ext uri="{0D108BD9-81ED-4DB2-BD59-A6C34878D82A}">
                    <a16:rowId xmlns:a16="http://schemas.microsoft.com/office/drawing/2014/main" val="2351252818"/>
                  </a:ext>
                </a:extLst>
              </a:tr>
              <a:tr h="1576511">
                <a:tc>
                  <a:txBody>
                    <a:bodyPr/>
                    <a:lstStyle/>
                    <a:p>
                      <a:r>
                        <a:rPr lang="ru-RU" sz="1200" dirty="0">
                          <a:latin typeface="Calibri" panose="020F0502020204030204" pitchFamily="34" charset="0"/>
                          <a:cs typeface="Calibri" panose="020F0502020204030204" pitchFamily="34" charset="0"/>
                        </a:rPr>
                        <a:t>Представление экономического обоснования решений Нексус</a:t>
                      </a:r>
                      <a:endParaRPr lang="de-DE" sz="1200" dirty="0">
                        <a:latin typeface="Calibri" panose="020F0502020204030204" pitchFamily="34" charset="0"/>
                        <a:cs typeface="Calibri" panose="020F0502020204030204" pitchFamily="34" charset="0"/>
                      </a:endParaRPr>
                    </a:p>
                  </a:txBody>
                  <a:tcPr/>
                </a:tc>
                <a:tc>
                  <a:txBody>
                    <a:bodyPr/>
                    <a:lstStyle/>
                    <a:p>
                      <a:pPr marL="285750" indent="-285750">
                        <a:buFont typeface="Arial" panose="020B0604020202020204" pitchFamily="34" charset="0"/>
                        <a:buChar char="•"/>
                      </a:pPr>
                      <a:r>
                        <a:rPr lang="ru-RU" sz="1200" dirty="0">
                          <a:latin typeface="Calibri" panose="020F0502020204030204" pitchFamily="34" charset="0"/>
                          <a:cs typeface="Calibri" panose="020F0502020204030204" pitchFamily="34" charset="0"/>
                        </a:rPr>
                        <a:t>Оценивает, следует ли осуществлять инвестиции в решение Нексус или нет</a:t>
                      </a:r>
                    </a:p>
                    <a:p>
                      <a:pPr marL="285750" indent="-285750">
                        <a:buFont typeface="Arial" panose="020B0604020202020204" pitchFamily="34" charset="0"/>
                        <a:buChar char="•"/>
                      </a:pPr>
                      <a:r>
                        <a:rPr lang="ru-RU" sz="1200" dirty="0">
                          <a:latin typeface="Calibri" panose="020F0502020204030204" pitchFamily="34" charset="0"/>
                          <a:cs typeface="Calibri" panose="020F0502020204030204" pitchFamily="34" charset="0"/>
                        </a:rPr>
                        <a:t>Основано на ОЭЭ/ОЭЗ: оценивает ожидаемые риски и затраты и сравнивает их с ожидаемым доходом на инвестиции.</a:t>
                      </a:r>
                      <a:endParaRPr lang="en-US" sz="12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ru-RU" sz="1200" dirty="0">
                          <a:latin typeface="Calibri" panose="020F0502020204030204" pitchFamily="34" charset="0"/>
                          <a:cs typeface="Calibri" panose="020F0502020204030204" pitchFamily="34" charset="0"/>
                        </a:rPr>
                        <a:t>Путь к разработке бизнес кейса: (1) обоснование с точки зрения бизнеса, (2) способы инвестирования, (3) описание ценности предложения</a:t>
                      </a:r>
                      <a:endParaRPr lang="en-US" sz="1200" dirty="0">
                        <a:latin typeface="Calibri" panose="020F0502020204030204" pitchFamily="34" charset="0"/>
                        <a:cs typeface="Calibri" panose="020F0502020204030204" pitchFamily="34" charset="0"/>
                      </a:endParaRPr>
                    </a:p>
                  </a:txBody>
                  <a:tcPr/>
                </a:tc>
                <a:tc>
                  <a:txBody>
                    <a:bodyPr/>
                    <a:lstStyle/>
                    <a:p>
                      <a:pPr marL="285750" indent="-285750">
                        <a:buFont typeface="Arial" panose="020B0604020202020204" pitchFamily="34" charset="0"/>
                        <a:buChar char="•"/>
                      </a:pPr>
                      <a:r>
                        <a:rPr lang="ru-RU" sz="1200" dirty="0">
                          <a:latin typeface="Calibri" panose="020F0502020204030204" pitchFamily="34" charset="0"/>
                          <a:cs typeface="Calibri" panose="020F0502020204030204" pitchFamily="34" charset="0"/>
                        </a:rPr>
                        <a:t>Часто инвестиции связаны с неизвестными рисками, высокой стоимостью действий и неопределенностью в отношении доходности инвестиций</a:t>
                      </a:r>
                    </a:p>
                    <a:p>
                      <a:pPr marL="285750" indent="-285750">
                        <a:buFont typeface="Arial" panose="020B0604020202020204" pitchFamily="34" charset="0"/>
                        <a:buChar char="•"/>
                      </a:pPr>
                      <a:r>
                        <a:rPr lang="ru-RU" sz="1200" dirty="0">
                          <a:latin typeface="Calibri" panose="020F0502020204030204" pitchFamily="34" charset="0"/>
                          <a:cs typeface="Calibri" panose="020F0502020204030204" pitchFamily="34" charset="0"/>
                        </a:rPr>
                        <a:t>Метод ограничен местным масштабом</a:t>
                      </a:r>
                      <a:endParaRPr lang="en-US" sz="12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ru-RU" sz="1200" dirty="0">
                          <a:latin typeface="Calibri" panose="020F0502020204030204" pitchFamily="34" charset="0"/>
                          <a:cs typeface="Calibri" panose="020F0502020204030204" pitchFamily="34" charset="0"/>
                        </a:rPr>
                        <a:t>Занимает много времени</a:t>
                      </a:r>
                      <a:endParaRPr lang="en-US" sz="12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42763378"/>
                  </a:ext>
                </a:extLst>
              </a:tr>
            </a:tbl>
          </a:graphicData>
        </a:graphic>
      </p:graphicFrame>
    </p:spTree>
    <p:extLst>
      <p:ext uri="{BB962C8B-B14F-4D97-AF65-F5344CB8AC3E}">
        <p14:creationId xmlns:p14="http://schemas.microsoft.com/office/powerpoint/2010/main" val="28923517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32B9A8F-0B59-4F0F-8345-A0F85BFE69C7}"/>
              </a:ext>
            </a:extLst>
          </p:cNvPr>
          <p:cNvSpPr>
            <a:spLocks noGrp="1"/>
          </p:cNvSpPr>
          <p:nvPr>
            <p:ph type="body" sz="quarter" idx="14"/>
          </p:nvPr>
        </p:nvSpPr>
        <p:spPr>
          <a:xfrm>
            <a:off x="449816" y="1244492"/>
            <a:ext cx="8567737" cy="270565"/>
          </a:xfrm>
        </p:spPr>
        <p:txBody>
          <a:bodyPr/>
          <a:lstStyle/>
          <a:p>
            <a:r>
              <a:rPr lang="ru-RU" dirty="0"/>
              <a:t>Инструментарий для критериев отбора ВЭП Нексус</a:t>
            </a:r>
            <a:endParaRPr lang="de-DE" dirty="0"/>
          </a:p>
        </p:txBody>
      </p:sp>
      <p:graphicFrame>
        <p:nvGraphicFramePr>
          <p:cNvPr id="7" name="Diagramm 6">
            <a:extLst>
              <a:ext uri="{FF2B5EF4-FFF2-40B4-BE49-F238E27FC236}">
                <a16:creationId xmlns:a16="http://schemas.microsoft.com/office/drawing/2014/main" id="{AB4209F3-DE27-4458-A5DF-66655C8A412B}"/>
              </a:ext>
            </a:extLst>
          </p:cNvPr>
          <p:cNvGraphicFramePr/>
          <p:nvPr>
            <p:extLst>
              <p:ext uri="{D42A27DB-BD31-4B8C-83A1-F6EECF244321}">
                <p14:modId xmlns:p14="http://schemas.microsoft.com/office/powerpoint/2010/main" val="792922915"/>
              </p:ext>
            </p:extLst>
          </p:nvPr>
        </p:nvGraphicFramePr>
        <p:xfrm>
          <a:off x="289444" y="1523342"/>
          <a:ext cx="8565112" cy="3019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el 3">
            <a:extLst>
              <a:ext uri="{FF2B5EF4-FFF2-40B4-BE49-F238E27FC236}">
                <a16:creationId xmlns:a16="http://schemas.microsoft.com/office/drawing/2014/main" id="{733999BD-3429-4167-9CC6-B64C94DC40D8}"/>
              </a:ext>
            </a:extLst>
          </p:cNvPr>
          <p:cNvSpPr>
            <a:spLocks noGrp="1"/>
          </p:cNvSpPr>
          <p:nvPr>
            <p:ph type="title"/>
          </p:nvPr>
        </p:nvSpPr>
        <p:spPr/>
        <p:txBody>
          <a:bodyPr>
            <a:normAutofit fontScale="90000"/>
          </a:bodyPr>
          <a:lstStyle/>
          <a:p>
            <a:r>
              <a:rPr lang="ru-RU" dirty="0"/>
              <a:t>Оценка экономической добавленной стоимости решений Нексус</a:t>
            </a:r>
            <a:endParaRPr lang="de-DE" dirty="0"/>
          </a:p>
        </p:txBody>
      </p:sp>
      <p:sp>
        <p:nvSpPr>
          <p:cNvPr id="5" name="Foliennummernplatzhalter 4">
            <a:extLst>
              <a:ext uri="{FF2B5EF4-FFF2-40B4-BE49-F238E27FC236}">
                <a16:creationId xmlns:a16="http://schemas.microsoft.com/office/drawing/2014/main" id="{79CE1C4D-99D6-4693-8F79-B89AF45AC08D}"/>
              </a:ext>
            </a:extLst>
          </p:cNvPr>
          <p:cNvSpPr>
            <a:spLocks noGrp="1"/>
          </p:cNvSpPr>
          <p:nvPr>
            <p:ph type="sldNum" sz="quarter" idx="16"/>
          </p:nvPr>
        </p:nvSpPr>
        <p:spPr/>
        <p:txBody>
          <a:bodyPr/>
          <a:lstStyle/>
          <a:p>
            <a:fld id="{CF23C0C3-F0EC-4AF0-84C8-08554CFEDD03}" type="slidenum">
              <a:rPr lang="en-GB" smtClean="0"/>
              <a:t>13</a:t>
            </a:fld>
            <a:endParaRPr lang="en-GB" dirty="0"/>
          </a:p>
        </p:txBody>
      </p:sp>
    </p:spTree>
    <p:extLst>
      <p:ext uri="{BB962C8B-B14F-4D97-AF65-F5344CB8AC3E}">
        <p14:creationId xmlns:p14="http://schemas.microsoft.com/office/powerpoint/2010/main" val="349750448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2EC3C3B-27EB-474B-85FB-AE847B6D2AFD}"/>
              </a:ext>
            </a:extLst>
          </p:cNvPr>
          <p:cNvSpPr>
            <a:spLocks noGrp="1"/>
          </p:cNvSpPr>
          <p:nvPr>
            <p:ph type="body" sz="quarter" idx="13"/>
          </p:nvPr>
        </p:nvSpPr>
        <p:spPr>
          <a:xfrm>
            <a:off x="449818" y="1043627"/>
            <a:ext cx="7114380" cy="2839832"/>
          </a:xfrm>
        </p:spPr>
        <p:txBody>
          <a:bodyPr>
            <a:normAutofit fontScale="92500"/>
          </a:bodyPr>
          <a:lstStyle/>
          <a:p>
            <a:pPr algn="ctr"/>
            <a:endParaRPr lang="de-DE" sz="2400" dirty="0"/>
          </a:p>
          <a:p>
            <a:pPr lvl="0">
              <a:lnSpc>
                <a:spcPct val="100000"/>
              </a:lnSpc>
              <a:spcBef>
                <a:spcPts val="0"/>
              </a:spcBef>
              <a:defRPr/>
            </a:pPr>
            <a:r>
              <a:rPr lang="ru-RU" sz="2400" dirty="0"/>
              <a:t>Есть ли у Вас опыт работы с некоторыми из этих методов в Вашем регионе/профессиональном контексте?</a:t>
            </a:r>
            <a:endParaRPr lang="en-US" sz="2400" dirty="0"/>
          </a:p>
          <a:p>
            <a:pPr lvl="0">
              <a:lnSpc>
                <a:spcPct val="100000"/>
              </a:lnSpc>
              <a:spcBef>
                <a:spcPts val="0"/>
              </a:spcBef>
              <a:defRPr/>
            </a:pPr>
            <a:endParaRPr lang="en-US" sz="2400" dirty="0"/>
          </a:p>
          <a:p>
            <a:pPr lvl="0">
              <a:lnSpc>
                <a:spcPct val="100000"/>
              </a:lnSpc>
              <a:spcBef>
                <a:spcPts val="0"/>
              </a:spcBef>
              <a:defRPr/>
            </a:pPr>
            <a:r>
              <a:rPr lang="ru-RU" sz="2400" dirty="0"/>
              <a:t>С какими трудностями Вы столкнулись</a:t>
            </a:r>
            <a:r>
              <a:rPr lang="en-US" sz="2400" dirty="0"/>
              <a:t>? </a:t>
            </a:r>
          </a:p>
          <a:p>
            <a:pPr lvl="0">
              <a:lnSpc>
                <a:spcPct val="100000"/>
              </a:lnSpc>
              <a:spcBef>
                <a:spcPts val="0"/>
              </a:spcBef>
              <a:defRPr/>
            </a:pPr>
            <a:endParaRPr lang="en-US" sz="2400" dirty="0"/>
          </a:p>
          <a:p>
            <a:pPr lvl="0">
              <a:lnSpc>
                <a:spcPct val="100000"/>
              </a:lnSpc>
              <a:spcBef>
                <a:spcPts val="0"/>
              </a:spcBef>
              <a:defRPr/>
            </a:pPr>
            <a:r>
              <a:rPr lang="ru-RU" sz="2400" dirty="0"/>
              <a:t>Хотите поделиться некоторыми вынесенными </a:t>
            </a:r>
          </a:p>
          <a:p>
            <a:pPr lvl="0">
              <a:lnSpc>
                <a:spcPct val="100000"/>
              </a:lnSpc>
              <a:spcBef>
                <a:spcPts val="0"/>
              </a:spcBef>
              <a:defRPr/>
            </a:pPr>
            <a:r>
              <a:rPr lang="ru-RU" sz="2400" dirty="0"/>
              <a:t>уроками? </a:t>
            </a:r>
            <a:endParaRPr lang="en-US" sz="2400" dirty="0">
              <a:solidFill>
                <a:schemeClr val="bg1"/>
              </a:solidFill>
            </a:endParaRPr>
          </a:p>
        </p:txBody>
      </p:sp>
      <p:sp>
        <p:nvSpPr>
          <p:cNvPr id="3" name="Titel 2">
            <a:extLst>
              <a:ext uri="{FF2B5EF4-FFF2-40B4-BE49-F238E27FC236}">
                <a16:creationId xmlns:a16="http://schemas.microsoft.com/office/drawing/2014/main" id="{29CCF77F-4C95-41ED-919C-0D896B7D6968}"/>
              </a:ext>
            </a:extLst>
          </p:cNvPr>
          <p:cNvSpPr>
            <a:spLocks noGrp="1"/>
          </p:cNvSpPr>
          <p:nvPr>
            <p:ph type="title"/>
          </p:nvPr>
        </p:nvSpPr>
        <p:spPr/>
        <p:txBody>
          <a:bodyPr/>
          <a:lstStyle/>
          <a:p>
            <a:r>
              <a:rPr lang="ru-RU" dirty="0"/>
              <a:t>Время для размышлений</a:t>
            </a:r>
            <a:r>
              <a:rPr lang="en-US" dirty="0"/>
              <a:t>!</a:t>
            </a:r>
            <a:endParaRPr lang="de-DE" dirty="0"/>
          </a:p>
        </p:txBody>
      </p:sp>
      <p:sp>
        <p:nvSpPr>
          <p:cNvPr id="4" name="Foliennummernplatzhalter 3">
            <a:extLst>
              <a:ext uri="{FF2B5EF4-FFF2-40B4-BE49-F238E27FC236}">
                <a16:creationId xmlns:a16="http://schemas.microsoft.com/office/drawing/2014/main" id="{A26F5DDD-06E6-4BA4-B9FF-2B987B779B7D}"/>
              </a:ext>
            </a:extLst>
          </p:cNvPr>
          <p:cNvSpPr>
            <a:spLocks noGrp="1"/>
          </p:cNvSpPr>
          <p:nvPr>
            <p:ph type="sldNum" sz="quarter" idx="16"/>
          </p:nvPr>
        </p:nvSpPr>
        <p:spPr/>
        <p:txBody>
          <a:bodyPr/>
          <a:lstStyle/>
          <a:p>
            <a:fld id="{CF23C0C3-F0EC-4AF0-84C8-08554CFEDD03}" type="slidenum">
              <a:rPr lang="en-GB" smtClean="0"/>
              <a:t>14</a:t>
            </a:fld>
            <a:endParaRPr lang="en-GB" dirty="0"/>
          </a:p>
        </p:txBody>
      </p:sp>
      <p:pic>
        <p:nvPicPr>
          <p:cNvPr id="5" name="Grafik 4">
            <a:extLst>
              <a:ext uri="{FF2B5EF4-FFF2-40B4-BE49-F238E27FC236}">
                <a16:creationId xmlns:a16="http://schemas.microsoft.com/office/drawing/2014/main" id="{7DEC7EEC-3EB0-40F9-9E3F-9F27F289C89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656685" y="2571750"/>
            <a:ext cx="2346631" cy="2518944"/>
          </a:xfrm>
          <a:prstGeom prst="rect">
            <a:avLst/>
          </a:prstGeom>
        </p:spPr>
      </p:pic>
      <p:sp>
        <p:nvSpPr>
          <p:cNvPr id="6" name="Ellipse 5">
            <a:extLst>
              <a:ext uri="{FF2B5EF4-FFF2-40B4-BE49-F238E27FC236}">
                <a16:creationId xmlns:a16="http://schemas.microsoft.com/office/drawing/2014/main" id="{08DE6AA1-7057-4132-A06F-F4344B44F3F4}"/>
              </a:ext>
            </a:extLst>
          </p:cNvPr>
          <p:cNvSpPr/>
          <p:nvPr/>
        </p:nvSpPr>
        <p:spPr>
          <a:xfrm>
            <a:off x="7564198" y="1935164"/>
            <a:ext cx="492829" cy="482821"/>
          </a:xfrm>
          <a:prstGeom prst="ellipse">
            <a:avLst/>
          </a:prstGeom>
          <a:blipFill>
            <a:blip r:embed="rId4">
              <a:extLst>
                <a:ext uri="{96DAC541-7B7A-43D3-8B79-37D633B846F1}">
                  <asvg:svgBlip xmlns:asvg="http://schemas.microsoft.com/office/drawing/2016/SVG/main" r:embed="rId5"/>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47992614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A9D170-D0FB-4A8A-A372-EA0E0BF850B7}"/>
              </a:ext>
            </a:extLst>
          </p:cNvPr>
          <p:cNvSpPr>
            <a:spLocks noGrp="1"/>
          </p:cNvSpPr>
          <p:nvPr>
            <p:ph type="body" sz="quarter" idx="10"/>
          </p:nvPr>
        </p:nvSpPr>
        <p:spPr>
          <a:xfrm>
            <a:off x="581130" y="4489385"/>
            <a:ext cx="6515961" cy="677108"/>
          </a:xfrm>
        </p:spPr>
        <p:txBody>
          <a:bodyPr/>
          <a:lstStyle/>
          <a:p>
            <a:r>
              <a:rPr lang="ru-RU" dirty="0"/>
              <a:t>Глава</a:t>
            </a:r>
            <a:r>
              <a:rPr lang="en-US" dirty="0"/>
              <a:t> 2.3: </a:t>
            </a:r>
            <a:r>
              <a:rPr lang="ru-RU" dirty="0"/>
              <a:t>Межотраслевое инвестиционное планирование и финансирование</a:t>
            </a:r>
            <a:endParaRPr lang="de-DE" dirty="0"/>
          </a:p>
        </p:txBody>
      </p:sp>
      <p:sp>
        <p:nvSpPr>
          <p:cNvPr id="3" name="Titel 2">
            <a:extLst>
              <a:ext uri="{FF2B5EF4-FFF2-40B4-BE49-F238E27FC236}">
                <a16:creationId xmlns:a16="http://schemas.microsoft.com/office/drawing/2014/main" id="{AF5F6FCE-AD72-41D6-8F13-7ABCF888E740}"/>
              </a:ext>
            </a:extLst>
          </p:cNvPr>
          <p:cNvSpPr>
            <a:spLocks noGrp="1"/>
          </p:cNvSpPr>
          <p:nvPr>
            <p:ph type="title"/>
          </p:nvPr>
        </p:nvSpPr>
        <p:spPr>
          <a:xfrm>
            <a:off x="581130" y="3520154"/>
            <a:ext cx="6515961" cy="812530"/>
          </a:xfrm>
        </p:spPr>
        <p:txBody>
          <a:bodyPr/>
          <a:lstStyle/>
          <a:p>
            <a:r>
              <a:rPr lang="ru-RU" dirty="0"/>
              <a:t>Мобилизация финансов для реализации решений Нексус</a:t>
            </a:r>
            <a:endParaRPr lang="en-US" dirty="0"/>
          </a:p>
        </p:txBody>
      </p:sp>
    </p:spTree>
    <p:extLst>
      <p:ext uri="{BB962C8B-B14F-4D97-AF65-F5344CB8AC3E}">
        <p14:creationId xmlns:p14="http://schemas.microsoft.com/office/powerpoint/2010/main" val="203740735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6657337-36C7-490D-9C13-6579F09D436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689528" y="1419193"/>
            <a:ext cx="6858000" cy="5143500"/>
          </a:xfrm>
          <a:prstGeom prst="rect">
            <a:avLst/>
          </a:prstGeom>
        </p:spPr>
      </p:pic>
      <p:sp>
        <p:nvSpPr>
          <p:cNvPr id="4" name="Foliennummernplatzhalter 3">
            <a:extLst>
              <a:ext uri="{FF2B5EF4-FFF2-40B4-BE49-F238E27FC236}">
                <a16:creationId xmlns:a16="http://schemas.microsoft.com/office/drawing/2014/main" id="{784C0FAB-E1D4-41C2-B1BC-8AF215A869E1}"/>
              </a:ext>
            </a:extLst>
          </p:cNvPr>
          <p:cNvSpPr>
            <a:spLocks noGrp="1"/>
          </p:cNvSpPr>
          <p:nvPr>
            <p:ph type="sldNum" sz="quarter" idx="16"/>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23C0C3-F0EC-4AF0-84C8-08554CFEDD03}" type="slidenum">
              <a:rPr kumimoji="0" lang="en-GB" sz="1000" b="1" i="0" u="none" strike="noStrike" kern="1200" cap="none" spc="0" normalizeH="0" baseline="0" noProof="0" smtClean="0">
                <a:ln>
                  <a:noFill/>
                </a:ln>
                <a:solidFill>
                  <a:srgbClr val="575756"/>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en-GB" sz="1000" b="1" i="0" u="none" strike="noStrike" kern="1200" cap="none" spc="0" normalizeH="0" baseline="0" noProof="0" dirty="0">
              <a:ln>
                <a:noFill/>
              </a:ln>
              <a:solidFill>
                <a:srgbClr val="575756"/>
              </a:solidFill>
              <a:effectLst/>
              <a:uLnTx/>
              <a:uFillTx/>
              <a:latin typeface="Arial"/>
              <a:ea typeface="+mn-ea"/>
              <a:cs typeface="+mn-cs"/>
            </a:endParaRPr>
          </a:p>
        </p:txBody>
      </p:sp>
      <p:graphicFrame>
        <p:nvGraphicFramePr>
          <p:cNvPr id="5" name="Diagramm 4">
            <a:extLst>
              <a:ext uri="{FF2B5EF4-FFF2-40B4-BE49-F238E27FC236}">
                <a16:creationId xmlns:a16="http://schemas.microsoft.com/office/drawing/2014/main" id="{B7E9EFF6-A645-4136-A238-F55FA3F9BAED}"/>
              </a:ext>
            </a:extLst>
          </p:cNvPr>
          <p:cNvGraphicFramePr/>
          <p:nvPr>
            <p:extLst>
              <p:ext uri="{D42A27DB-BD31-4B8C-83A1-F6EECF244321}">
                <p14:modId xmlns:p14="http://schemas.microsoft.com/office/powerpoint/2010/main" val="159025619"/>
              </p:ext>
            </p:extLst>
          </p:nvPr>
        </p:nvGraphicFramePr>
        <p:xfrm>
          <a:off x="649941" y="512744"/>
          <a:ext cx="9184341" cy="41180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294841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0056724-0088-4A33-BADD-2139D18B8109}"/>
              </a:ext>
            </a:extLst>
          </p:cNvPr>
          <p:cNvSpPr>
            <a:spLocks noGrp="1"/>
          </p:cNvSpPr>
          <p:nvPr>
            <p:ph type="sldNum" sz="quarter" idx="16"/>
          </p:nvPr>
        </p:nvSpPr>
        <p:spPr/>
        <p:txBody>
          <a:bodyPr/>
          <a:lstStyle/>
          <a:p>
            <a:fld id="{CF23C0C3-F0EC-4AF0-84C8-08554CFEDD03}" type="slidenum">
              <a:rPr lang="en-GB" smtClean="0"/>
              <a:t>17</a:t>
            </a:fld>
            <a:endParaRPr lang="en-GB" dirty="0"/>
          </a:p>
        </p:txBody>
      </p:sp>
      <p:sp>
        <p:nvSpPr>
          <p:cNvPr id="10" name="Titel 3">
            <a:extLst>
              <a:ext uri="{FF2B5EF4-FFF2-40B4-BE49-F238E27FC236}">
                <a16:creationId xmlns:a16="http://schemas.microsoft.com/office/drawing/2014/main" id="{AEBBAEBF-2BC7-4C9F-A704-7834F868DBF1}"/>
              </a:ext>
            </a:extLst>
          </p:cNvPr>
          <p:cNvSpPr>
            <a:spLocks noGrp="1"/>
          </p:cNvSpPr>
          <p:nvPr>
            <p:ph type="title"/>
          </p:nvPr>
        </p:nvSpPr>
        <p:spPr>
          <a:xfrm>
            <a:off x="449816" y="576000"/>
            <a:ext cx="8567183" cy="540544"/>
          </a:xfrm>
        </p:spPr>
        <p:txBody>
          <a:bodyPr>
            <a:normAutofit/>
          </a:bodyPr>
          <a:lstStyle/>
          <a:p>
            <a:r>
              <a:rPr lang="ru-RU" dirty="0"/>
              <a:t>Источники финансирования</a:t>
            </a:r>
            <a:endParaRPr lang="de-DE" dirty="0"/>
          </a:p>
        </p:txBody>
      </p:sp>
      <p:sp>
        <p:nvSpPr>
          <p:cNvPr id="3" name="Rechteck 2">
            <a:extLst>
              <a:ext uri="{FF2B5EF4-FFF2-40B4-BE49-F238E27FC236}">
                <a16:creationId xmlns:a16="http://schemas.microsoft.com/office/drawing/2014/main" id="{8806306B-98B8-4510-9EDD-2597A3B21318}"/>
              </a:ext>
            </a:extLst>
          </p:cNvPr>
          <p:cNvSpPr/>
          <p:nvPr/>
        </p:nvSpPr>
        <p:spPr>
          <a:xfrm>
            <a:off x="449816" y="1347537"/>
            <a:ext cx="8465584" cy="1198790"/>
          </a:xfrm>
          <a:prstGeom prst="rect">
            <a:avLst/>
          </a:prstGeom>
        </p:spPr>
        <p:txBody>
          <a:bodyPr wrap="square">
            <a:spAutoFit/>
          </a:bodyPr>
          <a:lstStyle/>
          <a:p>
            <a:pPr marL="615950" lvl="1" indent="-342900">
              <a:lnSpc>
                <a:spcPct val="70000"/>
              </a:lnSpc>
              <a:spcBef>
                <a:spcPts val="600"/>
              </a:spcBef>
              <a:buClr>
                <a:srgbClr val="F4971A"/>
              </a:buClr>
              <a:buSzPct val="125000"/>
              <a:buFont typeface="Wingdings" panose="05000000000000000000" pitchFamily="2" charset="2"/>
              <a:buChar char="§"/>
            </a:pPr>
            <a:r>
              <a:rPr lang="ru-RU" sz="2000" dirty="0">
                <a:latin typeface="Calibri" panose="020F0502020204030204" pitchFamily="34" charset="0"/>
                <a:cs typeface="Calibri" panose="020F0502020204030204" pitchFamily="34" charset="0"/>
              </a:rPr>
              <a:t>Международные государственные финансы</a:t>
            </a:r>
            <a:endParaRPr lang="en-GB" sz="2000" dirty="0">
              <a:latin typeface="Calibri" panose="020F0502020204030204" pitchFamily="34" charset="0"/>
              <a:cs typeface="Calibri" panose="020F0502020204030204" pitchFamily="34" charset="0"/>
            </a:endParaRPr>
          </a:p>
          <a:p>
            <a:pPr marL="615950" lvl="1" indent="-342900">
              <a:lnSpc>
                <a:spcPct val="70000"/>
              </a:lnSpc>
              <a:spcBef>
                <a:spcPts val="600"/>
              </a:spcBef>
              <a:buClr>
                <a:srgbClr val="F4971A"/>
              </a:buClr>
              <a:buSzPct val="125000"/>
              <a:buFont typeface="Wingdings" panose="05000000000000000000" pitchFamily="2" charset="2"/>
              <a:buChar char="§"/>
            </a:pPr>
            <a:r>
              <a:rPr lang="ru-RU" sz="2000" dirty="0">
                <a:latin typeface="Calibri" panose="020F0502020204030204" pitchFamily="34" charset="0"/>
                <a:cs typeface="Calibri" panose="020F0502020204030204" pitchFamily="34" charset="0"/>
              </a:rPr>
              <a:t>Внутренние государственные финансы</a:t>
            </a:r>
            <a:endParaRPr lang="en-GB" sz="2000" dirty="0">
              <a:latin typeface="Calibri" panose="020F0502020204030204" pitchFamily="34" charset="0"/>
              <a:cs typeface="Calibri" panose="020F0502020204030204" pitchFamily="34" charset="0"/>
            </a:endParaRPr>
          </a:p>
          <a:p>
            <a:pPr marL="615950" lvl="1" indent="-342900">
              <a:lnSpc>
                <a:spcPct val="70000"/>
              </a:lnSpc>
              <a:spcBef>
                <a:spcPts val="600"/>
              </a:spcBef>
              <a:buClr>
                <a:srgbClr val="F4971A"/>
              </a:buClr>
              <a:buSzPct val="125000"/>
              <a:buFont typeface="Wingdings" panose="05000000000000000000" pitchFamily="2" charset="2"/>
              <a:buChar char="§"/>
            </a:pPr>
            <a:r>
              <a:rPr lang="ru-RU" sz="2000" dirty="0">
                <a:latin typeface="Calibri" panose="020F0502020204030204" pitchFamily="34" charset="0"/>
                <a:cs typeface="Calibri" panose="020F0502020204030204" pitchFamily="34" charset="0"/>
              </a:rPr>
              <a:t>Частные финансы </a:t>
            </a:r>
            <a:endParaRPr lang="en-GB" sz="2000" dirty="0">
              <a:latin typeface="Calibri" panose="020F0502020204030204" pitchFamily="34" charset="0"/>
              <a:cs typeface="Calibri" panose="020F0502020204030204" pitchFamily="34" charset="0"/>
            </a:endParaRPr>
          </a:p>
          <a:p>
            <a:pPr marL="273050" lvl="1">
              <a:lnSpc>
                <a:spcPct val="70000"/>
              </a:lnSpc>
              <a:spcBef>
                <a:spcPts val="600"/>
              </a:spcBef>
              <a:buClr>
                <a:srgbClr val="F4971A"/>
              </a:buClr>
              <a:buSzPct val="125000"/>
            </a:pPr>
            <a:endParaRPr lang="en-GB" sz="2000" dirty="0">
              <a:latin typeface="Calibri" panose="020F0502020204030204" pitchFamily="34" charset="0"/>
              <a:cs typeface="Calibri" panose="020F0502020204030204" pitchFamily="34" charset="0"/>
              <a:sym typeface="Roboto Slab"/>
            </a:endParaRPr>
          </a:p>
        </p:txBody>
      </p:sp>
      <p:pic>
        <p:nvPicPr>
          <p:cNvPr id="17" name="Picture 7" descr="Icon, circle&#10;&#10;Description automatically generated">
            <a:extLst>
              <a:ext uri="{FF2B5EF4-FFF2-40B4-BE49-F238E27FC236}">
                <a16:creationId xmlns:a16="http://schemas.microsoft.com/office/drawing/2014/main" id="{2765017C-AA1E-4A1B-8D4C-B1984CE28C0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704942" y="1608128"/>
            <a:ext cx="1389541" cy="938199"/>
          </a:xfrm>
          <a:prstGeom prst="rect">
            <a:avLst/>
          </a:prstGeom>
        </p:spPr>
      </p:pic>
      <p:sp>
        <p:nvSpPr>
          <p:cNvPr id="18" name="TextBox 12">
            <a:extLst>
              <a:ext uri="{FF2B5EF4-FFF2-40B4-BE49-F238E27FC236}">
                <a16:creationId xmlns:a16="http://schemas.microsoft.com/office/drawing/2014/main" id="{ECD14720-AD23-49EE-AC2C-8E4B7D500D72}"/>
              </a:ext>
            </a:extLst>
          </p:cNvPr>
          <p:cNvSpPr txBox="1"/>
          <p:nvPr/>
        </p:nvSpPr>
        <p:spPr>
          <a:xfrm>
            <a:off x="5749656" y="1918203"/>
            <a:ext cx="1300111" cy="461665"/>
          </a:xfrm>
          <a:prstGeom prst="rect">
            <a:avLst/>
          </a:prstGeom>
          <a:noFill/>
        </p:spPr>
        <p:txBody>
          <a:bodyPr wrap="square" rtlCol="0">
            <a:spAutoFit/>
          </a:bodyPr>
          <a:lstStyle/>
          <a:p>
            <a:pPr algn="ctr"/>
            <a:r>
              <a:rPr lang="ru-RU" sz="1200" b="1" dirty="0">
                <a:solidFill>
                  <a:srgbClr val="575756"/>
                </a:solidFill>
                <a:latin typeface="Calibri" panose="020F0502020204030204" pitchFamily="34" charset="0"/>
                <a:cs typeface="Calibri" panose="020F0502020204030204" pitchFamily="34" charset="0"/>
              </a:rPr>
              <a:t>Смешанные финансы</a:t>
            </a:r>
            <a:endParaRPr lang="en-GB" sz="1200" b="1" dirty="0">
              <a:solidFill>
                <a:srgbClr val="575756"/>
              </a:solidFill>
              <a:latin typeface="Calibri" panose="020F0502020204030204" pitchFamily="34" charset="0"/>
              <a:cs typeface="Calibri" panose="020F0502020204030204" pitchFamily="34" charset="0"/>
            </a:endParaRPr>
          </a:p>
        </p:txBody>
      </p:sp>
      <p:sp>
        <p:nvSpPr>
          <p:cNvPr id="2" name="Textfeld 1">
            <a:extLst>
              <a:ext uri="{FF2B5EF4-FFF2-40B4-BE49-F238E27FC236}">
                <a16:creationId xmlns:a16="http://schemas.microsoft.com/office/drawing/2014/main" id="{C8358781-7258-4851-9F67-4254B101FA8C}"/>
              </a:ext>
            </a:extLst>
          </p:cNvPr>
          <p:cNvSpPr txBox="1"/>
          <p:nvPr/>
        </p:nvSpPr>
        <p:spPr>
          <a:xfrm>
            <a:off x="5913577" y="4581338"/>
            <a:ext cx="3001823" cy="553998"/>
          </a:xfrm>
          <a:prstGeom prst="rect">
            <a:avLst/>
          </a:prstGeom>
          <a:noFill/>
        </p:spPr>
        <p:txBody>
          <a:bodyPr wrap="square" rtlCol="0">
            <a:spAutoFit/>
          </a:bodyPr>
          <a:lstStyle/>
          <a:p>
            <a:r>
              <a:rPr lang="ru-RU" sz="900" dirty="0"/>
              <a:t>Источник</a:t>
            </a:r>
            <a:r>
              <a:rPr lang="de-DE" sz="900" dirty="0"/>
              <a:t>: </a:t>
            </a:r>
            <a:r>
              <a:rPr lang="ru-RU" sz="900" dirty="0"/>
              <a:t>Инструментарий </a:t>
            </a:r>
            <a:r>
              <a:rPr lang="en-GB" sz="900" dirty="0"/>
              <a:t>SEED </a:t>
            </a:r>
            <a:r>
              <a:rPr lang="ru-RU" sz="900" dirty="0"/>
              <a:t>по климатическому финансированию</a:t>
            </a:r>
            <a:r>
              <a:rPr lang="en-GB" sz="900" dirty="0"/>
              <a:t>, 2020</a:t>
            </a:r>
          </a:p>
          <a:p>
            <a:pPr algn="l"/>
            <a:endParaRPr lang="de-DE" sz="1200" dirty="0"/>
          </a:p>
        </p:txBody>
      </p:sp>
      <p:grpSp>
        <p:nvGrpSpPr>
          <p:cNvPr id="7" name="Group 6">
            <a:extLst>
              <a:ext uri="{FF2B5EF4-FFF2-40B4-BE49-F238E27FC236}">
                <a16:creationId xmlns:a16="http://schemas.microsoft.com/office/drawing/2014/main" id="{4F9CD915-C260-7B4D-B5D3-827D03EDD604}"/>
              </a:ext>
            </a:extLst>
          </p:cNvPr>
          <p:cNvGrpSpPr/>
          <p:nvPr/>
        </p:nvGrpSpPr>
        <p:grpSpPr>
          <a:xfrm>
            <a:off x="1465203" y="2384342"/>
            <a:ext cx="6910582" cy="2395728"/>
            <a:chOff x="1465203" y="2384342"/>
            <a:chExt cx="6910582" cy="2395728"/>
          </a:xfrm>
        </p:grpSpPr>
        <p:pic>
          <p:nvPicPr>
            <p:cNvPr id="9" name="Grafik 8">
              <a:extLst>
                <a:ext uri="{FF2B5EF4-FFF2-40B4-BE49-F238E27FC236}">
                  <a16:creationId xmlns:a16="http://schemas.microsoft.com/office/drawing/2014/main" id="{ED19E3E6-A424-4CB3-B419-5D99D470C734}"/>
                </a:ext>
              </a:extLst>
            </p:cNvPr>
            <p:cNvPicPr>
              <a:picLocks noChangeAspect="1"/>
            </p:cNvPicPr>
            <p:nvPr/>
          </p:nvPicPr>
          <p:blipFill>
            <a:blip r:embed="rId4"/>
            <a:stretch>
              <a:fillRect/>
            </a:stretch>
          </p:blipFill>
          <p:spPr>
            <a:xfrm>
              <a:off x="1465203" y="2384342"/>
              <a:ext cx="6910582" cy="2395728"/>
            </a:xfrm>
            <a:prstGeom prst="rect">
              <a:avLst/>
            </a:prstGeom>
          </p:spPr>
        </p:pic>
        <p:sp>
          <p:nvSpPr>
            <p:cNvPr id="5" name="TextBox 4">
              <a:extLst>
                <a:ext uri="{FF2B5EF4-FFF2-40B4-BE49-F238E27FC236}">
                  <a16:creationId xmlns:a16="http://schemas.microsoft.com/office/drawing/2014/main" id="{B3297598-95F3-AC43-ACA5-AED2371449BD}"/>
                </a:ext>
              </a:extLst>
            </p:cNvPr>
            <p:cNvSpPr txBox="1"/>
            <p:nvPr/>
          </p:nvSpPr>
          <p:spPr>
            <a:xfrm>
              <a:off x="1856004" y="2940841"/>
              <a:ext cx="961338" cy="856803"/>
            </a:xfrm>
            <a:prstGeom prst="rect">
              <a:avLst/>
            </a:prstGeom>
            <a:solidFill>
              <a:srgbClr val="F2F2F2"/>
            </a:solidFill>
          </p:spPr>
          <p:txBody>
            <a:bodyPr wrap="square" lIns="0" tIns="0" rIns="0" bIns="0" rtlCol="0">
              <a:normAutofit/>
            </a:bodyPr>
            <a:lstStyle/>
            <a:p>
              <a:pPr algn="ctr"/>
              <a:r>
                <a:rPr lang="ru-RU" sz="900" b="1" dirty="0"/>
                <a:t>Правительства</a:t>
              </a:r>
            </a:p>
            <a:p>
              <a:pPr algn="ctr"/>
              <a:r>
                <a:rPr lang="ru-RU" sz="800" dirty="0"/>
                <a:t>могут максимизировать воздействие государственного финансирования</a:t>
              </a:r>
            </a:p>
          </p:txBody>
        </p:sp>
        <p:sp>
          <p:nvSpPr>
            <p:cNvPr id="11" name="TextBox 10">
              <a:extLst>
                <a:ext uri="{FF2B5EF4-FFF2-40B4-BE49-F238E27FC236}">
                  <a16:creationId xmlns:a16="http://schemas.microsoft.com/office/drawing/2014/main" id="{8FBF8C15-F411-834A-93D3-100ECFF71B19}"/>
                </a:ext>
              </a:extLst>
            </p:cNvPr>
            <p:cNvSpPr txBox="1"/>
            <p:nvPr/>
          </p:nvSpPr>
          <p:spPr>
            <a:xfrm>
              <a:off x="4535700" y="2673853"/>
              <a:ext cx="678852" cy="350175"/>
            </a:xfrm>
            <a:prstGeom prst="rect">
              <a:avLst/>
            </a:prstGeom>
            <a:solidFill>
              <a:srgbClr val="F2F2F2"/>
            </a:solidFill>
          </p:spPr>
          <p:txBody>
            <a:bodyPr wrap="square" lIns="0" tIns="0" rIns="0" bIns="0" rtlCol="0">
              <a:normAutofit fontScale="92500" lnSpcReduction="10000"/>
            </a:bodyPr>
            <a:lstStyle/>
            <a:p>
              <a:pPr algn="ctr"/>
              <a:r>
                <a:rPr lang="ru-RU" sz="900" b="1" dirty="0"/>
                <a:t>Частное финансиро-вание</a:t>
              </a:r>
            </a:p>
          </p:txBody>
        </p:sp>
        <p:sp>
          <p:nvSpPr>
            <p:cNvPr id="12" name="TextBox 11">
              <a:extLst>
                <a:ext uri="{FF2B5EF4-FFF2-40B4-BE49-F238E27FC236}">
                  <a16:creationId xmlns:a16="http://schemas.microsoft.com/office/drawing/2014/main" id="{F26C9A7D-7B2B-DB41-8484-56362BFC3DA2}"/>
                </a:ext>
              </a:extLst>
            </p:cNvPr>
            <p:cNvSpPr txBox="1"/>
            <p:nvPr/>
          </p:nvSpPr>
          <p:spPr>
            <a:xfrm>
              <a:off x="6807327" y="2926253"/>
              <a:ext cx="1043332" cy="1036147"/>
            </a:xfrm>
            <a:prstGeom prst="rect">
              <a:avLst/>
            </a:prstGeom>
            <a:solidFill>
              <a:srgbClr val="F2F2F2"/>
            </a:solidFill>
          </p:spPr>
          <p:txBody>
            <a:bodyPr wrap="square" lIns="0" tIns="0" rIns="0" bIns="0" rtlCol="0">
              <a:normAutofit fontScale="92500" lnSpcReduction="10000"/>
            </a:bodyPr>
            <a:lstStyle/>
            <a:p>
              <a:pPr algn="ctr"/>
              <a:r>
                <a:rPr lang="ru-RU" sz="900" b="1" dirty="0"/>
                <a:t>Международное государственное финансирование, </a:t>
              </a:r>
              <a:r>
                <a:rPr lang="ru-RU" sz="900" dirty="0"/>
                <a:t>включая климатические фонды в качестве посредников, объединяющих финансирование</a:t>
              </a:r>
            </a:p>
          </p:txBody>
        </p:sp>
        <p:sp>
          <p:nvSpPr>
            <p:cNvPr id="13" name="TextBox 12">
              <a:extLst>
                <a:ext uri="{FF2B5EF4-FFF2-40B4-BE49-F238E27FC236}">
                  <a16:creationId xmlns:a16="http://schemas.microsoft.com/office/drawing/2014/main" id="{F4DFE6EB-CAD0-5F44-8091-CAB4BCBB2610}"/>
                </a:ext>
              </a:extLst>
            </p:cNvPr>
            <p:cNvSpPr txBox="1"/>
            <p:nvPr/>
          </p:nvSpPr>
          <p:spPr>
            <a:xfrm rot="20811838">
              <a:off x="3055192" y="2850019"/>
              <a:ext cx="961338" cy="152467"/>
            </a:xfrm>
            <a:prstGeom prst="rect">
              <a:avLst/>
            </a:prstGeom>
            <a:solidFill>
              <a:schemeClr val="bg1"/>
            </a:solidFill>
          </p:spPr>
          <p:txBody>
            <a:bodyPr wrap="square" lIns="0" tIns="0" rIns="0" bIns="0" rtlCol="0">
              <a:normAutofit/>
            </a:bodyPr>
            <a:lstStyle/>
            <a:p>
              <a:pPr algn="l"/>
              <a:r>
                <a:rPr lang="ru-RU" sz="800" dirty="0"/>
                <a:t>Мобилизация</a:t>
              </a:r>
            </a:p>
          </p:txBody>
        </p:sp>
        <p:sp>
          <p:nvSpPr>
            <p:cNvPr id="14" name="TextBox 13">
              <a:extLst>
                <a:ext uri="{FF2B5EF4-FFF2-40B4-BE49-F238E27FC236}">
                  <a16:creationId xmlns:a16="http://schemas.microsoft.com/office/drawing/2014/main" id="{70D139E6-7EC5-8C45-A59E-74D7B15BF136}"/>
                </a:ext>
              </a:extLst>
            </p:cNvPr>
            <p:cNvSpPr txBox="1"/>
            <p:nvPr/>
          </p:nvSpPr>
          <p:spPr>
            <a:xfrm rot="900000">
              <a:off x="5728140" y="2862000"/>
              <a:ext cx="700461" cy="182781"/>
            </a:xfrm>
            <a:prstGeom prst="rect">
              <a:avLst/>
            </a:prstGeom>
            <a:solidFill>
              <a:schemeClr val="bg1"/>
            </a:solidFill>
          </p:spPr>
          <p:txBody>
            <a:bodyPr wrap="square" lIns="0" tIns="0" rIns="0" bIns="0" rtlCol="0">
              <a:normAutofit/>
            </a:bodyPr>
            <a:lstStyle/>
            <a:p>
              <a:pPr algn="l"/>
              <a:r>
                <a:rPr lang="ru-RU" sz="800" dirty="0"/>
                <a:t>Мобилизация</a:t>
              </a:r>
            </a:p>
          </p:txBody>
        </p:sp>
        <p:sp>
          <p:nvSpPr>
            <p:cNvPr id="15" name="TextBox 14">
              <a:extLst>
                <a:ext uri="{FF2B5EF4-FFF2-40B4-BE49-F238E27FC236}">
                  <a16:creationId xmlns:a16="http://schemas.microsoft.com/office/drawing/2014/main" id="{1080EEE9-F757-B244-A447-A149E444FB18}"/>
                </a:ext>
              </a:extLst>
            </p:cNvPr>
            <p:cNvSpPr txBox="1"/>
            <p:nvPr/>
          </p:nvSpPr>
          <p:spPr>
            <a:xfrm rot="20312659">
              <a:off x="5361619" y="4134520"/>
              <a:ext cx="961338" cy="152467"/>
            </a:xfrm>
            <a:prstGeom prst="rect">
              <a:avLst/>
            </a:prstGeom>
            <a:solidFill>
              <a:schemeClr val="bg1"/>
            </a:solidFill>
          </p:spPr>
          <p:txBody>
            <a:bodyPr wrap="square" lIns="0" tIns="0" rIns="0" bIns="0" rtlCol="0">
              <a:normAutofit/>
            </a:bodyPr>
            <a:lstStyle/>
            <a:p>
              <a:pPr algn="r"/>
              <a:r>
                <a:rPr lang="ru-RU" sz="800" b="1" dirty="0"/>
                <a:t>Концессионные</a:t>
              </a:r>
            </a:p>
          </p:txBody>
        </p:sp>
        <p:sp>
          <p:nvSpPr>
            <p:cNvPr id="19" name="TextBox 18">
              <a:extLst>
                <a:ext uri="{FF2B5EF4-FFF2-40B4-BE49-F238E27FC236}">
                  <a16:creationId xmlns:a16="http://schemas.microsoft.com/office/drawing/2014/main" id="{3D468A7C-4FEE-A54A-AA55-1EA32CFA0EF1}"/>
                </a:ext>
              </a:extLst>
            </p:cNvPr>
            <p:cNvSpPr txBox="1"/>
            <p:nvPr/>
          </p:nvSpPr>
          <p:spPr>
            <a:xfrm>
              <a:off x="4249073" y="3444859"/>
              <a:ext cx="573254" cy="356128"/>
            </a:xfrm>
            <a:prstGeom prst="rect">
              <a:avLst/>
            </a:prstGeom>
            <a:solidFill>
              <a:schemeClr val="bg1"/>
            </a:solidFill>
          </p:spPr>
          <p:txBody>
            <a:bodyPr wrap="square" lIns="0" tIns="0" rIns="0" bIns="0" rtlCol="0">
              <a:normAutofit/>
            </a:bodyPr>
            <a:lstStyle/>
            <a:p>
              <a:pPr algn="ctr"/>
              <a:r>
                <a:rPr lang="ru-RU" sz="800" b="1" dirty="0"/>
                <a:t>Рыночная ставка</a:t>
              </a:r>
            </a:p>
          </p:txBody>
        </p:sp>
      </p:grpSp>
    </p:spTree>
    <p:extLst>
      <p:ext uri="{BB962C8B-B14F-4D97-AF65-F5344CB8AC3E}">
        <p14:creationId xmlns:p14="http://schemas.microsoft.com/office/powerpoint/2010/main" val="403049678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4F3E9A0C-7235-4458-A081-4DB9D028FFD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273775" y="3048104"/>
            <a:ext cx="2361095" cy="2095396"/>
          </a:xfrm>
          <a:prstGeom prst="rect">
            <a:avLst/>
          </a:prstGeom>
        </p:spPr>
      </p:pic>
      <p:sp>
        <p:nvSpPr>
          <p:cNvPr id="2" name="Textplatzhalter 1">
            <a:extLst>
              <a:ext uri="{FF2B5EF4-FFF2-40B4-BE49-F238E27FC236}">
                <a16:creationId xmlns:a16="http://schemas.microsoft.com/office/drawing/2014/main" id="{81500862-E81B-4B0F-A2A3-045D19DEBB0B}"/>
              </a:ext>
            </a:extLst>
          </p:cNvPr>
          <p:cNvSpPr>
            <a:spLocks noGrp="1"/>
          </p:cNvSpPr>
          <p:nvPr>
            <p:ph type="body" sz="quarter" idx="13"/>
          </p:nvPr>
        </p:nvSpPr>
        <p:spPr/>
        <p:txBody>
          <a:bodyPr>
            <a:normAutofit/>
          </a:bodyPr>
          <a:lstStyle/>
          <a:p>
            <a:pPr marL="615950" lvl="1" indent="-342900">
              <a:lnSpc>
                <a:spcPct val="70000"/>
              </a:lnSpc>
            </a:pPr>
            <a:r>
              <a:rPr lang="ru-RU" dirty="0"/>
              <a:t>Финансирование конкретного проекта</a:t>
            </a:r>
          </a:p>
          <a:p>
            <a:pPr marL="615950" lvl="1" indent="-342900">
              <a:lnSpc>
                <a:spcPct val="70000"/>
              </a:lnSpc>
            </a:pPr>
            <a:r>
              <a:rPr lang="ru-RU" dirty="0"/>
              <a:t>Финансирование конкретной программы (например, климатические фонды)</a:t>
            </a:r>
            <a:endParaRPr lang="en-US" dirty="0"/>
          </a:p>
          <a:p>
            <a:pPr marL="615950" lvl="1" indent="-342900">
              <a:lnSpc>
                <a:spcPct val="70000"/>
              </a:lnSpc>
            </a:pPr>
            <a:r>
              <a:rPr lang="ru-RU" dirty="0"/>
              <a:t>Адаптируемое финансирование программ</a:t>
            </a:r>
            <a:r>
              <a:rPr lang="en-US" dirty="0"/>
              <a:t> </a:t>
            </a:r>
          </a:p>
          <a:p>
            <a:pPr marL="615950" lvl="1" indent="-342900">
              <a:lnSpc>
                <a:spcPct val="70000"/>
              </a:lnSpc>
            </a:pPr>
            <a:r>
              <a:rPr lang="ru-RU" dirty="0"/>
              <a:t>Поддержка из бюджета отрасли</a:t>
            </a:r>
            <a:endParaRPr lang="en-US" dirty="0"/>
          </a:p>
          <a:p>
            <a:pPr marL="615950" lvl="1" indent="-342900">
              <a:lnSpc>
                <a:spcPct val="70000"/>
              </a:lnSpc>
            </a:pPr>
            <a:r>
              <a:rPr lang="ru-RU" dirty="0"/>
              <a:t>Поддержка из центрального бюджета</a:t>
            </a:r>
            <a:endParaRPr lang="en-US" dirty="0"/>
          </a:p>
          <a:p>
            <a:pPr marL="615950" lvl="1" indent="-342900">
              <a:lnSpc>
                <a:spcPct val="70000"/>
              </a:lnSpc>
            </a:pPr>
            <a:endParaRPr lang="en-US" dirty="0"/>
          </a:p>
          <a:p>
            <a:pPr marL="615950" lvl="1" indent="-342900">
              <a:lnSpc>
                <a:spcPct val="70000"/>
              </a:lnSpc>
            </a:pPr>
            <a:endParaRPr lang="en-US" dirty="0"/>
          </a:p>
        </p:txBody>
      </p:sp>
      <p:sp>
        <p:nvSpPr>
          <p:cNvPr id="3" name="Titel 2">
            <a:extLst>
              <a:ext uri="{FF2B5EF4-FFF2-40B4-BE49-F238E27FC236}">
                <a16:creationId xmlns:a16="http://schemas.microsoft.com/office/drawing/2014/main" id="{1C9BA35E-9567-4BC1-BF6E-FC09A3045CF4}"/>
              </a:ext>
            </a:extLst>
          </p:cNvPr>
          <p:cNvSpPr>
            <a:spLocks noGrp="1"/>
          </p:cNvSpPr>
          <p:nvPr>
            <p:ph type="title"/>
          </p:nvPr>
        </p:nvSpPr>
        <p:spPr/>
        <p:txBody>
          <a:bodyPr>
            <a:normAutofit/>
          </a:bodyPr>
          <a:lstStyle/>
          <a:p>
            <a:r>
              <a:rPr lang="ru-RU" dirty="0"/>
              <a:t>Пути предоставления финансирования</a:t>
            </a:r>
            <a:endParaRPr lang="en-US" dirty="0"/>
          </a:p>
        </p:txBody>
      </p:sp>
      <p:sp>
        <p:nvSpPr>
          <p:cNvPr id="4" name="Foliennummernplatzhalter 3">
            <a:extLst>
              <a:ext uri="{FF2B5EF4-FFF2-40B4-BE49-F238E27FC236}">
                <a16:creationId xmlns:a16="http://schemas.microsoft.com/office/drawing/2014/main" id="{B346EA77-F893-47FB-9004-087EF7869EBB}"/>
              </a:ext>
            </a:extLst>
          </p:cNvPr>
          <p:cNvSpPr>
            <a:spLocks noGrp="1"/>
          </p:cNvSpPr>
          <p:nvPr>
            <p:ph type="sldNum" sz="quarter" idx="16"/>
          </p:nvPr>
        </p:nvSpPr>
        <p:spPr/>
        <p:txBody>
          <a:bodyPr/>
          <a:lstStyle/>
          <a:p>
            <a:fld id="{CF23C0C3-F0EC-4AF0-84C8-08554CFEDD03}" type="slidenum">
              <a:rPr lang="en-GB" smtClean="0"/>
              <a:t>18</a:t>
            </a:fld>
            <a:endParaRPr lang="en-GB" dirty="0"/>
          </a:p>
        </p:txBody>
      </p:sp>
      <p:grpSp>
        <p:nvGrpSpPr>
          <p:cNvPr id="6" name="Group 5">
            <a:extLst>
              <a:ext uri="{FF2B5EF4-FFF2-40B4-BE49-F238E27FC236}">
                <a16:creationId xmlns:a16="http://schemas.microsoft.com/office/drawing/2014/main" id="{44B191ED-47CA-48FF-9BC8-0F22F9ECC2CE}"/>
              </a:ext>
            </a:extLst>
          </p:cNvPr>
          <p:cNvGrpSpPr/>
          <p:nvPr/>
        </p:nvGrpSpPr>
        <p:grpSpPr>
          <a:xfrm>
            <a:off x="2396281" y="2858655"/>
            <a:ext cx="2865126" cy="1932436"/>
            <a:chOff x="97809" y="1656673"/>
            <a:chExt cx="2865126" cy="1932436"/>
          </a:xfrm>
        </p:grpSpPr>
        <p:pic>
          <p:nvPicPr>
            <p:cNvPr id="7" name="Picture 4" descr="Shape, icon&#10;&#10;Description automatically generated">
              <a:extLst>
                <a:ext uri="{FF2B5EF4-FFF2-40B4-BE49-F238E27FC236}">
                  <a16:creationId xmlns:a16="http://schemas.microsoft.com/office/drawing/2014/main" id="{93451D45-A8EC-45B5-AC19-C0A91B03D8A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7809" y="1656673"/>
              <a:ext cx="2865126" cy="1932436"/>
            </a:xfrm>
            <a:prstGeom prst="rect">
              <a:avLst/>
            </a:prstGeom>
          </p:spPr>
        </p:pic>
        <p:sp>
          <p:nvSpPr>
            <p:cNvPr id="8" name="TextBox 6">
              <a:extLst>
                <a:ext uri="{FF2B5EF4-FFF2-40B4-BE49-F238E27FC236}">
                  <a16:creationId xmlns:a16="http://schemas.microsoft.com/office/drawing/2014/main" id="{1DBD1A03-A681-464D-8A33-EF9BF45885E6}"/>
                </a:ext>
              </a:extLst>
            </p:cNvPr>
            <p:cNvSpPr txBox="1"/>
            <p:nvPr/>
          </p:nvSpPr>
          <p:spPr>
            <a:xfrm>
              <a:off x="450000" y="2242484"/>
              <a:ext cx="2134464" cy="830997"/>
            </a:xfrm>
            <a:prstGeom prst="rect">
              <a:avLst/>
            </a:prstGeom>
            <a:noFill/>
          </p:spPr>
          <p:txBody>
            <a:bodyPr wrap="square" rtlCol="0">
              <a:spAutoFit/>
            </a:bodyPr>
            <a:lstStyle/>
            <a:p>
              <a:pPr algn="ctr"/>
              <a:endParaRPr lang="en-GB" sz="1200" b="1" dirty="0">
                <a:solidFill>
                  <a:srgbClr val="004C82"/>
                </a:solidFill>
                <a:latin typeface="Calibri" panose="020F0502020204030204" pitchFamily="34" charset="0"/>
                <a:cs typeface="Calibri" panose="020F0502020204030204" pitchFamily="34" charset="0"/>
              </a:endParaRPr>
            </a:p>
            <a:p>
              <a:pPr algn="ctr"/>
              <a:r>
                <a:rPr lang="ru-RU" sz="1200" b="1" dirty="0">
                  <a:solidFill>
                    <a:srgbClr val="004C82"/>
                  </a:solidFill>
                  <a:latin typeface="Calibri" panose="020F0502020204030204" pitchFamily="34" charset="0"/>
                  <a:cs typeface="Calibri" panose="020F0502020204030204" pitchFamily="34" charset="0"/>
                </a:rPr>
                <a:t>Программное финансирование</a:t>
              </a:r>
              <a:endParaRPr lang="en-GB" sz="1200" b="1" dirty="0">
                <a:solidFill>
                  <a:srgbClr val="004C82"/>
                </a:solidFill>
                <a:latin typeface="Calibri" panose="020F0502020204030204" pitchFamily="34" charset="0"/>
                <a:cs typeface="Calibri" panose="020F0502020204030204" pitchFamily="34" charset="0"/>
              </a:endParaRPr>
            </a:p>
            <a:p>
              <a:pPr algn="ctr"/>
              <a:r>
                <a:rPr lang="en-GB" sz="1200" b="1" dirty="0">
                  <a:solidFill>
                    <a:srgbClr val="004C82"/>
                  </a:solidFill>
                  <a:latin typeface="Calibri" panose="020F0502020204030204" pitchFamily="34" charset="0"/>
                  <a:cs typeface="Calibri" panose="020F0502020204030204" pitchFamily="34" charset="0"/>
                </a:rPr>
                <a:t> </a:t>
              </a:r>
            </a:p>
          </p:txBody>
        </p:sp>
      </p:grpSp>
      <p:grpSp>
        <p:nvGrpSpPr>
          <p:cNvPr id="9" name="Group 16">
            <a:extLst>
              <a:ext uri="{FF2B5EF4-FFF2-40B4-BE49-F238E27FC236}">
                <a16:creationId xmlns:a16="http://schemas.microsoft.com/office/drawing/2014/main" id="{C39E92E9-0FBF-4BB9-BD71-C01EE5519E67}"/>
              </a:ext>
            </a:extLst>
          </p:cNvPr>
          <p:cNvGrpSpPr/>
          <p:nvPr/>
        </p:nvGrpSpPr>
        <p:grpSpPr>
          <a:xfrm>
            <a:off x="5353854" y="1892437"/>
            <a:ext cx="2738381" cy="1932436"/>
            <a:chOff x="6263058" y="1698351"/>
            <a:chExt cx="2738381" cy="1932436"/>
          </a:xfrm>
        </p:grpSpPr>
        <p:pic>
          <p:nvPicPr>
            <p:cNvPr id="10" name="Picture 14" descr="A picture containing icon&#10;&#10;Description automatically generated">
              <a:extLst>
                <a:ext uri="{FF2B5EF4-FFF2-40B4-BE49-F238E27FC236}">
                  <a16:creationId xmlns:a16="http://schemas.microsoft.com/office/drawing/2014/main" id="{10B5FDF2-F3E0-4690-9FE1-283217DE82C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263058" y="1698351"/>
              <a:ext cx="2738381" cy="1932436"/>
            </a:xfrm>
            <a:prstGeom prst="rect">
              <a:avLst/>
            </a:prstGeom>
          </p:spPr>
        </p:pic>
        <p:sp>
          <p:nvSpPr>
            <p:cNvPr id="11" name="TextBox 15">
              <a:extLst>
                <a:ext uri="{FF2B5EF4-FFF2-40B4-BE49-F238E27FC236}">
                  <a16:creationId xmlns:a16="http://schemas.microsoft.com/office/drawing/2014/main" id="{24FB3515-3072-4155-B7B8-1B02774316CD}"/>
                </a:ext>
              </a:extLst>
            </p:cNvPr>
            <p:cNvSpPr txBox="1"/>
            <p:nvPr/>
          </p:nvSpPr>
          <p:spPr>
            <a:xfrm>
              <a:off x="6427037" y="2242387"/>
              <a:ext cx="2134464" cy="830997"/>
            </a:xfrm>
            <a:prstGeom prst="rect">
              <a:avLst/>
            </a:prstGeom>
            <a:noFill/>
          </p:spPr>
          <p:txBody>
            <a:bodyPr wrap="square" rtlCol="0">
              <a:spAutoFit/>
            </a:bodyPr>
            <a:lstStyle/>
            <a:p>
              <a:pPr algn="ctr"/>
              <a:r>
                <a:rPr lang="ru-RU" sz="1200" b="1" dirty="0">
                  <a:solidFill>
                    <a:srgbClr val="79A12C"/>
                  </a:solidFill>
                  <a:latin typeface="Calibri" panose="020F0502020204030204" pitchFamily="34" charset="0"/>
                  <a:cs typeface="Calibri" panose="020F0502020204030204" pitchFamily="34" charset="0"/>
                </a:rPr>
                <a:t>Возможности финансирования из частного сектора</a:t>
              </a:r>
              <a:endParaRPr lang="en-US" sz="1200" b="1" dirty="0">
                <a:solidFill>
                  <a:srgbClr val="79A12C"/>
                </a:solidFill>
                <a:latin typeface="Calibri" panose="020F0502020204030204" pitchFamily="34" charset="0"/>
                <a:cs typeface="Calibri" panose="020F0502020204030204" pitchFamily="34" charset="0"/>
              </a:endParaRPr>
            </a:p>
            <a:p>
              <a:pPr algn="ctr"/>
              <a:r>
                <a:rPr lang="en-GB" sz="1200" b="1" dirty="0">
                  <a:solidFill>
                    <a:srgbClr val="79A12C"/>
                  </a:solidFill>
                  <a:latin typeface="Calibri" panose="020F0502020204030204" pitchFamily="34" charset="0"/>
                  <a:cs typeface="Calibri" panose="020F0502020204030204" pitchFamily="34" charset="0"/>
                </a:rPr>
                <a:t> </a:t>
              </a:r>
            </a:p>
          </p:txBody>
        </p:sp>
      </p:grpSp>
    </p:spTree>
    <p:extLst>
      <p:ext uri="{BB962C8B-B14F-4D97-AF65-F5344CB8AC3E}">
        <p14:creationId xmlns:p14="http://schemas.microsoft.com/office/powerpoint/2010/main" val="308809309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21F7A18-DBAE-42A0-BC9D-55A609884908}"/>
              </a:ext>
            </a:extLst>
          </p:cNvPr>
          <p:cNvSpPr>
            <a:spLocks noGrp="1"/>
          </p:cNvSpPr>
          <p:nvPr>
            <p:ph type="body" sz="quarter" idx="13"/>
          </p:nvPr>
        </p:nvSpPr>
        <p:spPr>
          <a:xfrm>
            <a:off x="449818" y="1187999"/>
            <a:ext cx="7172684" cy="3468083"/>
          </a:xfrm>
        </p:spPr>
        <p:txBody>
          <a:bodyPr>
            <a:normAutofit fontScale="77500" lnSpcReduction="20000"/>
          </a:bodyPr>
          <a:lstStyle/>
          <a:p>
            <a:pPr lvl="0">
              <a:lnSpc>
                <a:spcPct val="100000"/>
              </a:lnSpc>
              <a:spcBef>
                <a:spcPts val="750"/>
              </a:spcBef>
              <a:buSzPts val="1800"/>
            </a:pPr>
            <a:r>
              <a:rPr lang="ru-RU" sz="1600" b="1" dirty="0">
                <a:ea typeface="Roboto"/>
                <a:sym typeface="Roboto"/>
              </a:rPr>
              <a:t>Цели</a:t>
            </a:r>
            <a:r>
              <a:rPr lang="en-GB" sz="1600" b="1" dirty="0">
                <a:ea typeface="Roboto"/>
                <a:sym typeface="Roboto"/>
              </a:rPr>
              <a:t>:</a:t>
            </a:r>
          </a:p>
          <a:p>
            <a:pPr marL="615950" lvl="1" indent="-342900"/>
            <a:r>
              <a:rPr lang="ru-RU" sz="1600" dirty="0">
                <a:sym typeface="Roboto"/>
              </a:rPr>
              <a:t>Усиливает участие частного сектора в климатическом финансировании!</a:t>
            </a:r>
          </a:p>
          <a:p>
            <a:pPr marL="615950" lvl="1" indent="-342900"/>
            <a:r>
              <a:rPr lang="ru-RU" sz="1600" dirty="0">
                <a:sym typeface="Roboto"/>
              </a:rPr>
              <a:t>Максимизирует последствия государственного финансирования! </a:t>
            </a:r>
            <a:endParaRPr lang="en-GB" sz="1600" dirty="0">
              <a:sym typeface="Roboto"/>
            </a:endParaRPr>
          </a:p>
          <a:p>
            <a:pPr lvl="1" indent="0">
              <a:buNone/>
            </a:pPr>
            <a:endParaRPr lang="en-GB" sz="1600" dirty="0">
              <a:solidFill>
                <a:prstClr val="black"/>
              </a:solidFill>
              <a:ea typeface="Roboto"/>
              <a:sym typeface="Roboto"/>
            </a:endParaRPr>
          </a:p>
          <a:p>
            <a:pPr lvl="0">
              <a:lnSpc>
                <a:spcPct val="100000"/>
              </a:lnSpc>
              <a:spcBef>
                <a:spcPts val="750"/>
              </a:spcBef>
              <a:buSzPts val="1800"/>
            </a:pPr>
            <a:r>
              <a:rPr lang="ru-RU" sz="1600" b="1" dirty="0">
                <a:ea typeface="Roboto"/>
                <a:sym typeface="Roboto"/>
              </a:rPr>
              <a:t>Задачи</a:t>
            </a:r>
            <a:r>
              <a:rPr lang="en-GB" sz="1600" b="1" dirty="0">
                <a:ea typeface="Roboto"/>
                <a:sym typeface="Roboto"/>
              </a:rPr>
              <a:t>:</a:t>
            </a:r>
          </a:p>
          <a:p>
            <a:pPr marL="615950" lvl="1" indent="-342900"/>
            <a:r>
              <a:rPr lang="ru-RU" sz="1600" dirty="0">
                <a:sym typeface="Roboto"/>
              </a:rPr>
              <a:t>Мобилизовать дополнительное климатическое финансирование от частных инвесторов</a:t>
            </a:r>
          </a:p>
          <a:p>
            <a:pPr marL="615950" lvl="1" indent="-342900"/>
            <a:r>
              <a:rPr lang="ru-RU" sz="1600" dirty="0">
                <a:sym typeface="Roboto"/>
              </a:rPr>
              <a:t>Поддержать местный частный сектор</a:t>
            </a:r>
            <a:endParaRPr lang="en-GB" sz="1600" dirty="0">
              <a:sym typeface="Roboto"/>
            </a:endParaRPr>
          </a:p>
          <a:p>
            <a:pPr marL="615950" lvl="1" indent="-342900"/>
            <a:r>
              <a:rPr lang="ru-RU" sz="1600" dirty="0">
                <a:sym typeface="Roboto"/>
              </a:rPr>
              <a:t>Достичь результата с использованием инновационных инструментов</a:t>
            </a:r>
            <a:endParaRPr lang="en-GB" sz="1600" dirty="0">
              <a:sym typeface="Roboto"/>
            </a:endParaRPr>
          </a:p>
          <a:p>
            <a:pPr marL="615950" lvl="1" indent="-342900"/>
            <a:r>
              <a:rPr lang="ru-RU" sz="1600" dirty="0">
                <a:sym typeface="Roboto"/>
              </a:rPr>
              <a:t>Обеспечить переход от грантового и донорского финансирования к финансово самодостаточным подходам</a:t>
            </a:r>
            <a:endParaRPr lang="en-GB" sz="1600" dirty="0">
              <a:sym typeface="Roboto"/>
            </a:endParaRPr>
          </a:p>
          <a:p>
            <a:pPr marL="615950" lvl="1" indent="-342900"/>
            <a:endParaRPr lang="en-GB" sz="1600" dirty="0">
              <a:solidFill>
                <a:prstClr val="black"/>
              </a:solidFill>
              <a:ea typeface="Roboto"/>
              <a:sym typeface="Roboto"/>
            </a:endParaRPr>
          </a:p>
          <a:p>
            <a:pPr lvl="0">
              <a:lnSpc>
                <a:spcPct val="100000"/>
              </a:lnSpc>
              <a:spcBef>
                <a:spcPts val="0"/>
              </a:spcBef>
            </a:pPr>
            <a:r>
              <a:rPr lang="ru-RU" sz="1600" b="1" dirty="0">
                <a:ea typeface="Roboto"/>
                <a:sym typeface="Roboto"/>
              </a:rPr>
              <a:t>Механизм</a:t>
            </a:r>
            <a:r>
              <a:rPr lang="en-GB" sz="1600" b="1" dirty="0">
                <a:ea typeface="Roboto"/>
                <a:sym typeface="Roboto"/>
              </a:rPr>
              <a:t>: </a:t>
            </a:r>
            <a:r>
              <a:rPr lang="ru-RU" sz="1600" dirty="0">
                <a:solidFill>
                  <a:prstClr val="black"/>
                </a:solidFill>
                <a:ea typeface="Roboto"/>
                <a:sym typeface="Roboto"/>
              </a:rPr>
              <a:t>участие государственных и международных организаций, предоставляющих климатическое финансирование:</a:t>
            </a:r>
            <a:endParaRPr lang="en-GB" sz="1600" b="1" dirty="0">
              <a:solidFill>
                <a:srgbClr val="6F6F6F"/>
              </a:solidFill>
              <a:ea typeface="Roboto" panose="020B0604020202020204" charset="0"/>
              <a:sym typeface="Calibri"/>
            </a:endParaRPr>
          </a:p>
          <a:p>
            <a:pPr marL="615950" lvl="1" indent="-342900"/>
            <a:r>
              <a:rPr lang="ru-RU" sz="1600" dirty="0">
                <a:sym typeface="Calibri"/>
              </a:rPr>
              <a:t>Повышение вероятности получения проектами коммерческого финансирования</a:t>
            </a:r>
          </a:p>
          <a:p>
            <a:pPr marL="615950" lvl="1" indent="-342900"/>
            <a:r>
              <a:rPr lang="ru-RU" sz="1600" dirty="0">
                <a:sym typeface="Calibri"/>
              </a:rPr>
              <a:t>Снижение рыночных барьеров посредством снижения риска для участия банков (например, через гарантии)</a:t>
            </a:r>
            <a:endParaRPr lang="en-GB" sz="1600" dirty="0"/>
          </a:p>
          <a:p>
            <a:pPr marL="615950" lvl="1" indent="-342900"/>
            <a:r>
              <a:rPr lang="ru-RU" sz="1600" dirty="0">
                <a:sym typeface="Calibri"/>
              </a:rPr>
              <a:t>Возможность более долгосрочных инвестиций / проектных периодов (до 20 лет)</a:t>
            </a:r>
            <a:endParaRPr lang="en-GB" sz="1600" dirty="0"/>
          </a:p>
        </p:txBody>
      </p:sp>
      <p:sp>
        <p:nvSpPr>
          <p:cNvPr id="4" name="Titel 3">
            <a:extLst>
              <a:ext uri="{FF2B5EF4-FFF2-40B4-BE49-F238E27FC236}">
                <a16:creationId xmlns:a16="http://schemas.microsoft.com/office/drawing/2014/main" id="{4A9103B5-7785-4548-88A9-A500B8B8B2D7}"/>
              </a:ext>
            </a:extLst>
          </p:cNvPr>
          <p:cNvSpPr>
            <a:spLocks noGrp="1"/>
          </p:cNvSpPr>
          <p:nvPr>
            <p:ph type="title"/>
          </p:nvPr>
        </p:nvSpPr>
        <p:spPr/>
        <p:txBody>
          <a:bodyPr>
            <a:normAutofit/>
          </a:bodyPr>
          <a:lstStyle/>
          <a:p>
            <a:r>
              <a:rPr lang="ru-RU" dirty="0"/>
              <a:t>Возможности смешанного финансирования</a:t>
            </a:r>
            <a:endParaRPr lang="en-GB" dirty="0"/>
          </a:p>
        </p:txBody>
      </p:sp>
      <p:sp>
        <p:nvSpPr>
          <p:cNvPr id="5" name="Foliennummernplatzhalter 4">
            <a:extLst>
              <a:ext uri="{FF2B5EF4-FFF2-40B4-BE49-F238E27FC236}">
                <a16:creationId xmlns:a16="http://schemas.microsoft.com/office/drawing/2014/main" id="{E1DD6C86-6B43-494D-B183-3FAD800C17A7}"/>
              </a:ext>
            </a:extLst>
          </p:cNvPr>
          <p:cNvSpPr>
            <a:spLocks noGrp="1"/>
          </p:cNvSpPr>
          <p:nvPr>
            <p:ph type="sldNum" sz="quarter" idx="16"/>
          </p:nvPr>
        </p:nvSpPr>
        <p:spPr/>
        <p:txBody>
          <a:bodyPr/>
          <a:lstStyle/>
          <a:p>
            <a:fld id="{CF23C0C3-F0EC-4AF0-84C8-08554CFEDD03}" type="slidenum">
              <a:rPr lang="en-GB" smtClean="0"/>
              <a:t>19</a:t>
            </a:fld>
            <a:endParaRPr lang="en-GB" dirty="0"/>
          </a:p>
        </p:txBody>
      </p:sp>
    </p:spTree>
    <p:extLst>
      <p:ext uri="{BB962C8B-B14F-4D97-AF65-F5344CB8AC3E}">
        <p14:creationId xmlns:p14="http://schemas.microsoft.com/office/powerpoint/2010/main" val="312410388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E6FAF7-392E-4E86-8B57-16381BA368C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t="-3"/>
          <a:stretch/>
        </p:blipFill>
        <p:spPr>
          <a:xfrm>
            <a:off x="6281058" y="3100207"/>
            <a:ext cx="2383972" cy="2043293"/>
          </a:xfrm>
          <a:prstGeom prst="rect">
            <a:avLst/>
          </a:prstGeom>
        </p:spPr>
      </p:pic>
      <p:sp>
        <p:nvSpPr>
          <p:cNvPr id="4" name="Foliennummernplatzhalter 3">
            <a:extLst>
              <a:ext uri="{FF2B5EF4-FFF2-40B4-BE49-F238E27FC236}">
                <a16:creationId xmlns:a16="http://schemas.microsoft.com/office/drawing/2014/main" id="{080A28BA-B1D4-456A-9CFF-7CBB9B1AB1A3}"/>
              </a:ext>
            </a:extLst>
          </p:cNvPr>
          <p:cNvSpPr>
            <a:spLocks noGrp="1"/>
          </p:cNvSpPr>
          <p:nvPr>
            <p:ph type="sldNum" sz="quarter" idx="16"/>
          </p:nvPr>
        </p:nvSpPr>
        <p:spPr/>
        <p:txBody>
          <a:bodyPr/>
          <a:lstStyle/>
          <a:p>
            <a:fld id="{CF23C0C3-F0EC-4AF0-84C8-08554CFEDD03}" type="slidenum">
              <a:rPr lang="en-GB" smtClean="0"/>
              <a:t>2</a:t>
            </a:fld>
            <a:endParaRPr lang="en-GB" dirty="0"/>
          </a:p>
        </p:txBody>
      </p:sp>
      <p:sp>
        <p:nvSpPr>
          <p:cNvPr id="6" name="Denkblase: wolkenförmig 5">
            <a:extLst>
              <a:ext uri="{FF2B5EF4-FFF2-40B4-BE49-F238E27FC236}">
                <a16:creationId xmlns:a16="http://schemas.microsoft.com/office/drawing/2014/main" id="{D3403E75-7715-4649-A419-4DAF3CF1E8D0}"/>
              </a:ext>
            </a:extLst>
          </p:cNvPr>
          <p:cNvSpPr/>
          <p:nvPr/>
        </p:nvSpPr>
        <p:spPr>
          <a:xfrm>
            <a:off x="180794" y="2373086"/>
            <a:ext cx="4106673" cy="2275979"/>
          </a:xfrm>
          <a:prstGeom prst="cloudCallout">
            <a:avLst>
              <a:gd name="adj1" fmla="val 107149"/>
              <a:gd name="adj2" fmla="val 10077"/>
            </a:avLst>
          </a:prstGeom>
          <a:solidFill>
            <a:srgbClr val="004C82">
              <a:alpha val="69804"/>
            </a:srgbClr>
          </a:solidFill>
          <a:ln>
            <a:solidFill>
              <a:srgbClr val="004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ru-RU" sz="1600" b="1" dirty="0"/>
          </a:p>
          <a:p>
            <a:pPr lvl="0" algn="ctr">
              <a:defRPr/>
            </a:pPr>
            <a:r>
              <a:rPr lang="ru-RU" sz="1600" b="1" dirty="0"/>
              <a:t>Какова экономическая добавленная ценность предлагаемого нами решения ВЭП Нексус</a:t>
            </a:r>
            <a:r>
              <a:rPr lang="en-US" sz="1600" b="1" dirty="0"/>
              <a:t>?</a:t>
            </a:r>
            <a:r>
              <a:rPr lang="ru-RU" sz="1600" b="1" dirty="0"/>
              <a:t> Как мы можем ее измерить</a:t>
            </a:r>
            <a:r>
              <a:rPr lang="en-US" sz="1600" b="1" dirty="0"/>
              <a:t>? </a:t>
            </a:r>
          </a:p>
        </p:txBody>
      </p:sp>
      <p:sp>
        <p:nvSpPr>
          <p:cNvPr id="7" name="Titel 1">
            <a:extLst>
              <a:ext uri="{FF2B5EF4-FFF2-40B4-BE49-F238E27FC236}">
                <a16:creationId xmlns:a16="http://schemas.microsoft.com/office/drawing/2014/main" id="{889AE01A-4CAC-4767-957D-712D073D33AB}"/>
              </a:ext>
            </a:extLst>
          </p:cNvPr>
          <p:cNvSpPr>
            <a:spLocks noGrp="1"/>
          </p:cNvSpPr>
          <p:nvPr>
            <p:ph type="title"/>
          </p:nvPr>
        </p:nvSpPr>
        <p:spPr>
          <a:xfrm>
            <a:off x="396347" y="616901"/>
            <a:ext cx="7472602" cy="472437"/>
          </a:xfrm>
        </p:spPr>
        <p:txBody>
          <a:bodyPr>
            <a:normAutofit/>
          </a:bodyPr>
          <a:lstStyle/>
          <a:p>
            <a:pPr algn="l"/>
            <a:r>
              <a:rPr lang="ru-RU" dirty="0"/>
              <a:t>Давайте вернемся к госпоже Синклер </a:t>
            </a:r>
            <a:r>
              <a:rPr lang="de-DE" b="1" dirty="0"/>
              <a:t>…</a:t>
            </a:r>
          </a:p>
        </p:txBody>
      </p:sp>
      <p:sp>
        <p:nvSpPr>
          <p:cNvPr id="9" name="Denkblase: wolkenförmig 5">
            <a:extLst>
              <a:ext uri="{FF2B5EF4-FFF2-40B4-BE49-F238E27FC236}">
                <a16:creationId xmlns:a16="http://schemas.microsoft.com/office/drawing/2014/main" id="{85B856CB-DF1F-4FAF-B65D-1E0753EDAAB6}"/>
              </a:ext>
            </a:extLst>
          </p:cNvPr>
          <p:cNvSpPr/>
          <p:nvPr/>
        </p:nvSpPr>
        <p:spPr>
          <a:xfrm>
            <a:off x="4071913" y="892311"/>
            <a:ext cx="4675740" cy="2043293"/>
          </a:xfrm>
          <a:prstGeom prst="cloudCallout">
            <a:avLst>
              <a:gd name="adj1" fmla="val 17521"/>
              <a:gd name="adj2" fmla="val 83599"/>
            </a:avLst>
          </a:prstGeom>
          <a:solidFill>
            <a:srgbClr val="004C82">
              <a:alpha val="69804"/>
            </a:srgbClr>
          </a:solidFill>
          <a:ln>
            <a:solidFill>
              <a:srgbClr val="004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400" b="1" dirty="0"/>
              <a:t>Какие финансовые источники имеются для поддержки этого типа многоотраслевых программ или проектов</a:t>
            </a:r>
            <a:r>
              <a:rPr lang="en-US" sz="1400" b="1" dirty="0"/>
              <a:t>? </a:t>
            </a:r>
          </a:p>
        </p:txBody>
      </p:sp>
    </p:spTree>
    <p:extLst>
      <p:ext uri="{BB962C8B-B14F-4D97-AF65-F5344CB8AC3E}">
        <p14:creationId xmlns:p14="http://schemas.microsoft.com/office/powerpoint/2010/main" val="176017409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765CDAF6-F87C-4CCF-8F5B-322C24A30C1A}"/>
              </a:ext>
            </a:extLst>
          </p:cNvPr>
          <p:cNvSpPr>
            <a:spLocks noGrp="1"/>
          </p:cNvSpPr>
          <p:nvPr>
            <p:ph type="body" sz="quarter" idx="13"/>
          </p:nvPr>
        </p:nvSpPr>
        <p:spPr>
          <a:xfrm>
            <a:off x="449816" y="1591055"/>
            <a:ext cx="3446323" cy="2710602"/>
          </a:xfrm>
        </p:spPr>
        <p:txBody>
          <a:bodyPr>
            <a:normAutofit/>
          </a:bodyPr>
          <a:lstStyle/>
          <a:p>
            <a:pPr lvl="1" indent="0">
              <a:lnSpc>
                <a:spcPct val="100000"/>
              </a:lnSpc>
              <a:buNone/>
            </a:pPr>
            <a:r>
              <a:rPr lang="ru-RU" dirty="0">
                <a:solidFill>
                  <a:srgbClr val="004C82"/>
                </a:solidFill>
                <a:latin typeface="+mj-lt"/>
                <a:ea typeface="+mj-ea"/>
                <a:cs typeface="+mj-cs"/>
              </a:rPr>
              <a:t>Организации, предоставляющие финансирование, всё больше беспокоятся о </a:t>
            </a:r>
            <a:r>
              <a:rPr lang="ru-RU" sz="2100" b="1" dirty="0">
                <a:solidFill>
                  <a:srgbClr val="F4971A"/>
                </a:solidFill>
                <a:latin typeface="+mj-lt"/>
                <a:ea typeface="+mj-ea"/>
                <a:cs typeface="Arial" charset="0"/>
              </a:rPr>
              <a:t>межотраслевой согласованности</a:t>
            </a:r>
          </a:p>
        </p:txBody>
      </p:sp>
      <p:sp>
        <p:nvSpPr>
          <p:cNvPr id="4" name="Titel 3">
            <a:extLst>
              <a:ext uri="{FF2B5EF4-FFF2-40B4-BE49-F238E27FC236}">
                <a16:creationId xmlns:a16="http://schemas.microsoft.com/office/drawing/2014/main" id="{4A9103B5-7785-4548-88A9-A500B8B8B2D7}"/>
              </a:ext>
            </a:extLst>
          </p:cNvPr>
          <p:cNvSpPr>
            <a:spLocks noGrp="1"/>
          </p:cNvSpPr>
          <p:nvPr>
            <p:ph type="title"/>
          </p:nvPr>
        </p:nvSpPr>
        <p:spPr/>
        <p:txBody>
          <a:bodyPr>
            <a:normAutofit fontScale="90000"/>
          </a:bodyPr>
          <a:lstStyle/>
          <a:p>
            <a:r>
              <a:rPr lang="ru-RU" dirty="0"/>
              <a:t>Нексус, как стратегическое средство получения доступа к финансированию</a:t>
            </a:r>
            <a:endParaRPr lang="en-US" dirty="0"/>
          </a:p>
        </p:txBody>
      </p:sp>
      <p:sp>
        <p:nvSpPr>
          <p:cNvPr id="5" name="Foliennummernplatzhalter 4">
            <a:extLst>
              <a:ext uri="{FF2B5EF4-FFF2-40B4-BE49-F238E27FC236}">
                <a16:creationId xmlns:a16="http://schemas.microsoft.com/office/drawing/2014/main" id="{E1DD6C86-6B43-494D-B183-3FAD800C17A7}"/>
              </a:ext>
            </a:extLst>
          </p:cNvPr>
          <p:cNvSpPr>
            <a:spLocks noGrp="1"/>
          </p:cNvSpPr>
          <p:nvPr>
            <p:ph type="sldNum" sz="quarter" idx="16"/>
          </p:nvPr>
        </p:nvSpPr>
        <p:spPr/>
        <p:txBody>
          <a:bodyPr/>
          <a:lstStyle/>
          <a:p>
            <a:fld id="{CF23C0C3-F0EC-4AF0-84C8-08554CFEDD03}" type="slidenum">
              <a:rPr lang="en-GB" smtClean="0"/>
              <a:t>20</a:t>
            </a:fld>
            <a:endParaRPr lang="en-GB" dirty="0"/>
          </a:p>
        </p:txBody>
      </p:sp>
      <p:graphicFrame>
        <p:nvGraphicFramePr>
          <p:cNvPr id="3" name="Diagramm 2">
            <a:extLst>
              <a:ext uri="{FF2B5EF4-FFF2-40B4-BE49-F238E27FC236}">
                <a16:creationId xmlns:a16="http://schemas.microsoft.com/office/drawing/2014/main" id="{E190CA19-4881-4622-891A-5115A3D50C61}"/>
              </a:ext>
            </a:extLst>
          </p:cNvPr>
          <p:cNvGraphicFramePr/>
          <p:nvPr>
            <p:extLst>
              <p:ext uri="{D42A27DB-BD31-4B8C-83A1-F6EECF244321}">
                <p14:modId xmlns:p14="http://schemas.microsoft.com/office/powerpoint/2010/main" val="2697514970"/>
              </p:ext>
            </p:extLst>
          </p:nvPr>
        </p:nvGraphicFramePr>
        <p:xfrm>
          <a:off x="2910178" y="991709"/>
          <a:ext cx="5574917" cy="3763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409691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76EAD97D-2037-4FB0-A95C-BC209702DD0D}"/>
              </a:ext>
            </a:extLst>
          </p:cNvPr>
          <p:cNvSpPr>
            <a:spLocks noGrp="1"/>
          </p:cNvSpPr>
          <p:nvPr>
            <p:ph type="body" sz="quarter" idx="13"/>
          </p:nvPr>
        </p:nvSpPr>
        <p:spPr>
          <a:xfrm>
            <a:off x="449818" y="1282263"/>
            <a:ext cx="8478242" cy="2942266"/>
          </a:xfrm>
        </p:spPr>
        <p:txBody>
          <a:bodyPr>
            <a:normAutofit/>
          </a:bodyPr>
          <a:lstStyle/>
          <a:p>
            <a:pPr marL="615950" lvl="1" indent="-342900">
              <a:lnSpc>
                <a:spcPct val="70000"/>
              </a:lnSpc>
            </a:pPr>
            <a:r>
              <a:rPr lang="ru-RU" sz="1800" dirty="0"/>
              <a:t>Система зеленой классификации нацелена на то, чтобы направлять инвестиции на </a:t>
            </a:r>
            <a:r>
              <a:rPr lang="ru-RU" sz="1800" b="1" dirty="0"/>
              <a:t>экологически устойчивую экономическую деятельность</a:t>
            </a:r>
            <a:endParaRPr lang="ru-RU" sz="1800" dirty="0"/>
          </a:p>
          <a:p>
            <a:pPr marL="615950" lvl="1" indent="-342900">
              <a:lnSpc>
                <a:spcPct val="70000"/>
              </a:lnSpc>
            </a:pPr>
            <a:r>
              <a:rPr lang="ru-RU" sz="1800" dirty="0"/>
              <a:t>Вносит </a:t>
            </a:r>
            <a:r>
              <a:rPr lang="ru-RU" sz="1800" b="1" dirty="0"/>
              <a:t>устойчивый вклад </a:t>
            </a:r>
            <a:r>
              <a:rPr lang="ru-RU" sz="1800" dirty="0"/>
              <a:t>И </a:t>
            </a:r>
            <a:r>
              <a:rPr lang="ru-RU" sz="1800" b="1" dirty="0"/>
              <a:t>не наносит существенного вреда </a:t>
            </a:r>
            <a:r>
              <a:rPr lang="ru-RU" sz="1800" dirty="0"/>
              <a:t>экологическим целям ЕС</a:t>
            </a:r>
            <a:r>
              <a:rPr lang="en-US" sz="1800" dirty="0"/>
              <a:t>:</a:t>
            </a:r>
          </a:p>
          <a:p>
            <a:endParaRPr lang="en-US" sz="1800" dirty="0"/>
          </a:p>
        </p:txBody>
      </p:sp>
      <p:sp>
        <p:nvSpPr>
          <p:cNvPr id="4" name="Titel 3">
            <a:extLst>
              <a:ext uri="{FF2B5EF4-FFF2-40B4-BE49-F238E27FC236}">
                <a16:creationId xmlns:a16="http://schemas.microsoft.com/office/drawing/2014/main" id="{6366EE15-3CB4-4F57-A097-6D4C695B5910}"/>
              </a:ext>
            </a:extLst>
          </p:cNvPr>
          <p:cNvSpPr>
            <a:spLocks noGrp="1"/>
          </p:cNvSpPr>
          <p:nvPr>
            <p:ph type="title"/>
          </p:nvPr>
        </p:nvSpPr>
        <p:spPr/>
        <p:txBody>
          <a:bodyPr>
            <a:normAutofit/>
          </a:bodyPr>
          <a:lstStyle/>
          <a:p>
            <a:r>
              <a:rPr lang="ru-RU" dirty="0"/>
              <a:t>Критерии устойчивости: Таксономия в ЕС</a:t>
            </a:r>
            <a:endParaRPr lang="en-US" dirty="0"/>
          </a:p>
        </p:txBody>
      </p:sp>
      <p:sp>
        <p:nvSpPr>
          <p:cNvPr id="5" name="Foliennummernplatzhalter 4">
            <a:extLst>
              <a:ext uri="{FF2B5EF4-FFF2-40B4-BE49-F238E27FC236}">
                <a16:creationId xmlns:a16="http://schemas.microsoft.com/office/drawing/2014/main" id="{C2ED2401-C38A-44D4-B20E-8E9E4EBEBA64}"/>
              </a:ext>
            </a:extLst>
          </p:cNvPr>
          <p:cNvSpPr>
            <a:spLocks noGrp="1"/>
          </p:cNvSpPr>
          <p:nvPr>
            <p:ph type="sldNum" sz="quarter" idx="16"/>
          </p:nvPr>
        </p:nvSpPr>
        <p:spPr/>
        <p:txBody>
          <a:bodyPr/>
          <a:lstStyle/>
          <a:p>
            <a:fld id="{CF23C0C3-F0EC-4AF0-84C8-08554CFEDD03}" type="slidenum">
              <a:rPr lang="en-GB" smtClean="0"/>
              <a:t>21</a:t>
            </a:fld>
            <a:endParaRPr lang="en-GB" dirty="0"/>
          </a:p>
        </p:txBody>
      </p:sp>
      <p:graphicFrame>
        <p:nvGraphicFramePr>
          <p:cNvPr id="9" name="Diagramm 8">
            <a:extLst>
              <a:ext uri="{FF2B5EF4-FFF2-40B4-BE49-F238E27FC236}">
                <a16:creationId xmlns:a16="http://schemas.microsoft.com/office/drawing/2014/main" id="{4949DAAB-3E52-4ABC-BE5F-950692BF153F}"/>
              </a:ext>
            </a:extLst>
          </p:cNvPr>
          <p:cNvGraphicFramePr/>
          <p:nvPr>
            <p:extLst>
              <p:ext uri="{D42A27DB-BD31-4B8C-83A1-F6EECF244321}">
                <p14:modId xmlns:p14="http://schemas.microsoft.com/office/powerpoint/2010/main" val="2773694109"/>
              </p:ext>
            </p:extLst>
          </p:nvPr>
        </p:nvGraphicFramePr>
        <p:xfrm>
          <a:off x="1728710" y="2375555"/>
          <a:ext cx="5537659" cy="2114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feld 12">
            <a:extLst>
              <a:ext uri="{FF2B5EF4-FFF2-40B4-BE49-F238E27FC236}">
                <a16:creationId xmlns:a16="http://schemas.microsoft.com/office/drawing/2014/main" id="{7CEE5A4D-9491-4C5B-B8B2-0B7F96FDA7BB}"/>
              </a:ext>
            </a:extLst>
          </p:cNvPr>
          <p:cNvSpPr txBox="1"/>
          <p:nvPr/>
        </p:nvSpPr>
        <p:spPr>
          <a:xfrm>
            <a:off x="2750075" y="4489727"/>
            <a:ext cx="4598547" cy="230832"/>
          </a:xfrm>
          <a:prstGeom prst="rect">
            <a:avLst/>
          </a:prstGeom>
          <a:noFill/>
        </p:spPr>
        <p:txBody>
          <a:bodyPr wrap="square" rtlCol="0">
            <a:spAutoFit/>
          </a:bodyPr>
          <a:lstStyle/>
          <a:p>
            <a:r>
              <a:rPr lang="ru-RU" sz="900" dirty="0">
                <a:cs typeface="Calibri" panose="020F0502020204030204" pitchFamily="34" charset="0"/>
              </a:rPr>
              <a:t>Источник</a:t>
            </a:r>
            <a:r>
              <a:rPr lang="en-US" sz="900" dirty="0">
                <a:cs typeface="Calibri" panose="020F0502020204030204" pitchFamily="34" charset="0"/>
              </a:rPr>
              <a:t>: </a:t>
            </a:r>
            <a:r>
              <a:rPr lang="ru-RU" sz="900" dirty="0">
                <a:cs typeface="Calibri" panose="020F0502020204030204" pitchFamily="34" charset="0"/>
              </a:rPr>
              <a:t> собственная иллюстрация по данным вебсайта Европейской комиссии</a:t>
            </a:r>
            <a:endParaRPr lang="en-US" sz="900" dirty="0"/>
          </a:p>
        </p:txBody>
      </p:sp>
    </p:spTree>
    <p:extLst>
      <p:ext uri="{BB962C8B-B14F-4D97-AF65-F5344CB8AC3E}">
        <p14:creationId xmlns:p14="http://schemas.microsoft.com/office/powerpoint/2010/main" val="355206196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2B3AE70-859E-477B-8276-F5D33A695B87}"/>
              </a:ext>
            </a:extLst>
          </p:cNvPr>
          <p:cNvSpPr>
            <a:spLocks noGrp="1"/>
          </p:cNvSpPr>
          <p:nvPr>
            <p:ph type="title"/>
          </p:nvPr>
        </p:nvSpPr>
        <p:spPr/>
        <p:txBody>
          <a:bodyPr>
            <a:normAutofit fontScale="90000"/>
          </a:bodyPr>
          <a:lstStyle/>
          <a:p>
            <a:r>
              <a:rPr lang="ru-RU" dirty="0">
                <a:cs typeface="Arial"/>
              </a:rPr>
              <a:t>Критерии устойчивости: международные стандарты</a:t>
            </a:r>
            <a:endParaRPr lang="en-US" dirty="0">
              <a:cs typeface="Arial"/>
            </a:endParaRPr>
          </a:p>
        </p:txBody>
      </p:sp>
      <p:sp>
        <p:nvSpPr>
          <p:cNvPr id="4" name="Foliennummernplatzhalter 3">
            <a:extLst>
              <a:ext uri="{FF2B5EF4-FFF2-40B4-BE49-F238E27FC236}">
                <a16:creationId xmlns:a16="http://schemas.microsoft.com/office/drawing/2014/main" id="{6C385847-DDDC-4872-82BF-DCB0458B9E47}"/>
              </a:ext>
            </a:extLst>
          </p:cNvPr>
          <p:cNvSpPr>
            <a:spLocks noGrp="1"/>
          </p:cNvSpPr>
          <p:nvPr>
            <p:ph type="sldNum" sz="quarter" idx="16"/>
          </p:nvPr>
        </p:nvSpPr>
        <p:spPr/>
        <p:txBody>
          <a:bodyPr/>
          <a:lstStyle/>
          <a:p>
            <a:fld id="{CF23C0C3-F0EC-4AF0-84C8-08554CFEDD03}" type="slidenum">
              <a:rPr lang="en-GB" smtClean="0"/>
              <a:t>22</a:t>
            </a:fld>
            <a:endParaRPr lang="en-GB" dirty="0"/>
          </a:p>
        </p:txBody>
      </p:sp>
      <p:sp>
        <p:nvSpPr>
          <p:cNvPr id="23" name="Rectangle 22">
            <a:extLst>
              <a:ext uri="{FF2B5EF4-FFF2-40B4-BE49-F238E27FC236}">
                <a16:creationId xmlns:a16="http://schemas.microsoft.com/office/drawing/2014/main" id="{73FFD62F-7A40-4221-9B4C-A6FCC961257E}"/>
              </a:ext>
            </a:extLst>
          </p:cNvPr>
          <p:cNvSpPr/>
          <p:nvPr/>
        </p:nvSpPr>
        <p:spPr>
          <a:xfrm>
            <a:off x="416519" y="1249927"/>
            <a:ext cx="2863220" cy="1386593"/>
          </a:xfrm>
          <a:prstGeom prst="rect">
            <a:avLst/>
          </a:prstGeom>
          <a:solidFill>
            <a:srgbClr val="004C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ru-RU" sz="1050" b="1" dirty="0">
                <a:solidFill>
                  <a:srgbClr val="004C82"/>
                </a:solidFill>
                <a:latin typeface="Calibri" panose="020F0502020204030204" pitchFamily="34" charset="0"/>
                <a:cs typeface="Calibri" panose="020F0502020204030204" pitchFamily="34" charset="0"/>
              </a:rPr>
              <a:t>Глобальная инициатива отчетности</a:t>
            </a:r>
            <a:endParaRPr lang="en-US" sz="1050" b="1" dirty="0">
              <a:solidFill>
                <a:srgbClr val="004C82"/>
              </a:solidFill>
              <a:latin typeface="Calibri" panose="020F0502020204030204" pitchFamily="34" charset="0"/>
              <a:cs typeface="Calibri" panose="020F0502020204030204" pitchFamily="34" charset="0"/>
            </a:endParaRPr>
          </a:p>
          <a:p>
            <a:pPr marL="171450" indent="-171450">
              <a:lnSpc>
                <a:spcPct val="107000"/>
              </a:lnSpc>
              <a:spcAft>
                <a:spcPts val="800"/>
              </a:spcAft>
              <a:buFont typeface="Arial" panose="020B0604020202020204" pitchFamily="34" charset="0"/>
              <a:buChar char="•"/>
            </a:pPr>
            <a:r>
              <a:rPr lang="ru-RU" sz="1050" dirty="0">
                <a:solidFill>
                  <a:srgbClr val="004C82"/>
                </a:solidFill>
                <a:latin typeface="Calibri" panose="020F0502020204030204" pitchFamily="34" charset="0"/>
                <a:cs typeface="Calibri" panose="020F0502020204030204" pitchFamily="34" charset="0"/>
              </a:rPr>
              <a:t>Для организаций и задействованных сторон</a:t>
            </a:r>
          </a:p>
          <a:p>
            <a:pPr marL="171450" indent="-171450">
              <a:lnSpc>
                <a:spcPct val="107000"/>
              </a:lnSpc>
              <a:spcAft>
                <a:spcPts val="800"/>
              </a:spcAft>
              <a:buFont typeface="Arial" panose="020B0604020202020204" pitchFamily="34" charset="0"/>
              <a:buChar char="•"/>
            </a:pPr>
            <a:r>
              <a:rPr lang="ru-RU" sz="1050" dirty="0">
                <a:solidFill>
                  <a:srgbClr val="004C82"/>
                </a:solidFill>
                <a:latin typeface="Calibri" panose="020F0502020204030204" pitchFamily="34" charset="0"/>
                <a:cs typeface="Calibri" panose="020F0502020204030204" pitchFamily="34" charset="0"/>
              </a:rPr>
              <a:t>Предоставляет отчеты об экономических, экологических и социальных последствиях деятельности организации</a:t>
            </a:r>
            <a:endParaRPr lang="en-US" sz="1050" dirty="0">
              <a:solidFill>
                <a:srgbClr val="004C82"/>
              </a:solidFill>
              <a:latin typeface="Calibri" panose="020F0502020204030204" pitchFamily="34" charset="0"/>
              <a:cs typeface="Calibri" panose="020F0502020204030204" pitchFamily="34" charset="0"/>
            </a:endParaRPr>
          </a:p>
        </p:txBody>
      </p:sp>
      <p:sp>
        <p:nvSpPr>
          <p:cNvPr id="26" name="Rectangle 20">
            <a:extLst>
              <a:ext uri="{FF2B5EF4-FFF2-40B4-BE49-F238E27FC236}">
                <a16:creationId xmlns:a16="http://schemas.microsoft.com/office/drawing/2014/main" id="{821BA662-0C5C-43E4-B9EC-75F094247FCF}"/>
              </a:ext>
            </a:extLst>
          </p:cNvPr>
          <p:cNvSpPr/>
          <p:nvPr/>
        </p:nvSpPr>
        <p:spPr>
          <a:xfrm>
            <a:off x="3279739" y="1251883"/>
            <a:ext cx="2824092" cy="1384637"/>
          </a:xfrm>
          <a:prstGeom prst="rect">
            <a:avLst/>
          </a:prstGeom>
          <a:solidFill>
            <a:srgbClr val="F6B33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ru-RU" sz="1100" b="1" dirty="0">
                <a:solidFill>
                  <a:srgbClr val="575756"/>
                </a:solidFill>
                <a:latin typeface="Calibri" panose="020F0502020204030204" pitchFamily="34" charset="0"/>
                <a:cs typeface="Calibri" panose="020F0502020204030204" pitchFamily="34" charset="0"/>
              </a:rPr>
              <a:t>Проект углеродной отчетности</a:t>
            </a:r>
            <a:endParaRPr lang="en-GB" sz="1100" b="1" dirty="0">
              <a:solidFill>
                <a:srgbClr val="575756"/>
              </a:solidFill>
              <a:latin typeface="Calibri" panose="020F0502020204030204" pitchFamily="34" charset="0"/>
              <a:cs typeface="Calibri" panose="020F0502020204030204" pitchFamily="34" charset="0"/>
            </a:endParaRPr>
          </a:p>
          <a:p>
            <a:pPr marL="171450" indent="-171450">
              <a:lnSpc>
                <a:spcPct val="107000"/>
              </a:lnSpc>
              <a:spcAft>
                <a:spcPts val="800"/>
              </a:spcAft>
              <a:buFont typeface="Arial" panose="020B0604020202020204" pitchFamily="34" charset="0"/>
              <a:buChar char="•"/>
            </a:pPr>
            <a:r>
              <a:rPr lang="ru-RU" sz="1100" dirty="0">
                <a:solidFill>
                  <a:srgbClr val="575756"/>
                </a:solidFill>
                <a:latin typeface="Calibri" panose="020F0502020204030204" pitchFamily="34" charset="0"/>
                <a:cs typeface="Calibri" panose="020F0502020204030204" pitchFamily="34" charset="0"/>
              </a:rPr>
              <a:t>Для инвесторов, компаний, городов, штатов и регионов</a:t>
            </a:r>
          </a:p>
          <a:p>
            <a:pPr marL="171450" indent="-171450">
              <a:lnSpc>
                <a:spcPct val="107000"/>
              </a:lnSpc>
              <a:spcAft>
                <a:spcPts val="800"/>
              </a:spcAft>
              <a:buFont typeface="Arial" panose="020B0604020202020204" pitchFamily="34" charset="0"/>
              <a:buChar char="•"/>
            </a:pPr>
            <a:r>
              <a:rPr lang="ru-RU" sz="1100" dirty="0">
                <a:solidFill>
                  <a:srgbClr val="575756"/>
                </a:solidFill>
                <a:latin typeface="Calibri" panose="020F0502020204030204" pitchFamily="34" charset="0"/>
                <a:cs typeface="Calibri" panose="020F0502020204030204" pitchFamily="34" charset="0"/>
              </a:rPr>
              <a:t>Предоставляет глобальную систему раскрытия информации для управления воздействием на окружающую среду</a:t>
            </a:r>
            <a:endParaRPr lang="en-GB" sz="1050" dirty="0">
              <a:effectLst/>
              <a:ea typeface="Calibri" panose="020F0502020204030204" pitchFamily="34" charset="0"/>
              <a:cs typeface="Times New Roman" panose="02020603050405020304" pitchFamily="18" charset="0"/>
            </a:endParaRPr>
          </a:p>
        </p:txBody>
      </p:sp>
      <p:sp>
        <p:nvSpPr>
          <p:cNvPr id="29" name="Rectangle 16">
            <a:extLst>
              <a:ext uri="{FF2B5EF4-FFF2-40B4-BE49-F238E27FC236}">
                <a16:creationId xmlns:a16="http://schemas.microsoft.com/office/drawing/2014/main" id="{9534D330-32D0-457E-9713-13058603D922}"/>
              </a:ext>
            </a:extLst>
          </p:cNvPr>
          <p:cNvSpPr/>
          <p:nvPr/>
        </p:nvSpPr>
        <p:spPr>
          <a:xfrm>
            <a:off x="6103832" y="1249926"/>
            <a:ext cx="2513754" cy="1386593"/>
          </a:xfrm>
          <a:prstGeom prst="rect">
            <a:avLst/>
          </a:prstGeom>
          <a:solidFill>
            <a:srgbClr val="79A12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ru-RU" sz="1100" b="1" dirty="0">
                <a:solidFill>
                  <a:srgbClr val="79A12C"/>
                </a:solidFill>
                <a:latin typeface="Calibri" panose="020F0502020204030204" pitchFamily="34" charset="0"/>
                <a:cs typeface="Calibri" panose="020F0502020204030204" pitchFamily="34" charset="0"/>
              </a:rPr>
              <a:t>Международное финансовое сотрудничество</a:t>
            </a:r>
            <a:endParaRPr lang="en-GB" sz="1100" b="1" dirty="0">
              <a:solidFill>
                <a:srgbClr val="79A12C"/>
              </a:solidFill>
              <a:latin typeface="Calibri" panose="020F0502020204030204" pitchFamily="34" charset="0"/>
              <a:cs typeface="Calibri" panose="020F0502020204030204" pitchFamily="34" charset="0"/>
            </a:endParaRPr>
          </a:p>
          <a:p>
            <a:pPr marL="171450" indent="-171450">
              <a:lnSpc>
                <a:spcPct val="107000"/>
              </a:lnSpc>
              <a:spcAft>
                <a:spcPts val="800"/>
              </a:spcAft>
              <a:buFont typeface="Arial" panose="020B0604020202020204" pitchFamily="34" charset="0"/>
              <a:buChar char="•"/>
            </a:pPr>
            <a:r>
              <a:rPr lang="ru-RU" sz="1100" dirty="0">
                <a:solidFill>
                  <a:srgbClr val="79A12C"/>
                </a:solidFill>
                <a:latin typeface="Calibri" panose="020F0502020204030204" pitchFamily="34" charset="0"/>
                <a:cs typeface="Calibri" panose="020F0502020204030204" pitchFamily="34" charset="0"/>
              </a:rPr>
              <a:t>Для развивающихся стран</a:t>
            </a:r>
            <a:endParaRPr lang="en-GB" sz="1100" dirty="0">
              <a:solidFill>
                <a:srgbClr val="79A12C"/>
              </a:solidFill>
              <a:latin typeface="Calibri" panose="020F0502020204030204" pitchFamily="34" charset="0"/>
              <a:cs typeface="Calibri" panose="020F0502020204030204" pitchFamily="34" charset="0"/>
            </a:endParaRPr>
          </a:p>
          <a:p>
            <a:pPr marL="171450" indent="-171450">
              <a:lnSpc>
                <a:spcPct val="107000"/>
              </a:lnSpc>
              <a:spcAft>
                <a:spcPts val="800"/>
              </a:spcAft>
              <a:buFont typeface="Arial" panose="020B0604020202020204" pitchFamily="34" charset="0"/>
              <a:buChar char="•"/>
            </a:pPr>
            <a:r>
              <a:rPr lang="ru-RU" sz="1100" dirty="0">
                <a:solidFill>
                  <a:srgbClr val="79A12C"/>
                </a:solidFill>
                <a:latin typeface="Calibri" panose="020F0502020204030204" pitchFamily="34" charset="0"/>
                <a:cs typeface="Calibri" panose="020F0502020204030204" pitchFamily="34" charset="0"/>
              </a:rPr>
              <a:t>Создает новые рынки, мобилизует других инвесторов и обеспечивает обмен опытом</a:t>
            </a:r>
            <a:endParaRPr lang="en-GB" sz="1100" dirty="0">
              <a:solidFill>
                <a:srgbClr val="79A12C"/>
              </a:solidFill>
              <a:latin typeface="Calibri" panose="020F0502020204030204" pitchFamily="34" charset="0"/>
              <a:cs typeface="Calibri" panose="020F0502020204030204" pitchFamily="34" charset="0"/>
            </a:endParaRPr>
          </a:p>
          <a:p>
            <a:pPr marL="171450" indent="-171450">
              <a:lnSpc>
                <a:spcPct val="107000"/>
              </a:lnSpc>
              <a:spcAft>
                <a:spcPts val="800"/>
              </a:spcAft>
              <a:buFont typeface="Arial" panose="020B0604020202020204" pitchFamily="34" charset="0"/>
              <a:buChar char="•"/>
            </a:pPr>
            <a:endParaRPr lang="en-GB" sz="1100" dirty="0">
              <a:solidFill>
                <a:srgbClr val="79A12C"/>
              </a:solidFill>
              <a:latin typeface="Calibri" panose="020F0502020204030204" pitchFamily="34" charset="0"/>
              <a:cs typeface="Calibri" panose="020F0502020204030204" pitchFamily="34" charset="0"/>
            </a:endParaRPr>
          </a:p>
          <a:p>
            <a:pPr marL="171450" indent="-171450">
              <a:lnSpc>
                <a:spcPct val="107000"/>
              </a:lnSpc>
              <a:spcAft>
                <a:spcPts val="800"/>
              </a:spcAft>
              <a:buFont typeface="Arial" panose="020B0604020202020204" pitchFamily="34" charset="0"/>
              <a:buChar char="•"/>
            </a:pPr>
            <a:endParaRPr lang="en-GB" sz="1100" b="1" dirty="0">
              <a:solidFill>
                <a:srgbClr val="79A12C"/>
              </a:solidFill>
              <a:latin typeface="Calibri" panose="020F0502020204030204" pitchFamily="34" charset="0"/>
              <a:cs typeface="Calibri" panose="020F0502020204030204" pitchFamily="34" charset="0"/>
            </a:endParaRPr>
          </a:p>
          <a:p>
            <a:pPr>
              <a:lnSpc>
                <a:spcPct val="107000"/>
              </a:lnSpc>
              <a:spcAft>
                <a:spcPts val="800"/>
              </a:spcAft>
            </a:pPr>
            <a:endParaRPr lang="en-GB" sz="1100" b="1" dirty="0">
              <a:solidFill>
                <a:srgbClr val="79A12C"/>
              </a:solidFill>
              <a:latin typeface="Calibri" panose="020F0502020204030204" pitchFamily="34" charset="0"/>
              <a:cs typeface="Calibri" panose="020F0502020204030204" pitchFamily="34" charset="0"/>
            </a:endParaRPr>
          </a:p>
          <a:p>
            <a:pPr>
              <a:lnSpc>
                <a:spcPct val="107000"/>
              </a:lnSpc>
              <a:spcAft>
                <a:spcPts val="800"/>
              </a:spcAft>
            </a:pPr>
            <a:r>
              <a:rPr lang="en-GB" sz="1100" kern="1200" dirty="0">
                <a:solidFill>
                  <a:srgbClr val="000000"/>
                </a:solidFill>
                <a:effectLst/>
                <a:ea typeface="Calibri" panose="020F0502020204030204" pitchFamily="34" charset="0"/>
                <a:cs typeface="Calibri" panose="020F0502020204030204" pitchFamily="34" charset="0"/>
              </a:rPr>
              <a:t> </a:t>
            </a:r>
            <a:endParaRPr lang="en-GB" sz="1050" dirty="0">
              <a:effectLst/>
              <a:ea typeface="Calibri" panose="020F0502020204030204" pitchFamily="34" charset="0"/>
              <a:cs typeface="Times New Roman" panose="02020603050405020304" pitchFamily="18" charset="0"/>
            </a:endParaRPr>
          </a:p>
        </p:txBody>
      </p:sp>
      <p:grpSp>
        <p:nvGrpSpPr>
          <p:cNvPr id="43" name="Gruppieren 42">
            <a:extLst>
              <a:ext uri="{FF2B5EF4-FFF2-40B4-BE49-F238E27FC236}">
                <a16:creationId xmlns:a16="http://schemas.microsoft.com/office/drawing/2014/main" id="{ABC09741-A2CE-4B1F-AE63-7792DA9F8D49}"/>
              </a:ext>
            </a:extLst>
          </p:cNvPr>
          <p:cNvGrpSpPr/>
          <p:nvPr/>
        </p:nvGrpSpPr>
        <p:grpSpPr>
          <a:xfrm>
            <a:off x="416519" y="2890240"/>
            <a:ext cx="8201066" cy="1922829"/>
            <a:chOff x="416519" y="3009353"/>
            <a:chExt cx="8201066" cy="1591547"/>
          </a:xfrm>
        </p:grpSpPr>
        <p:sp>
          <p:nvSpPr>
            <p:cNvPr id="37" name="Rectangle 22">
              <a:extLst>
                <a:ext uri="{FF2B5EF4-FFF2-40B4-BE49-F238E27FC236}">
                  <a16:creationId xmlns:a16="http://schemas.microsoft.com/office/drawing/2014/main" id="{C6BDC292-CFF6-4C08-9338-1F3A547574EA}"/>
                </a:ext>
              </a:extLst>
            </p:cNvPr>
            <p:cNvSpPr/>
            <p:nvPr/>
          </p:nvSpPr>
          <p:spPr>
            <a:xfrm>
              <a:off x="416521" y="3284451"/>
              <a:ext cx="2863218" cy="1316449"/>
            </a:xfrm>
            <a:prstGeom prst="rect">
              <a:avLst/>
            </a:prstGeom>
            <a:solidFill>
              <a:srgbClr val="004C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71450" indent="-171450">
                <a:lnSpc>
                  <a:spcPct val="107000"/>
                </a:lnSpc>
                <a:spcAft>
                  <a:spcPts val="800"/>
                </a:spcAft>
                <a:buFont typeface="Arial" panose="020B0604020202020204" pitchFamily="34" charset="0"/>
                <a:buChar char="•"/>
              </a:pPr>
              <a:r>
                <a:rPr lang="ru-RU" sz="1100" dirty="0">
                  <a:solidFill>
                    <a:srgbClr val="004C82"/>
                  </a:solidFill>
                  <a:latin typeface="Calibri" panose="020F0502020204030204" pitchFamily="34" charset="0"/>
                  <a:cs typeface="Calibri" panose="020F0502020204030204" pitchFamily="34" charset="0"/>
                </a:rPr>
                <a:t>Для организаций: Нексус способствует приоритизации воздействий, включаемых в отчет</a:t>
              </a:r>
            </a:p>
            <a:p>
              <a:pPr marL="171450" indent="-171450">
                <a:lnSpc>
                  <a:spcPct val="107000"/>
                </a:lnSpc>
                <a:spcAft>
                  <a:spcPts val="800"/>
                </a:spcAft>
                <a:buFont typeface="Arial" panose="020B0604020202020204" pitchFamily="34" charset="0"/>
                <a:buChar char="•"/>
              </a:pPr>
              <a:r>
                <a:rPr lang="ru-RU" sz="1100" dirty="0">
                  <a:solidFill>
                    <a:srgbClr val="004C82"/>
                  </a:solidFill>
                  <a:latin typeface="Calibri" panose="020F0502020204030204" pitchFamily="34" charset="0"/>
                  <a:cs typeface="Calibri" panose="020F0502020204030204" pitchFamily="34" charset="0"/>
                </a:rPr>
                <a:t>Для заинтересованных сторон: определение рисков создает благоприятную среду для инвестиций в Нексус</a:t>
              </a:r>
              <a:endParaRPr lang="en-US" sz="1100" dirty="0">
                <a:solidFill>
                  <a:srgbClr val="004C82"/>
                </a:solidFill>
                <a:latin typeface="Calibri" panose="020F0502020204030204" pitchFamily="34" charset="0"/>
                <a:cs typeface="Calibri" panose="020F0502020204030204" pitchFamily="34" charset="0"/>
              </a:endParaRPr>
            </a:p>
          </p:txBody>
        </p:sp>
        <p:sp>
          <p:nvSpPr>
            <p:cNvPr id="38" name="Rectangle 20">
              <a:extLst>
                <a:ext uri="{FF2B5EF4-FFF2-40B4-BE49-F238E27FC236}">
                  <a16:creationId xmlns:a16="http://schemas.microsoft.com/office/drawing/2014/main" id="{FA94B12D-1035-49AF-9AC7-F03F19F777EF}"/>
                </a:ext>
              </a:extLst>
            </p:cNvPr>
            <p:cNvSpPr/>
            <p:nvPr/>
          </p:nvSpPr>
          <p:spPr>
            <a:xfrm>
              <a:off x="3266464" y="3284451"/>
              <a:ext cx="2845226" cy="1314088"/>
            </a:xfrm>
            <a:prstGeom prst="rect">
              <a:avLst/>
            </a:prstGeom>
            <a:solidFill>
              <a:srgbClr val="F6B33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71450" indent="-171450">
                <a:lnSpc>
                  <a:spcPct val="107000"/>
                </a:lnSpc>
                <a:spcAft>
                  <a:spcPts val="800"/>
                </a:spcAft>
                <a:buFont typeface="Arial" panose="020B0604020202020204" pitchFamily="34" charset="0"/>
                <a:buChar char="•"/>
              </a:pPr>
              <a:r>
                <a:rPr lang="ru-RU" sz="1200" dirty="0">
                  <a:solidFill>
                    <a:srgbClr val="575756"/>
                  </a:solidFill>
                  <a:latin typeface="Calibri" panose="020F0502020204030204" pitchFamily="34" charset="0"/>
                  <a:cs typeface="Calibri" panose="020F0502020204030204" pitchFamily="34" charset="0"/>
                </a:rPr>
                <a:t>Управление рисками создает благоприятную среду для инвестиций в Нексус</a:t>
              </a:r>
            </a:p>
            <a:p>
              <a:pPr marL="171450" indent="-171450">
                <a:lnSpc>
                  <a:spcPct val="107000"/>
                </a:lnSpc>
                <a:spcAft>
                  <a:spcPts val="800"/>
                </a:spcAft>
                <a:buFont typeface="Arial" panose="020B0604020202020204" pitchFamily="34" charset="0"/>
                <a:buChar char="•"/>
              </a:pPr>
              <a:r>
                <a:rPr lang="ru-RU" sz="1200" dirty="0">
                  <a:solidFill>
                    <a:srgbClr val="575756"/>
                  </a:solidFill>
                  <a:latin typeface="Calibri" panose="020F0502020204030204" pitchFamily="34" charset="0"/>
                  <a:cs typeface="Calibri" panose="020F0502020204030204" pitchFamily="34" charset="0"/>
                </a:rPr>
                <a:t>Оценка компаний и городов стимулирует действия в области Нексус и определяет будущих партнеров</a:t>
              </a:r>
              <a:endParaRPr lang="en-GB" sz="1200" dirty="0">
                <a:solidFill>
                  <a:srgbClr val="575756"/>
                </a:solidFill>
                <a:latin typeface="Calibri" panose="020F0502020204030204" pitchFamily="34" charset="0"/>
                <a:cs typeface="Calibri" panose="020F0502020204030204" pitchFamily="34" charset="0"/>
              </a:endParaRPr>
            </a:p>
          </p:txBody>
        </p:sp>
        <p:sp>
          <p:nvSpPr>
            <p:cNvPr id="39" name="Rectangle 16">
              <a:extLst>
                <a:ext uri="{FF2B5EF4-FFF2-40B4-BE49-F238E27FC236}">
                  <a16:creationId xmlns:a16="http://schemas.microsoft.com/office/drawing/2014/main" id="{8C6B94C2-5062-4299-9363-BC85BC03BE29}"/>
                </a:ext>
              </a:extLst>
            </p:cNvPr>
            <p:cNvSpPr/>
            <p:nvPr/>
          </p:nvSpPr>
          <p:spPr>
            <a:xfrm>
              <a:off x="6103831" y="3277022"/>
              <a:ext cx="2513753" cy="1314088"/>
            </a:xfrm>
            <a:prstGeom prst="rect">
              <a:avLst/>
            </a:prstGeom>
            <a:solidFill>
              <a:srgbClr val="79A12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71450" indent="-171450">
                <a:lnSpc>
                  <a:spcPct val="107000"/>
                </a:lnSpc>
                <a:spcAft>
                  <a:spcPts val="800"/>
                </a:spcAft>
                <a:buFont typeface="Arial" panose="020B0604020202020204" pitchFamily="34" charset="0"/>
                <a:buChar char="•"/>
              </a:pPr>
              <a:r>
                <a:rPr lang="ru-RU" sz="1200" dirty="0">
                  <a:solidFill>
                    <a:srgbClr val="79A12C"/>
                  </a:solidFill>
                  <a:latin typeface="Calibri" panose="020F0502020204030204" pitchFamily="34" charset="0"/>
                  <a:cs typeface="Calibri" panose="020F0502020204030204" pitchFamily="34" charset="0"/>
                </a:rPr>
                <a:t>Важный инструмент для дополнения Нексус финансирования посредством усиления частного сектора</a:t>
              </a:r>
            </a:p>
            <a:p>
              <a:pPr marL="171450" indent="-171450">
                <a:lnSpc>
                  <a:spcPct val="107000"/>
                </a:lnSpc>
                <a:spcAft>
                  <a:spcPts val="800"/>
                </a:spcAft>
                <a:buFont typeface="Arial" panose="020B0604020202020204" pitchFamily="34" charset="0"/>
                <a:buChar char="•"/>
              </a:pPr>
              <a:r>
                <a:rPr lang="ru-RU" sz="1200" dirty="0">
                  <a:solidFill>
                    <a:srgbClr val="79A12C"/>
                  </a:solidFill>
                  <a:latin typeface="Calibri" panose="020F0502020204030204" pitchFamily="34" charset="0"/>
                  <a:cs typeface="Calibri" panose="020F0502020204030204" pitchFamily="34" charset="0"/>
                </a:rPr>
                <a:t>Поддерживает применение смешанного финансирования</a:t>
              </a:r>
              <a:endParaRPr lang="en-GB" sz="1200" dirty="0">
                <a:solidFill>
                  <a:srgbClr val="79A12C"/>
                </a:solidFill>
                <a:latin typeface="Calibri" panose="020F0502020204030204" pitchFamily="34" charset="0"/>
                <a:cs typeface="Calibri" panose="020F0502020204030204" pitchFamily="34" charset="0"/>
              </a:endParaRPr>
            </a:p>
          </p:txBody>
        </p:sp>
        <p:sp>
          <p:nvSpPr>
            <p:cNvPr id="41" name="Rectangle 22">
              <a:extLst>
                <a:ext uri="{FF2B5EF4-FFF2-40B4-BE49-F238E27FC236}">
                  <a16:creationId xmlns:a16="http://schemas.microsoft.com/office/drawing/2014/main" id="{36B99712-6A2B-418C-B02F-7CE25623E9A8}"/>
                </a:ext>
              </a:extLst>
            </p:cNvPr>
            <p:cNvSpPr/>
            <p:nvPr/>
          </p:nvSpPr>
          <p:spPr>
            <a:xfrm>
              <a:off x="416519" y="3009353"/>
              <a:ext cx="8201066" cy="274637"/>
            </a:xfrm>
            <a:prstGeom prst="rect">
              <a:avLst/>
            </a:prstGeom>
            <a:solidFill>
              <a:srgbClr val="5F847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ru-RU" sz="1200" b="1" dirty="0">
                  <a:solidFill>
                    <a:srgbClr val="004C82"/>
                  </a:solidFill>
                  <a:latin typeface="Calibri" panose="020F0502020204030204" pitchFamily="34" charset="0"/>
                  <a:cs typeface="Calibri" panose="020F0502020204030204" pitchFamily="34" charset="0"/>
                </a:rPr>
                <a:t>С точки зрения Нексус </a:t>
              </a:r>
              <a:r>
                <a:rPr lang="en-US" sz="1200" b="1" dirty="0">
                  <a:solidFill>
                    <a:srgbClr val="004C82"/>
                  </a:solidFill>
                  <a:latin typeface="Calibri" panose="020F0502020204030204" pitchFamily="34" charset="0"/>
                  <a:cs typeface="Calibri" panose="020F0502020204030204" pitchFamily="34" charset="0"/>
                </a:rPr>
                <a:t>:</a:t>
              </a:r>
            </a:p>
          </p:txBody>
        </p:sp>
      </p:grpSp>
      <p:sp>
        <p:nvSpPr>
          <p:cNvPr id="47" name="Pfeil: nach unten 46">
            <a:extLst>
              <a:ext uri="{FF2B5EF4-FFF2-40B4-BE49-F238E27FC236}">
                <a16:creationId xmlns:a16="http://schemas.microsoft.com/office/drawing/2014/main" id="{9E88BCB7-800E-45F9-8644-4F0878F94226}"/>
              </a:ext>
            </a:extLst>
          </p:cNvPr>
          <p:cNvSpPr/>
          <p:nvPr/>
        </p:nvSpPr>
        <p:spPr>
          <a:xfrm>
            <a:off x="1440148" y="2629767"/>
            <a:ext cx="553741" cy="260012"/>
          </a:xfrm>
          <a:prstGeom prst="downArrow">
            <a:avLst/>
          </a:prstGeom>
          <a:solidFill>
            <a:srgbClr val="004C82">
              <a:alpha val="20000"/>
            </a:srgbClr>
          </a:solidFill>
          <a:ln>
            <a:solidFill>
              <a:srgbClr val="004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8" name="Pfeil: nach unten 47">
            <a:extLst>
              <a:ext uri="{FF2B5EF4-FFF2-40B4-BE49-F238E27FC236}">
                <a16:creationId xmlns:a16="http://schemas.microsoft.com/office/drawing/2014/main" id="{74CC319C-0EAE-4F65-803B-97F61079C336}"/>
              </a:ext>
            </a:extLst>
          </p:cNvPr>
          <p:cNvSpPr/>
          <p:nvPr/>
        </p:nvSpPr>
        <p:spPr>
          <a:xfrm>
            <a:off x="7095162" y="2645473"/>
            <a:ext cx="553741" cy="260012"/>
          </a:xfrm>
          <a:prstGeom prst="downArrow">
            <a:avLst/>
          </a:prstGeom>
          <a:solidFill>
            <a:srgbClr val="79A12C">
              <a:alpha val="20000"/>
            </a:srgbClr>
          </a:solidFill>
          <a:ln>
            <a:solidFill>
              <a:srgbClr val="79A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9" name="Pfeil: nach unten 48">
            <a:extLst>
              <a:ext uri="{FF2B5EF4-FFF2-40B4-BE49-F238E27FC236}">
                <a16:creationId xmlns:a16="http://schemas.microsoft.com/office/drawing/2014/main" id="{BCE45698-67E2-4B42-8640-00E788D29E83}"/>
              </a:ext>
            </a:extLst>
          </p:cNvPr>
          <p:cNvSpPr/>
          <p:nvPr/>
        </p:nvSpPr>
        <p:spPr>
          <a:xfrm>
            <a:off x="4293722" y="2641853"/>
            <a:ext cx="553741" cy="260012"/>
          </a:xfrm>
          <a:prstGeom prst="downArrow">
            <a:avLst/>
          </a:prstGeom>
          <a:solidFill>
            <a:srgbClr val="F6B33C">
              <a:alpha val="20000"/>
            </a:srgbClr>
          </a:solidFill>
          <a:ln>
            <a:solidFill>
              <a:srgbClr val="F6B3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87074528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18B5CB2-BBF0-4081-9FCD-D4B94889F5C9}"/>
              </a:ext>
            </a:extLst>
          </p:cNvPr>
          <p:cNvSpPr>
            <a:spLocks noGrp="1"/>
          </p:cNvSpPr>
          <p:nvPr>
            <p:ph type="body" sz="quarter" idx="13"/>
          </p:nvPr>
        </p:nvSpPr>
        <p:spPr/>
        <p:txBody>
          <a:bodyPr>
            <a:normAutofit fontScale="92500" lnSpcReduction="10000"/>
          </a:bodyPr>
          <a:lstStyle/>
          <a:p>
            <a:r>
              <a:rPr lang="ru-RU" b="1" dirty="0"/>
              <a:t>Климатическое финансирование</a:t>
            </a:r>
            <a:endParaRPr lang="en-US" b="1" dirty="0"/>
          </a:p>
          <a:p>
            <a:r>
              <a:rPr lang="ru-RU" sz="1800" i="1" dirty="0"/>
              <a:t>«Означает финансовые ресурсы, мобилизуемые для финансирования действий, направленных на смягчение и адаптацию к последствиям изменения климата» </a:t>
            </a:r>
            <a:r>
              <a:rPr lang="ru-RU" sz="1800" dirty="0"/>
              <a:t>(</a:t>
            </a:r>
            <a:r>
              <a:rPr lang="en-US" sz="1800" dirty="0"/>
              <a:t>Watson &amp; Schalatek, 2020)</a:t>
            </a:r>
          </a:p>
          <a:p>
            <a:endParaRPr lang="en-US" sz="1800" dirty="0"/>
          </a:p>
          <a:p>
            <a:r>
              <a:rPr lang="ru-RU" sz="1800" dirty="0"/>
              <a:t>Каналы финансирования</a:t>
            </a:r>
            <a:r>
              <a:rPr lang="en-US" sz="1800" dirty="0"/>
              <a:t>:</a:t>
            </a:r>
          </a:p>
          <a:p>
            <a:pPr marL="615950" lvl="1" indent="-342900"/>
            <a:r>
              <a:rPr lang="ru-RU" sz="1800" dirty="0"/>
              <a:t>Многосторонние каналы</a:t>
            </a:r>
          </a:p>
          <a:p>
            <a:pPr marL="615950" lvl="1" indent="-342900"/>
            <a:r>
              <a:rPr lang="ru-RU" sz="1800" dirty="0"/>
              <a:t>Двусторонние каналы</a:t>
            </a:r>
            <a:endParaRPr lang="en-US" sz="1800" dirty="0"/>
          </a:p>
          <a:p>
            <a:pPr marL="615950" lvl="1" indent="-342900"/>
            <a:r>
              <a:rPr lang="ru-RU" sz="1800" dirty="0"/>
              <a:t>Региональные и национальные каналы и фонды по борьбе с изменением климата</a:t>
            </a:r>
            <a:endParaRPr lang="en-US" sz="1800" dirty="0"/>
          </a:p>
        </p:txBody>
      </p:sp>
      <p:sp>
        <p:nvSpPr>
          <p:cNvPr id="4" name="Titel 3">
            <a:extLst>
              <a:ext uri="{FF2B5EF4-FFF2-40B4-BE49-F238E27FC236}">
                <a16:creationId xmlns:a16="http://schemas.microsoft.com/office/drawing/2014/main" id="{4A9103B5-7785-4548-88A9-A500B8B8B2D7}"/>
              </a:ext>
            </a:extLst>
          </p:cNvPr>
          <p:cNvSpPr>
            <a:spLocks noGrp="1"/>
          </p:cNvSpPr>
          <p:nvPr>
            <p:ph type="title"/>
          </p:nvPr>
        </p:nvSpPr>
        <p:spPr/>
        <p:txBody>
          <a:bodyPr>
            <a:normAutofit fontScale="90000"/>
          </a:bodyPr>
          <a:lstStyle/>
          <a:p>
            <a:r>
              <a:rPr lang="ru-RU" dirty="0"/>
              <a:t>Нексус, как стратегическое средство для оценки климатического финансирования</a:t>
            </a:r>
            <a:endParaRPr lang="en-US" dirty="0"/>
          </a:p>
        </p:txBody>
      </p:sp>
      <p:sp>
        <p:nvSpPr>
          <p:cNvPr id="5" name="Foliennummernplatzhalter 4">
            <a:extLst>
              <a:ext uri="{FF2B5EF4-FFF2-40B4-BE49-F238E27FC236}">
                <a16:creationId xmlns:a16="http://schemas.microsoft.com/office/drawing/2014/main" id="{E1DD6C86-6B43-494D-B183-3FAD800C17A7}"/>
              </a:ext>
            </a:extLst>
          </p:cNvPr>
          <p:cNvSpPr>
            <a:spLocks noGrp="1"/>
          </p:cNvSpPr>
          <p:nvPr>
            <p:ph type="sldNum" sz="quarter" idx="16"/>
          </p:nvPr>
        </p:nvSpPr>
        <p:spPr/>
        <p:txBody>
          <a:bodyPr/>
          <a:lstStyle/>
          <a:p>
            <a:fld id="{CF23C0C3-F0EC-4AF0-84C8-08554CFEDD03}" type="slidenum">
              <a:rPr lang="en-GB" smtClean="0"/>
              <a:t>23</a:t>
            </a:fld>
            <a:endParaRPr lang="en-GB" dirty="0"/>
          </a:p>
        </p:txBody>
      </p:sp>
      <p:sp>
        <p:nvSpPr>
          <p:cNvPr id="14" name="Textfeld 13">
            <a:extLst>
              <a:ext uri="{FF2B5EF4-FFF2-40B4-BE49-F238E27FC236}">
                <a16:creationId xmlns:a16="http://schemas.microsoft.com/office/drawing/2014/main" id="{CFB95D6D-D944-4BB8-8C67-05C0C48CB3D3}"/>
              </a:ext>
            </a:extLst>
          </p:cNvPr>
          <p:cNvSpPr txBox="1"/>
          <p:nvPr/>
        </p:nvSpPr>
        <p:spPr>
          <a:xfrm>
            <a:off x="4747176" y="4470500"/>
            <a:ext cx="4126451" cy="246221"/>
          </a:xfrm>
          <a:prstGeom prst="rect">
            <a:avLst/>
          </a:prstGeom>
          <a:noFill/>
        </p:spPr>
        <p:txBody>
          <a:bodyPr wrap="none" rtlCol="0">
            <a:spAutoFit/>
          </a:bodyPr>
          <a:lstStyle/>
          <a:p>
            <a:pPr algn="l"/>
            <a:r>
              <a:rPr lang="ru-RU" sz="1000" dirty="0"/>
              <a:t>Источник</a:t>
            </a:r>
            <a:r>
              <a:rPr lang="en-US" sz="1000" dirty="0"/>
              <a:t>: </a:t>
            </a:r>
            <a:r>
              <a:rPr lang="ru-RU" sz="1000" dirty="0"/>
              <a:t>выполнено по результатам работы </a:t>
            </a:r>
            <a:r>
              <a:rPr lang="en-US" sz="1000" dirty="0"/>
              <a:t>Roberts (CFU), 2022</a:t>
            </a:r>
          </a:p>
        </p:txBody>
      </p:sp>
      <p:grpSp>
        <p:nvGrpSpPr>
          <p:cNvPr id="24" name="Gruppieren 23">
            <a:extLst>
              <a:ext uri="{FF2B5EF4-FFF2-40B4-BE49-F238E27FC236}">
                <a16:creationId xmlns:a16="http://schemas.microsoft.com/office/drawing/2014/main" id="{A6B04CBE-6B22-4C1E-A47A-752B31EE38CA}"/>
              </a:ext>
            </a:extLst>
          </p:cNvPr>
          <p:cNvGrpSpPr/>
          <p:nvPr/>
        </p:nvGrpSpPr>
        <p:grpSpPr>
          <a:xfrm>
            <a:off x="4828958" y="1244603"/>
            <a:ext cx="4025658" cy="2922402"/>
            <a:chOff x="4882395" y="1188000"/>
            <a:chExt cx="4025658" cy="2922402"/>
          </a:xfrm>
        </p:grpSpPr>
        <p:pic>
          <p:nvPicPr>
            <p:cNvPr id="16" name="Grafik 15">
              <a:extLst>
                <a:ext uri="{FF2B5EF4-FFF2-40B4-BE49-F238E27FC236}">
                  <a16:creationId xmlns:a16="http://schemas.microsoft.com/office/drawing/2014/main" id="{C8437869-4ADD-474F-BC6F-A22DCB8D92C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882395" y="1188000"/>
              <a:ext cx="4025658" cy="2922402"/>
            </a:xfrm>
            <a:prstGeom prst="rect">
              <a:avLst/>
            </a:prstGeom>
          </p:spPr>
        </p:pic>
        <p:sp>
          <p:nvSpPr>
            <p:cNvPr id="19" name="Textfeld 18">
              <a:extLst>
                <a:ext uri="{FF2B5EF4-FFF2-40B4-BE49-F238E27FC236}">
                  <a16:creationId xmlns:a16="http://schemas.microsoft.com/office/drawing/2014/main" id="{3CA682E2-7CAF-402B-9DA0-CAC9A462F653}"/>
                </a:ext>
              </a:extLst>
            </p:cNvPr>
            <p:cNvSpPr txBox="1"/>
            <p:nvPr/>
          </p:nvSpPr>
          <p:spPr>
            <a:xfrm>
              <a:off x="8360909" y="2254928"/>
              <a:ext cx="387275" cy="184666"/>
            </a:xfrm>
            <a:prstGeom prst="rect">
              <a:avLst/>
            </a:prstGeom>
            <a:solidFill>
              <a:srgbClr val="D42A2F"/>
            </a:solidFill>
          </p:spPr>
          <p:txBody>
            <a:bodyPr wrap="square" lIns="0" tIns="0" rIns="0" bIns="0" rtlCol="0">
              <a:spAutoFit/>
            </a:bodyPr>
            <a:lstStyle/>
            <a:p>
              <a:pPr algn="ctr"/>
              <a:r>
                <a:rPr lang="ru-RU" sz="400" dirty="0">
                  <a:solidFill>
                    <a:schemeClr val="bg1"/>
                  </a:solidFill>
                  <a:latin typeface="Candara" panose="020E0502030303020204" pitchFamily="34" charset="0"/>
                  <a:cs typeface="Calibri" panose="020F0502020204030204" pitchFamily="34" charset="0"/>
                </a:rPr>
                <a:t>Глобальный экологический механизм 5</a:t>
              </a:r>
              <a:endParaRPr lang="de-DE" sz="400" dirty="0">
                <a:solidFill>
                  <a:schemeClr val="bg1"/>
                </a:solidFill>
                <a:latin typeface="Candara" panose="020E0502030303020204" pitchFamily="34" charset="0"/>
                <a:cs typeface="Calibri" panose="020F0502020204030204" pitchFamily="34" charset="0"/>
              </a:endParaRPr>
            </a:p>
          </p:txBody>
        </p:sp>
      </p:grpSp>
      <p:sp>
        <p:nvSpPr>
          <p:cNvPr id="3" name="TextBox 2">
            <a:extLst>
              <a:ext uri="{FF2B5EF4-FFF2-40B4-BE49-F238E27FC236}">
                <a16:creationId xmlns:a16="http://schemas.microsoft.com/office/drawing/2014/main" id="{D9E39F88-B156-C740-A1E4-066B60F5EFF5}"/>
              </a:ext>
            </a:extLst>
          </p:cNvPr>
          <p:cNvSpPr txBox="1"/>
          <p:nvPr/>
        </p:nvSpPr>
        <p:spPr>
          <a:xfrm>
            <a:off x="6573597" y="1551739"/>
            <a:ext cx="400210" cy="434878"/>
          </a:xfrm>
          <a:prstGeom prst="rect">
            <a:avLst/>
          </a:prstGeom>
          <a:solidFill>
            <a:srgbClr val="D42A2F"/>
          </a:solidFill>
        </p:spPr>
        <p:txBody>
          <a:bodyPr wrap="square" rtlCol="0">
            <a:noAutofit/>
          </a:bodyPr>
          <a:lstStyle/>
          <a:p>
            <a:pPr algn="ctr"/>
            <a:r>
              <a:rPr lang="ru-RU" sz="500" dirty="0">
                <a:solidFill>
                  <a:schemeClr val="bg1"/>
                </a:solidFill>
              </a:rPr>
              <a:t>Фонд наименее развитых стран</a:t>
            </a:r>
          </a:p>
        </p:txBody>
      </p:sp>
      <p:sp>
        <p:nvSpPr>
          <p:cNvPr id="15" name="TextBox 14">
            <a:extLst>
              <a:ext uri="{FF2B5EF4-FFF2-40B4-BE49-F238E27FC236}">
                <a16:creationId xmlns:a16="http://schemas.microsoft.com/office/drawing/2014/main" id="{56CD0B3D-C529-1345-B655-D569346911CA}"/>
              </a:ext>
            </a:extLst>
          </p:cNvPr>
          <p:cNvSpPr txBox="1"/>
          <p:nvPr/>
        </p:nvSpPr>
        <p:spPr>
          <a:xfrm>
            <a:off x="7161212" y="1313305"/>
            <a:ext cx="371837" cy="414397"/>
          </a:xfrm>
          <a:prstGeom prst="rect">
            <a:avLst/>
          </a:prstGeom>
          <a:solidFill>
            <a:srgbClr val="9ADE8D"/>
          </a:solidFill>
        </p:spPr>
        <p:txBody>
          <a:bodyPr wrap="square" lIns="0" tIns="0" rIns="0" bIns="0" rtlCol="0">
            <a:noAutofit/>
          </a:bodyPr>
          <a:lstStyle/>
          <a:p>
            <a:pPr algn="ctr"/>
            <a:r>
              <a:rPr lang="ru-RU" sz="500" dirty="0"/>
              <a:t>Глобальный альянс по борьбе с изменением климата</a:t>
            </a:r>
          </a:p>
        </p:txBody>
      </p:sp>
      <p:sp>
        <p:nvSpPr>
          <p:cNvPr id="21" name="TextBox 20">
            <a:extLst>
              <a:ext uri="{FF2B5EF4-FFF2-40B4-BE49-F238E27FC236}">
                <a16:creationId xmlns:a16="http://schemas.microsoft.com/office/drawing/2014/main" id="{0AB6574F-F28E-1347-8A84-D86A5AFBB3CF}"/>
              </a:ext>
            </a:extLst>
          </p:cNvPr>
          <p:cNvSpPr txBox="1"/>
          <p:nvPr/>
        </p:nvSpPr>
        <p:spPr>
          <a:xfrm>
            <a:off x="7680853" y="1473950"/>
            <a:ext cx="446544" cy="282478"/>
          </a:xfrm>
          <a:prstGeom prst="rect">
            <a:avLst/>
          </a:prstGeom>
          <a:solidFill>
            <a:srgbClr val="339F34"/>
          </a:solidFill>
        </p:spPr>
        <p:txBody>
          <a:bodyPr wrap="square" rtlCol="0">
            <a:noAutofit/>
          </a:bodyPr>
          <a:lstStyle/>
          <a:p>
            <a:pPr algn="ctr"/>
            <a:r>
              <a:rPr lang="ru-RU" sz="500" dirty="0">
                <a:solidFill>
                  <a:schemeClr val="bg1"/>
                </a:solidFill>
              </a:rPr>
              <a:t>Фонд Амазонии</a:t>
            </a:r>
          </a:p>
        </p:txBody>
      </p:sp>
      <p:sp>
        <p:nvSpPr>
          <p:cNvPr id="25" name="TextBox 24">
            <a:extLst>
              <a:ext uri="{FF2B5EF4-FFF2-40B4-BE49-F238E27FC236}">
                <a16:creationId xmlns:a16="http://schemas.microsoft.com/office/drawing/2014/main" id="{8D67105C-D284-C54F-9C49-DCFB9042EE92}"/>
              </a:ext>
            </a:extLst>
          </p:cNvPr>
          <p:cNvSpPr txBox="1"/>
          <p:nvPr/>
        </p:nvSpPr>
        <p:spPr>
          <a:xfrm>
            <a:off x="8102464" y="1808128"/>
            <a:ext cx="387275" cy="282478"/>
          </a:xfrm>
          <a:prstGeom prst="rect">
            <a:avLst/>
          </a:prstGeom>
          <a:solidFill>
            <a:srgbClr val="8B564C"/>
          </a:solidFill>
        </p:spPr>
        <p:txBody>
          <a:bodyPr wrap="square" lIns="0" tIns="0" rIns="0" bIns="0" rtlCol="0">
            <a:noAutofit/>
          </a:bodyPr>
          <a:lstStyle/>
          <a:p>
            <a:pPr algn="ctr"/>
            <a:r>
              <a:rPr lang="ru-RU" sz="500" dirty="0">
                <a:solidFill>
                  <a:schemeClr val="bg1"/>
                </a:solidFill>
              </a:rPr>
              <a:t>Адаптационный фонд (АФ)</a:t>
            </a:r>
          </a:p>
        </p:txBody>
      </p:sp>
      <p:sp>
        <p:nvSpPr>
          <p:cNvPr id="26" name="TextBox 25">
            <a:extLst>
              <a:ext uri="{FF2B5EF4-FFF2-40B4-BE49-F238E27FC236}">
                <a16:creationId xmlns:a16="http://schemas.microsoft.com/office/drawing/2014/main" id="{7AD9D559-0BBF-3F47-A18E-88D31AA621D2}"/>
              </a:ext>
            </a:extLst>
          </p:cNvPr>
          <p:cNvSpPr txBox="1"/>
          <p:nvPr/>
        </p:nvSpPr>
        <p:spPr>
          <a:xfrm>
            <a:off x="8267070" y="2730689"/>
            <a:ext cx="339050" cy="343656"/>
          </a:xfrm>
          <a:prstGeom prst="rect">
            <a:avLst/>
          </a:prstGeom>
          <a:solidFill>
            <a:srgbClr val="FD9998"/>
          </a:solidFill>
        </p:spPr>
        <p:txBody>
          <a:bodyPr wrap="square" lIns="0" tIns="0" rIns="0" bIns="0" rtlCol="0">
            <a:noAutofit/>
          </a:bodyPr>
          <a:lstStyle/>
          <a:p>
            <a:pPr algn="ctr"/>
            <a:r>
              <a:rPr lang="ru-RU" sz="400" dirty="0"/>
              <a:t>Пилотная программа по климатической устойчивости</a:t>
            </a:r>
          </a:p>
        </p:txBody>
      </p:sp>
      <p:sp>
        <p:nvSpPr>
          <p:cNvPr id="27" name="TextBox 26">
            <a:extLst>
              <a:ext uri="{FF2B5EF4-FFF2-40B4-BE49-F238E27FC236}">
                <a16:creationId xmlns:a16="http://schemas.microsoft.com/office/drawing/2014/main" id="{B8BAEDA8-9658-CD41-895A-5204E6F496AC}"/>
              </a:ext>
            </a:extLst>
          </p:cNvPr>
          <p:cNvSpPr txBox="1"/>
          <p:nvPr/>
        </p:nvSpPr>
        <p:spPr>
          <a:xfrm>
            <a:off x="7933759" y="3155474"/>
            <a:ext cx="387275" cy="282478"/>
          </a:xfrm>
          <a:prstGeom prst="rect">
            <a:avLst/>
          </a:prstGeom>
          <a:solidFill>
            <a:srgbClr val="FD9998"/>
          </a:solidFill>
        </p:spPr>
        <p:txBody>
          <a:bodyPr wrap="square" lIns="0" tIns="0" rIns="0" bIns="0" rtlCol="0">
            <a:noAutofit/>
          </a:bodyPr>
          <a:lstStyle/>
          <a:p>
            <a:pPr algn="ctr"/>
            <a:r>
              <a:rPr lang="ru-RU" sz="500" dirty="0"/>
              <a:t>Глобальный экологический механизм 6</a:t>
            </a:r>
          </a:p>
        </p:txBody>
      </p:sp>
      <p:sp>
        <p:nvSpPr>
          <p:cNvPr id="28" name="TextBox 27">
            <a:extLst>
              <a:ext uri="{FF2B5EF4-FFF2-40B4-BE49-F238E27FC236}">
                <a16:creationId xmlns:a16="http://schemas.microsoft.com/office/drawing/2014/main" id="{71454B9F-A9FA-6E40-9EF3-67E156EF0175}"/>
              </a:ext>
            </a:extLst>
          </p:cNvPr>
          <p:cNvSpPr txBox="1"/>
          <p:nvPr/>
        </p:nvSpPr>
        <p:spPr>
          <a:xfrm>
            <a:off x="7485981" y="3395626"/>
            <a:ext cx="387275" cy="235080"/>
          </a:xfrm>
          <a:prstGeom prst="rect">
            <a:avLst/>
          </a:prstGeom>
          <a:solidFill>
            <a:srgbClr val="936ABB"/>
          </a:solidFill>
        </p:spPr>
        <p:txBody>
          <a:bodyPr wrap="square" lIns="0" tIns="0" rIns="0" bIns="0" rtlCol="0">
            <a:noAutofit/>
          </a:bodyPr>
          <a:lstStyle/>
          <a:p>
            <a:pPr algn="ctr"/>
            <a:r>
              <a:rPr lang="ru-RU" sz="400" dirty="0">
                <a:solidFill>
                  <a:schemeClr val="bg1"/>
                </a:solidFill>
              </a:rPr>
              <a:t>Глобальный экологический механизм 4</a:t>
            </a:r>
          </a:p>
        </p:txBody>
      </p:sp>
      <p:sp>
        <p:nvSpPr>
          <p:cNvPr id="29" name="TextBox 28">
            <a:extLst>
              <a:ext uri="{FF2B5EF4-FFF2-40B4-BE49-F238E27FC236}">
                <a16:creationId xmlns:a16="http://schemas.microsoft.com/office/drawing/2014/main" id="{BF144C7F-43EB-844C-9A3F-E4D5ACE542FF}"/>
              </a:ext>
            </a:extLst>
          </p:cNvPr>
          <p:cNvSpPr txBox="1"/>
          <p:nvPr/>
        </p:nvSpPr>
        <p:spPr>
          <a:xfrm>
            <a:off x="6353318" y="3449897"/>
            <a:ext cx="875703" cy="361617"/>
          </a:xfrm>
          <a:prstGeom prst="rect">
            <a:avLst/>
          </a:prstGeom>
          <a:solidFill>
            <a:srgbClr val="FD7F28"/>
          </a:solidFill>
        </p:spPr>
        <p:txBody>
          <a:bodyPr wrap="square" lIns="0" tIns="0" rIns="0" bIns="0" rtlCol="0">
            <a:noAutofit/>
          </a:bodyPr>
          <a:lstStyle/>
          <a:p>
            <a:pPr algn="ctr"/>
            <a:r>
              <a:rPr lang="ru-RU" sz="800" dirty="0"/>
              <a:t>Фонд чистых технологий </a:t>
            </a:r>
            <a:r>
              <a:rPr lang="en-US" sz="800" dirty="0"/>
              <a:t>(CTF)</a:t>
            </a:r>
            <a:endParaRPr lang="ru-RU" sz="800" dirty="0"/>
          </a:p>
        </p:txBody>
      </p:sp>
      <p:sp>
        <p:nvSpPr>
          <p:cNvPr id="30" name="TextBox 29">
            <a:extLst>
              <a:ext uri="{FF2B5EF4-FFF2-40B4-BE49-F238E27FC236}">
                <a16:creationId xmlns:a16="http://schemas.microsoft.com/office/drawing/2014/main" id="{75F06282-3916-E94C-8806-9AE63C4EB598}"/>
              </a:ext>
            </a:extLst>
          </p:cNvPr>
          <p:cNvSpPr txBox="1"/>
          <p:nvPr/>
        </p:nvSpPr>
        <p:spPr>
          <a:xfrm>
            <a:off x="5416506" y="2310016"/>
            <a:ext cx="1194414" cy="361617"/>
          </a:xfrm>
          <a:prstGeom prst="rect">
            <a:avLst/>
          </a:prstGeom>
          <a:solidFill>
            <a:srgbClr val="2678B2"/>
          </a:solidFill>
        </p:spPr>
        <p:txBody>
          <a:bodyPr wrap="square" lIns="0" tIns="0" rIns="0" bIns="0" rtlCol="0">
            <a:noAutofit/>
          </a:bodyPr>
          <a:lstStyle/>
          <a:p>
            <a:pPr algn="ctr"/>
            <a:r>
              <a:rPr lang="ru-RU" sz="700" dirty="0">
                <a:solidFill>
                  <a:schemeClr val="bg1"/>
                </a:solidFill>
              </a:rPr>
              <a:t>Зеленый климатический фонд </a:t>
            </a:r>
            <a:r>
              <a:rPr lang="en-US" sz="700" dirty="0">
                <a:solidFill>
                  <a:schemeClr val="bg1"/>
                </a:solidFill>
              </a:rPr>
              <a:t>IRM </a:t>
            </a:r>
            <a:r>
              <a:rPr lang="ru-RU" sz="700" dirty="0">
                <a:solidFill>
                  <a:schemeClr val="bg1"/>
                </a:solidFill>
              </a:rPr>
              <a:t>(ПМР ЗКФ</a:t>
            </a:r>
            <a:r>
              <a:rPr lang="en-US" sz="700" dirty="0">
                <a:solidFill>
                  <a:schemeClr val="bg1"/>
                </a:solidFill>
              </a:rPr>
              <a:t>)</a:t>
            </a:r>
            <a:endParaRPr lang="ru-RU" sz="700" dirty="0">
              <a:solidFill>
                <a:schemeClr val="bg1"/>
              </a:solidFill>
            </a:endParaRPr>
          </a:p>
        </p:txBody>
      </p:sp>
      <p:sp>
        <p:nvSpPr>
          <p:cNvPr id="31" name="TextBox 30">
            <a:extLst>
              <a:ext uri="{FF2B5EF4-FFF2-40B4-BE49-F238E27FC236}">
                <a16:creationId xmlns:a16="http://schemas.microsoft.com/office/drawing/2014/main" id="{0CD09814-756F-D24E-87BD-1EA576682B42}"/>
              </a:ext>
            </a:extLst>
          </p:cNvPr>
          <p:cNvSpPr txBox="1"/>
          <p:nvPr/>
        </p:nvSpPr>
        <p:spPr>
          <a:xfrm>
            <a:off x="6908050" y="2419291"/>
            <a:ext cx="1194414" cy="361617"/>
          </a:xfrm>
          <a:prstGeom prst="rect">
            <a:avLst/>
          </a:prstGeom>
          <a:solidFill>
            <a:srgbClr val="AFC8E7"/>
          </a:solidFill>
        </p:spPr>
        <p:txBody>
          <a:bodyPr wrap="square" lIns="0" tIns="0" rIns="0" bIns="0" rtlCol="0">
            <a:noAutofit/>
          </a:bodyPr>
          <a:lstStyle/>
          <a:p>
            <a:pPr algn="ctr"/>
            <a:r>
              <a:rPr lang="ru-RU" sz="700" dirty="0"/>
              <a:t>Зеленый климатический фонд (ЗКФ</a:t>
            </a:r>
            <a:r>
              <a:rPr lang="en-US" sz="700" dirty="0"/>
              <a:t>-1)</a:t>
            </a:r>
            <a:endParaRPr lang="ru-RU" sz="700" dirty="0"/>
          </a:p>
        </p:txBody>
      </p:sp>
    </p:spTree>
    <p:extLst>
      <p:ext uri="{BB962C8B-B14F-4D97-AF65-F5344CB8AC3E}">
        <p14:creationId xmlns:p14="http://schemas.microsoft.com/office/powerpoint/2010/main" val="270647753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18B5CB2-BBF0-4081-9FCD-D4B94889F5C9}"/>
              </a:ext>
            </a:extLst>
          </p:cNvPr>
          <p:cNvSpPr>
            <a:spLocks noGrp="1"/>
          </p:cNvSpPr>
          <p:nvPr>
            <p:ph type="body" sz="quarter" idx="13"/>
          </p:nvPr>
        </p:nvSpPr>
        <p:spPr/>
        <p:txBody>
          <a:bodyPr>
            <a:normAutofit/>
          </a:bodyPr>
          <a:lstStyle/>
          <a:p>
            <a:r>
              <a:rPr lang="ru-RU" sz="1600" b="1" dirty="0"/>
              <a:t>Климатическое финансирование в регионе БВСА</a:t>
            </a:r>
            <a:endParaRPr lang="en-US" sz="1600" b="1" dirty="0"/>
          </a:p>
          <a:p>
            <a:r>
              <a:rPr lang="ru-RU" sz="1600" dirty="0"/>
              <a:t>Страны получатели</a:t>
            </a:r>
            <a:endParaRPr lang="en-US" sz="1600" dirty="0"/>
          </a:p>
        </p:txBody>
      </p:sp>
      <p:sp>
        <p:nvSpPr>
          <p:cNvPr id="3" name="Textplatzhalter 2">
            <a:extLst>
              <a:ext uri="{FF2B5EF4-FFF2-40B4-BE49-F238E27FC236}">
                <a16:creationId xmlns:a16="http://schemas.microsoft.com/office/drawing/2014/main" id="{521F7A18-DBAE-42A0-BC9D-55A609884908}"/>
              </a:ext>
            </a:extLst>
          </p:cNvPr>
          <p:cNvSpPr>
            <a:spLocks noGrp="1"/>
          </p:cNvSpPr>
          <p:nvPr>
            <p:ph type="body" sz="quarter" idx="14"/>
          </p:nvPr>
        </p:nvSpPr>
        <p:spPr>
          <a:xfrm>
            <a:off x="4892746" y="1188000"/>
            <a:ext cx="4122182" cy="3495469"/>
          </a:xfrm>
        </p:spPr>
        <p:txBody>
          <a:bodyPr/>
          <a:lstStyle/>
          <a:p>
            <a:r>
              <a:rPr lang="ru-RU" dirty="0"/>
              <a:t>Работающие фонды</a:t>
            </a:r>
            <a:endParaRPr lang="en-US" dirty="0"/>
          </a:p>
          <a:p>
            <a:endParaRPr lang="en-US" dirty="0"/>
          </a:p>
        </p:txBody>
      </p:sp>
      <p:sp>
        <p:nvSpPr>
          <p:cNvPr id="4" name="Titel 3">
            <a:extLst>
              <a:ext uri="{FF2B5EF4-FFF2-40B4-BE49-F238E27FC236}">
                <a16:creationId xmlns:a16="http://schemas.microsoft.com/office/drawing/2014/main" id="{4A9103B5-7785-4548-88A9-A500B8B8B2D7}"/>
              </a:ext>
            </a:extLst>
          </p:cNvPr>
          <p:cNvSpPr>
            <a:spLocks noGrp="1"/>
          </p:cNvSpPr>
          <p:nvPr>
            <p:ph type="title"/>
          </p:nvPr>
        </p:nvSpPr>
        <p:spPr/>
        <p:txBody>
          <a:bodyPr>
            <a:normAutofit fontScale="90000"/>
          </a:bodyPr>
          <a:lstStyle/>
          <a:p>
            <a:r>
              <a:rPr lang="ru-RU" dirty="0"/>
              <a:t>Нексус, как стратегическое средство для оценки климатического финансирования</a:t>
            </a:r>
            <a:endParaRPr lang="en-US" dirty="0"/>
          </a:p>
        </p:txBody>
      </p:sp>
      <p:sp>
        <p:nvSpPr>
          <p:cNvPr id="5" name="Foliennummernplatzhalter 4">
            <a:extLst>
              <a:ext uri="{FF2B5EF4-FFF2-40B4-BE49-F238E27FC236}">
                <a16:creationId xmlns:a16="http://schemas.microsoft.com/office/drawing/2014/main" id="{E1DD6C86-6B43-494D-B183-3FAD800C17A7}"/>
              </a:ext>
            </a:extLst>
          </p:cNvPr>
          <p:cNvSpPr>
            <a:spLocks noGrp="1"/>
          </p:cNvSpPr>
          <p:nvPr>
            <p:ph type="sldNum" sz="quarter" idx="16"/>
          </p:nvPr>
        </p:nvSpPr>
        <p:spPr/>
        <p:txBody>
          <a:bodyPr/>
          <a:lstStyle/>
          <a:p>
            <a:fld id="{CF23C0C3-F0EC-4AF0-84C8-08554CFEDD03}" type="slidenum">
              <a:rPr lang="en-GB" smtClean="0"/>
              <a:t>24</a:t>
            </a:fld>
            <a:endParaRPr lang="en-GB" dirty="0"/>
          </a:p>
        </p:txBody>
      </p:sp>
      <p:sp>
        <p:nvSpPr>
          <p:cNvPr id="14" name="Textfeld 13">
            <a:extLst>
              <a:ext uri="{FF2B5EF4-FFF2-40B4-BE49-F238E27FC236}">
                <a16:creationId xmlns:a16="http://schemas.microsoft.com/office/drawing/2014/main" id="{CFB95D6D-D944-4BB8-8C67-05C0C48CB3D3}"/>
              </a:ext>
            </a:extLst>
          </p:cNvPr>
          <p:cNvSpPr txBox="1"/>
          <p:nvPr/>
        </p:nvSpPr>
        <p:spPr>
          <a:xfrm>
            <a:off x="6634360" y="4280852"/>
            <a:ext cx="2353208" cy="276999"/>
          </a:xfrm>
          <a:prstGeom prst="rect">
            <a:avLst/>
          </a:prstGeom>
          <a:noFill/>
        </p:spPr>
        <p:txBody>
          <a:bodyPr wrap="none" rtlCol="0">
            <a:spAutoFit/>
          </a:bodyPr>
          <a:lstStyle/>
          <a:p>
            <a:pPr algn="l"/>
            <a:r>
              <a:rPr lang="ru-RU" sz="1200" dirty="0"/>
              <a:t>Источник</a:t>
            </a:r>
            <a:r>
              <a:rPr lang="de-DE" sz="1200" dirty="0"/>
              <a:t>: Roberts (CFU), 2022</a:t>
            </a:r>
          </a:p>
        </p:txBody>
      </p:sp>
      <p:sp>
        <p:nvSpPr>
          <p:cNvPr id="21" name="Textfeld 20">
            <a:extLst>
              <a:ext uri="{FF2B5EF4-FFF2-40B4-BE49-F238E27FC236}">
                <a16:creationId xmlns:a16="http://schemas.microsoft.com/office/drawing/2014/main" id="{405C6184-C2E8-40CD-81CE-968D8EA7A28C}"/>
              </a:ext>
            </a:extLst>
          </p:cNvPr>
          <p:cNvSpPr txBox="1"/>
          <p:nvPr/>
        </p:nvSpPr>
        <p:spPr>
          <a:xfrm>
            <a:off x="2459869" y="4263928"/>
            <a:ext cx="2353208" cy="276999"/>
          </a:xfrm>
          <a:prstGeom prst="rect">
            <a:avLst/>
          </a:prstGeom>
          <a:noFill/>
        </p:spPr>
        <p:txBody>
          <a:bodyPr wrap="none" rtlCol="0">
            <a:spAutoFit/>
          </a:bodyPr>
          <a:lstStyle/>
          <a:p>
            <a:pPr algn="l"/>
            <a:r>
              <a:rPr lang="ru-RU" sz="1200" dirty="0"/>
              <a:t>Источник</a:t>
            </a:r>
            <a:r>
              <a:rPr lang="de-DE" sz="1200" dirty="0"/>
              <a:t>: Roberts (CFU), 2022</a:t>
            </a:r>
          </a:p>
        </p:txBody>
      </p:sp>
      <p:pic>
        <p:nvPicPr>
          <p:cNvPr id="10" name="Grafik 9">
            <a:extLst>
              <a:ext uri="{FF2B5EF4-FFF2-40B4-BE49-F238E27FC236}">
                <a16:creationId xmlns:a16="http://schemas.microsoft.com/office/drawing/2014/main" id="{8F43EAE0-518C-4E40-87B8-71FE6CA180B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34967" y="1995026"/>
            <a:ext cx="4198440" cy="1671460"/>
          </a:xfrm>
          <a:prstGeom prst="rect">
            <a:avLst/>
          </a:prstGeom>
        </p:spPr>
      </p:pic>
      <p:grpSp>
        <p:nvGrpSpPr>
          <p:cNvPr id="9" name="Group 8">
            <a:extLst>
              <a:ext uri="{FF2B5EF4-FFF2-40B4-BE49-F238E27FC236}">
                <a16:creationId xmlns:a16="http://schemas.microsoft.com/office/drawing/2014/main" id="{EBE8CE71-4754-4CDF-96F2-A1C8D112B9E4}"/>
              </a:ext>
            </a:extLst>
          </p:cNvPr>
          <p:cNvGrpSpPr/>
          <p:nvPr/>
        </p:nvGrpSpPr>
        <p:grpSpPr>
          <a:xfrm>
            <a:off x="4944209" y="1750080"/>
            <a:ext cx="3749974" cy="2371307"/>
            <a:chOff x="4944209" y="1750080"/>
            <a:chExt cx="3749974" cy="2371307"/>
          </a:xfrm>
        </p:grpSpPr>
        <p:pic>
          <p:nvPicPr>
            <p:cNvPr id="7" name="Grafik 6">
              <a:extLst>
                <a:ext uri="{FF2B5EF4-FFF2-40B4-BE49-F238E27FC236}">
                  <a16:creationId xmlns:a16="http://schemas.microsoft.com/office/drawing/2014/main" id="{0AFE9196-19CD-4B50-8C58-C67C93F04E2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44209" y="1750080"/>
              <a:ext cx="3749974" cy="2371307"/>
            </a:xfrm>
            <a:prstGeom prst="rect">
              <a:avLst/>
            </a:prstGeom>
          </p:spPr>
        </p:pic>
        <p:sp>
          <p:nvSpPr>
            <p:cNvPr id="6" name="TextBox 5">
              <a:extLst>
                <a:ext uri="{FF2B5EF4-FFF2-40B4-BE49-F238E27FC236}">
                  <a16:creationId xmlns:a16="http://schemas.microsoft.com/office/drawing/2014/main" id="{7D50AAD6-8896-4F41-A68D-F8CEF2413EB9}"/>
                </a:ext>
              </a:extLst>
            </p:cNvPr>
            <p:cNvSpPr txBox="1"/>
            <p:nvPr/>
          </p:nvSpPr>
          <p:spPr>
            <a:xfrm>
              <a:off x="6611783" y="1928155"/>
              <a:ext cx="345745" cy="276999"/>
            </a:xfrm>
            <a:prstGeom prst="rect">
              <a:avLst/>
            </a:prstGeom>
            <a:solidFill>
              <a:srgbClr val="339F34"/>
            </a:solidFill>
          </p:spPr>
          <p:txBody>
            <a:bodyPr wrap="square" lIns="0" tIns="0" rIns="0" bIns="0" rtlCol="0">
              <a:noAutofit/>
            </a:bodyPr>
            <a:lstStyle/>
            <a:p>
              <a:pPr algn="ctr"/>
              <a:r>
                <a:rPr lang="ru-RU" sz="500" dirty="0">
                  <a:solidFill>
                    <a:schemeClr val="bg1"/>
                  </a:solidFill>
                  <a:latin typeface="Calibri" panose="020F0502020204030204" pitchFamily="34" charset="0"/>
                  <a:cs typeface="Calibri" panose="020F0502020204030204" pitchFamily="34" charset="0"/>
                </a:rPr>
                <a:t>43,6</a:t>
              </a:r>
            </a:p>
            <a:p>
              <a:pPr algn="ctr"/>
              <a:r>
                <a:rPr lang="ru-RU" sz="400" dirty="0">
                  <a:solidFill>
                    <a:schemeClr val="bg1"/>
                  </a:solidFill>
                  <a:latin typeface="Calibri" panose="020F0502020204030204" pitchFamily="34" charset="0"/>
                  <a:cs typeface="Calibri" panose="020F0502020204030204" pitchFamily="34" charset="0"/>
                </a:rPr>
                <a:t>Глобальный экологический механизм </a:t>
              </a:r>
              <a:r>
                <a:rPr lang="en-US" sz="400" dirty="0">
                  <a:solidFill>
                    <a:schemeClr val="bg1"/>
                  </a:solidFill>
                  <a:latin typeface="Calibri" panose="020F0502020204030204" pitchFamily="34" charset="0"/>
                  <a:cs typeface="Calibri" panose="020F0502020204030204" pitchFamily="34" charset="0"/>
                </a:rPr>
                <a:t>(4)</a:t>
              </a:r>
            </a:p>
          </p:txBody>
        </p:sp>
      </p:grpSp>
      <p:sp>
        <p:nvSpPr>
          <p:cNvPr id="16" name="TextBox 15">
            <a:extLst>
              <a:ext uri="{FF2B5EF4-FFF2-40B4-BE49-F238E27FC236}">
                <a16:creationId xmlns:a16="http://schemas.microsoft.com/office/drawing/2014/main" id="{93FA6113-543C-9E4E-BAC1-C6E62C108F05}"/>
              </a:ext>
            </a:extLst>
          </p:cNvPr>
          <p:cNvSpPr txBox="1"/>
          <p:nvPr/>
        </p:nvSpPr>
        <p:spPr>
          <a:xfrm>
            <a:off x="5439946" y="3045586"/>
            <a:ext cx="1194414" cy="361617"/>
          </a:xfrm>
          <a:prstGeom prst="rect">
            <a:avLst/>
          </a:prstGeom>
          <a:solidFill>
            <a:srgbClr val="2678B2"/>
          </a:solidFill>
        </p:spPr>
        <p:txBody>
          <a:bodyPr wrap="square" lIns="0" tIns="0" rIns="0" bIns="0" rtlCol="0">
            <a:noAutofit/>
          </a:bodyPr>
          <a:lstStyle/>
          <a:p>
            <a:pPr algn="ctr"/>
            <a:r>
              <a:rPr lang="ru-RU" sz="700" dirty="0">
                <a:solidFill>
                  <a:schemeClr val="bg1"/>
                </a:solidFill>
              </a:rPr>
              <a:t>Зеленый климатический фонд </a:t>
            </a:r>
            <a:r>
              <a:rPr lang="en-US" sz="700" dirty="0">
                <a:solidFill>
                  <a:schemeClr val="bg1"/>
                </a:solidFill>
              </a:rPr>
              <a:t>IRM </a:t>
            </a:r>
            <a:r>
              <a:rPr lang="ru-RU" sz="700" dirty="0">
                <a:solidFill>
                  <a:schemeClr val="bg1"/>
                </a:solidFill>
              </a:rPr>
              <a:t>(ПМР ЗКФ</a:t>
            </a:r>
            <a:r>
              <a:rPr lang="en-US" sz="700" dirty="0">
                <a:solidFill>
                  <a:schemeClr val="bg1"/>
                </a:solidFill>
              </a:rPr>
              <a:t>)</a:t>
            </a:r>
            <a:endParaRPr lang="ru-RU" sz="700" dirty="0">
              <a:solidFill>
                <a:schemeClr val="bg1"/>
              </a:solidFill>
            </a:endParaRPr>
          </a:p>
        </p:txBody>
      </p:sp>
      <p:sp>
        <p:nvSpPr>
          <p:cNvPr id="17" name="TextBox 16">
            <a:extLst>
              <a:ext uri="{FF2B5EF4-FFF2-40B4-BE49-F238E27FC236}">
                <a16:creationId xmlns:a16="http://schemas.microsoft.com/office/drawing/2014/main" id="{0FB3585D-EFC6-9C42-B418-E9918573C443}"/>
              </a:ext>
            </a:extLst>
          </p:cNvPr>
          <p:cNvSpPr txBox="1"/>
          <p:nvPr/>
        </p:nvSpPr>
        <p:spPr>
          <a:xfrm>
            <a:off x="7130097" y="2971457"/>
            <a:ext cx="1194414" cy="277000"/>
          </a:xfrm>
          <a:prstGeom prst="rect">
            <a:avLst/>
          </a:prstGeom>
          <a:solidFill>
            <a:srgbClr val="AFC8E7"/>
          </a:solidFill>
        </p:spPr>
        <p:txBody>
          <a:bodyPr wrap="square" lIns="0" tIns="0" rIns="0" bIns="0" rtlCol="0">
            <a:noAutofit/>
          </a:bodyPr>
          <a:lstStyle/>
          <a:p>
            <a:pPr algn="ctr"/>
            <a:r>
              <a:rPr lang="ru-RU" sz="700" dirty="0"/>
              <a:t>Зеленый климатический фонд (ЗКФ</a:t>
            </a:r>
            <a:r>
              <a:rPr lang="en-US" sz="700" dirty="0"/>
              <a:t>-1)</a:t>
            </a:r>
            <a:endParaRPr lang="ru-RU" sz="700" dirty="0"/>
          </a:p>
        </p:txBody>
      </p:sp>
      <p:sp>
        <p:nvSpPr>
          <p:cNvPr id="18" name="TextBox 17">
            <a:extLst>
              <a:ext uri="{FF2B5EF4-FFF2-40B4-BE49-F238E27FC236}">
                <a16:creationId xmlns:a16="http://schemas.microsoft.com/office/drawing/2014/main" id="{C9F4C0D2-2C26-C348-94FB-321D6005E271}"/>
              </a:ext>
            </a:extLst>
          </p:cNvPr>
          <p:cNvSpPr txBox="1"/>
          <p:nvPr/>
        </p:nvSpPr>
        <p:spPr>
          <a:xfrm>
            <a:off x="6936459" y="3768941"/>
            <a:ext cx="387275" cy="232190"/>
          </a:xfrm>
          <a:prstGeom prst="rect">
            <a:avLst/>
          </a:prstGeom>
          <a:solidFill>
            <a:srgbClr val="FD7F28"/>
          </a:solidFill>
        </p:spPr>
        <p:txBody>
          <a:bodyPr wrap="square" lIns="0" tIns="0" rIns="0" bIns="0" rtlCol="0">
            <a:noAutofit/>
          </a:bodyPr>
          <a:lstStyle/>
          <a:p>
            <a:pPr algn="ctr"/>
            <a:r>
              <a:rPr lang="ru-RU" sz="400" dirty="0"/>
              <a:t>Адаптационный фонд (АФ)</a:t>
            </a:r>
          </a:p>
        </p:txBody>
      </p:sp>
      <p:sp>
        <p:nvSpPr>
          <p:cNvPr id="19" name="TextBox 18">
            <a:extLst>
              <a:ext uri="{FF2B5EF4-FFF2-40B4-BE49-F238E27FC236}">
                <a16:creationId xmlns:a16="http://schemas.microsoft.com/office/drawing/2014/main" id="{42EFE292-5B59-B845-BB10-947B684E653B}"/>
              </a:ext>
            </a:extLst>
          </p:cNvPr>
          <p:cNvSpPr txBox="1"/>
          <p:nvPr/>
        </p:nvSpPr>
        <p:spPr>
          <a:xfrm>
            <a:off x="7064017" y="1815479"/>
            <a:ext cx="325415" cy="276999"/>
          </a:xfrm>
          <a:prstGeom prst="rect">
            <a:avLst/>
          </a:prstGeom>
          <a:solidFill>
            <a:srgbClr val="9ADE8D"/>
          </a:solidFill>
        </p:spPr>
        <p:txBody>
          <a:bodyPr wrap="square" lIns="0" tIns="0" rIns="0" bIns="0" rtlCol="0">
            <a:noAutofit/>
          </a:bodyPr>
          <a:lstStyle/>
          <a:p>
            <a:pPr algn="ctr"/>
            <a:endParaRPr lang="ru-RU" sz="400" dirty="0">
              <a:latin typeface="Calibri" panose="020F0502020204030204" pitchFamily="34" charset="0"/>
              <a:cs typeface="Calibri" panose="020F0502020204030204" pitchFamily="34" charset="0"/>
            </a:endParaRPr>
          </a:p>
          <a:p>
            <a:pPr algn="ctr"/>
            <a:r>
              <a:rPr lang="ru-RU" sz="400" dirty="0">
                <a:latin typeface="Calibri" panose="020F0502020204030204" pitchFamily="34" charset="0"/>
                <a:cs typeface="Calibri" panose="020F0502020204030204" pitchFamily="34" charset="0"/>
              </a:rPr>
              <a:t>44.1</a:t>
            </a:r>
          </a:p>
          <a:p>
            <a:pPr algn="ctr"/>
            <a:r>
              <a:rPr lang="ru-RU" sz="300" dirty="0">
                <a:latin typeface="Calibri" panose="020F0502020204030204" pitchFamily="34" charset="0"/>
                <a:cs typeface="Calibri" panose="020F0502020204030204" pitchFamily="34" charset="0"/>
              </a:rPr>
              <a:t>Фонд наименее развитых стран</a:t>
            </a:r>
            <a:endParaRPr lang="en-US" sz="300"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6BB509DC-4BAE-A54E-B952-340681191B06}"/>
              </a:ext>
            </a:extLst>
          </p:cNvPr>
          <p:cNvSpPr txBox="1"/>
          <p:nvPr/>
        </p:nvSpPr>
        <p:spPr>
          <a:xfrm>
            <a:off x="7446598" y="2037366"/>
            <a:ext cx="325415" cy="276999"/>
          </a:xfrm>
          <a:prstGeom prst="rect">
            <a:avLst/>
          </a:prstGeom>
          <a:solidFill>
            <a:srgbClr val="D42A2F"/>
          </a:solidFill>
        </p:spPr>
        <p:txBody>
          <a:bodyPr wrap="square" lIns="0" tIns="0" rIns="0" bIns="0" rtlCol="0">
            <a:noAutofit/>
          </a:bodyPr>
          <a:lstStyle/>
          <a:p>
            <a:pPr algn="ctr"/>
            <a:endParaRPr lang="ru-RU" sz="400" dirty="0">
              <a:solidFill>
                <a:schemeClr val="bg1"/>
              </a:solidFill>
              <a:latin typeface="Calibri" panose="020F0502020204030204" pitchFamily="34" charset="0"/>
              <a:cs typeface="Calibri" panose="020F0502020204030204" pitchFamily="34" charset="0"/>
            </a:endParaRPr>
          </a:p>
          <a:p>
            <a:pPr algn="ctr"/>
            <a:r>
              <a:rPr lang="ru-RU" sz="400" dirty="0">
                <a:solidFill>
                  <a:schemeClr val="bg1"/>
                </a:solidFill>
                <a:latin typeface="Calibri" panose="020F0502020204030204" pitchFamily="34" charset="0"/>
                <a:cs typeface="Calibri" panose="020F0502020204030204" pitchFamily="34" charset="0"/>
              </a:rPr>
              <a:t>40.0</a:t>
            </a:r>
            <a:endParaRPr lang="ru-RU" sz="300" dirty="0">
              <a:solidFill>
                <a:schemeClr val="bg1"/>
              </a:solidFill>
              <a:latin typeface="Calibri" panose="020F0502020204030204" pitchFamily="34" charset="0"/>
              <a:cs typeface="Calibri" panose="020F0502020204030204" pitchFamily="34" charset="0"/>
            </a:endParaRPr>
          </a:p>
          <a:p>
            <a:pPr algn="ctr"/>
            <a:r>
              <a:rPr lang="ru-RU" sz="300" dirty="0">
                <a:solidFill>
                  <a:schemeClr val="bg1"/>
                </a:solidFill>
                <a:latin typeface="Calibri" panose="020F0502020204030204" pitchFamily="34" charset="0"/>
                <a:cs typeface="Calibri" panose="020F0502020204030204" pitchFamily="34" charset="0"/>
              </a:rPr>
              <a:t>Глобальный экологический механизм (7)</a:t>
            </a:r>
            <a:endParaRPr lang="en-US" sz="200" dirty="0">
              <a:solidFill>
                <a:schemeClr val="bg1"/>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83722BD3-5D3B-4A47-9492-D108AAEAD159}"/>
              </a:ext>
            </a:extLst>
          </p:cNvPr>
          <p:cNvSpPr txBox="1"/>
          <p:nvPr/>
        </p:nvSpPr>
        <p:spPr>
          <a:xfrm>
            <a:off x="6938657" y="2253827"/>
            <a:ext cx="325415" cy="276999"/>
          </a:xfrm>
          <a:prstGeom prst="rect">
            <a:avLst/>
          </a:prstGeom>
          <a:solidFill>
            <a:srgbClr val="FDBA7D"/>
          </a:solidFill>
        </p:spPr>
        <p:txBody>
          <a:bodyPr wrap="square" lIns="0" tIns="0" rIns="0" bIns="0" rtlCol="0">
            <a:noAutofit/>
          </a:bodyPr>
          <a:lstStyle/>
          <a:p>
            <a:pPr algn="ctr"/>
            <a:endParaRPr lang="ru-RU" sz="400" dirty="0">
              <a:latin typeface="Calibri" panose="020F0502020204030204" pitchFamily="34" charset="0"/>
              <a:cs typeface="Calibri" panose="020F0502020204030204" pitchFamily="34" charset="0"/>
            </a:endParaRPr>
          </a:p>
          <a:p>
            <a:pPr algn="ctr"/>
            <a:r>
              <a:rPr lang="ru-RU" sz="400" dirty="0">
                <a:latin typeface="Calibri" panose="020F0502020204030204" pitchFamily="34" charset="0"/>
                <a:cs typeface="Calibri" panose="020F0502020204030204" pitchFamily="34" charset="0"/>
              </a:rPr>
              <a:t>46,9</a:t>
            </a:r>
            <a:endParaRPr lang="ru-RU" sz="300" dirty="0">
              <a:latin typeface="Calibri" panose="020F0502020204030204" pitchFamily="34" charset="0"/>
              <a:cs typeface="Calibri" panose="020F0502020204030204" pitchFamily="34" charset="0"/>
            </a:endParaRPr>
          </a:p>
          <a:p>
            <a:pPr algn="ctr"/>
            <a:r>
              <a:rPr lang="ru-RU" sz="300" dirty="0">
                <a:latin typeface="Calibri" panose="020F0502020204030204" pitchFamily="34" charset="0"/>
                <a:cs typeface="Calibri" panose="020F0502020204030204" pitchFamily="34" charset="0"/>
              </a:rPr>
              <a:t>Глобальный экологический механизм (5)</a:t>
            </a:r>
            <a:endParaRPr lang="en-US" sz="200"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FE26C817-5694-9449-B412-93326528FABE}"/>
              </a:ext>
            </a:extLst>
          </p:cNvPr>
          <p:cNvSpPr txBox="1"/>
          <p:nvPr/>
        </p:nvSpPr>
        <p:spPr>
          <a:xfrm>
            <a:off x="7857265" y="2115328"/>
            <a:ext cx="325415" cy="249966"/>
          </a:xfrm>
          <a:prstGeom prst="rect">
            <a:avLst/>
          </a:prstGeom>
          <a:solidFill>
            <a:srgbClr val="FD9998"/>
          </a:solidFill>
        </p:spPr>
        <p:txBody>
          <a:bodyPr wrap="square" lIns="0" tIns="0" rIns="0" bIns="0" rtlCol="0">
            <a:noAutofit/>
          </a:bodyPr>
          <a:lstStyle/>
          <a:p>
            <a:pPr algn="ctr"/>
            <a:r>
              <a:rPr lang="ru-RU" sz="400" dirty="0">
                <a:solidFill>
                  <a:schemeClr val="bg1"/>
                </a:solidFill>
                <a:latin typeface="Calibri" panose="020F0502020204030204" pitchFamily="34" charset="0"/>
                <a:cs typeface="Calibri" panose="020F0502020204030204" pitchFamily="34" charset="0"/>
              </a:rPr>
              <a:t>37,3</a:t>
            </a:r>
            <a:endParaRPr lang="ru-RU" sz="300" dirty="0">
              <a:solidFill>
                <a:schemeClr val="bg1"/>
              </a:solidFill>
              <a:latin typeface="Calibri" panose="020F0502020204030204" pitchFamily="34" charset="0"/>
              <a:cs typeface="Calibri" panose="020F0502020204030204" pitchFamily="34" charset="0"/>
            </a:endParaRPr>
          </a:p>
          <a:p>
            <a:pPr algn="ctr"/>
            <a:r>
              <a:rPr lang="ru-RU" sz="300" dirty="0">
                <a:solidFill>
                  <a:schemeClr val="bg1"/>
                </a:solidFill>
                <a:latin typeface="Calibri" panose="020F0502020204030204" pitchFamily="34" charset="0"/>
                <a:cs typeface="Calibri" panose="020F0502020204030204" pitchFamily="34" charset="0"/>
              </a:rPr>
              <a:t>Специальный фонд по борьбе с изменением климата</a:t>
            </a:r>
            <a:endParaRPr lang="en-US" sz="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348684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18B5CB2-BBF0-4081-9FCD-D4B94889F5C9}"/>
              </a:ext>
            </a:extLst>
          </p:cNvPr>
          <p:cNvSpPr>
            <a:spLocks noGrp="1"/>
          </p:cNvSpPr>
          <p:nvPr>
            <p:ph type="body" sz="quarter" idx="13"/>
          </p:nvPr>
        </p:nvSpPr>
        <p:spPr/>
        <p:txBody>
          <a:bodyPr/>
          <a:lstStyle/>
          <a:p>
            <a:r>
              <a:rPr lang="ru-RU" b="1" dirty="0"/>
              <a:t>Климатическое финансирование в Латинской Америке и странах Карибского бассейна</a:t>
            </a:r>
            <a:endParaRPr lang="en-US" dirty="0"/>
          </a:p>
        </p:txBody>
      </p:sp>
      <p:sp>
        <p:nvSpPr>
          <p:cNvPr id="3" name="Textplatzhalter 2">
            <a:extLst>
              <a:ext uri="{FF2B5EF4-FFF2-40B4-BE49-F238E27FC236}">
                <a16:creationId xmlns:a16="http://schemas.microsoft.com/office/drawing/2014/main" id="{521F7A18-DBAE-42A0-BC9D-55A609884908}"/>
              </a:ext>
            </a:extLst>
          </p:cNvPr>
          <p:cNvSpPr>
            <a:spLocks noGrp="1"/>
          </p:cNvSpPr>
          <p:nvPr>
            <p:ph type="body" sz="quarter" idx="14"/>
          </p:nvPr>
        </p:nvSpPr>
        <p:spPr>
          <a:xfrm>
            <a:off x="4896437" y="1178621"/>
            <a:ext cx="4122182" cy="3495469"/>
          </a:xfrm>
        </p:spPr>
        <p:txBody>
          <a:bodyPr/>
          <a:lstStyle/>
          <a:p>
            <a:r>
              <a:rPr lang="ru-RU" dirty="0"/>
              <a:t>Работающие фонды</a:t>
            </a:r>
            <a:endParaRPr lang="en-US" dirty="0"/>
          </a:p>
        </p:txBody>
      </p:sp>
      <p:sp>
        <p:nvSpPr>
          <p:cNvPr id="4" name="Titel 3">
            <a:extLst>
              <a:ext uri="{FF2B5EF4-FFF2-40B4-BE49-F238E27FC236}">
                <a16:creationId xmlns:a16="http://schemas.microsoft.com/office/drawing/2014/main" id="{4A9103B5-7785-4548-88A9-A500B8B8B2D7}"/>
              </a:ext>
            </a:extLst>
          </p:cNvPr>
          <p:cNvSpPr>
            <a:spLocks noGrp="1"/>
          </p:cNvSpPr>
          <p:nvPr>
            <p:ph type="title"/>
          </p:nvPr>
        </p:nvSpPr>
        <p:spPr/>
        <p:txBody>
          <a:bodyPr>
            <a:normAutofit fontScale="90000"/>
          </a:bodyPr>
          <a:lstStyle/>
          <a:p>
            <a:r>
              <a:rPr lang="ru-RU" dirty="0"/>
              <a:t>Нексус, как стратегическое средство для оценки климатического финансирования</a:t>
            </a:r>
            <a:endParaRPr lang="en-US" dirty="0"/>
          </a:p>
        </p:txBody>
      </p:sp>
      <p:sp>
        <p:nvSpPr>
          <p:cNvPr id="5" name="Foliennummernplatzhalter 4">
            <a:extLst>
              <a:ext uri="{FF2B5EF4-FFF2-40B4-BE49-F238E27FC236}">
                <a16:creationId xmlns:a16="http://schemas.microsoft.com/office/drawing/2014/main" id="{E1DD6C86-6B43-494D-B183-3FAD800C17A7}"/>
              </a:ext>
            </a:extLst>
          </p:cNvPr>
          <p:cNvSpPr>
            <a:spLocks noGrp="1"/>
          </p:cNvSpPr>
          <p:nvPr>
            <p:ph type="sldNum" sz="quarter" idx="16"/>
          </p:nvPr>
        </p:nvSpPr>
        <p:spPr/>
        <p:txBody>
          <a:bodyPr/>
          <a:lstStyle/>
          <a:p>
            <a:fld id="{CF23C0C3-F0EC-4AF0-84C8-08554CFEDD03}" type="slidenum">
              <a:rPr lang="en-GB" smtClean="0"/>
              <a:t>25</a:t>
            </a:fld>
            <a:endParaRPr lang="en-GB" dirty="0"/>
          </a:p>
        </p:txBody>
      </p:sp>
      <p:sp>
        <p:nvSpPr>
          <p:cNvPr id="14" name="Textfeld 13">
            <a:extLst>
              <a:ext uri="{FF2B5EF4-FFF2-40B4-BE49-F238E27FC236}">
                <a16:creationId xmlns:a16="http://schemas.microsoft.com/office/drawing/2014/main" id="{CFB95D6D-D944-4BB8-8C67-05C0C48CB3D3}"/>
              </a:ext>
            </a:extLst>
          </p:cNvPr>
          <p:cNvSpPr txBox="1"/>
          <p:nvPr/>
        </p:nvSpPr>
        <p:spPr>
          <a:xfrm>
            <a:off x="6308011" y="4606759"/>
            <a:ext cx="2396490" cy="276999"/>
          </a:xfrm>
          <a:prstGeom prst="rect">
            <a:avLst/>
          </a:prstGeom>
          <a:noFill/>
        </p:spPr>
        <p:txBody>
          <a:bodyPr wrap="none" rtlCol="0">
            <a:spAutoFit/>
          </a:bodyPr>
          <a:lstStyle/>
          <a:p>
            <a:r>
              <a:rPr lang="ru-RU" sz="1200" dirty="0"/>
              <a:t>Источник </a:t>
            </a:r>
            <a:r>
              <a:rPr lang="de-DE" sz="1200" dirty="0"/>
              <a:t>: Roberts (CFU), 2022</a:t>
            </a:r>
          </a:p>
        </p:txBody>
      </p:sp>
      <p:sp>
        <p:nvSpPr>
          <p:cNvPr id="21" name="Textfeld 20">
            <a:extLst>
              <a:ext uri="{FF2B5EF4-FFF2-40B4-BE49-F238E27FC236}">
                <a16:creationId xmlns:a16="http://schemas.microsoft.com/office/drawing/2014/main" id="{405C6184-C2E8-40CD-81CE-968D8EA7A28C}"/>
              </a:ext>
            </a:extLst>
          </p:cNvPr>
          <p:cNvSpPr txBox="1"/>
          <p:nvPr/>
        </p:nvSpPr>
        <p:spPr>
          <a:xfrm>
            <a:off x="2360550" y="4329760"/>
            <a:ext cx="2353208" cy="276999"/>
          </a:xfrm>
          <a:prstGeom prst="rect">
            <a:avLst/>
          </a:prstGeom>
          <a:noFill/>
        </p:spPr>
        <p:txBody>
          <a:bodyPr wrap="none" rtlCol="0">
            <a:spAutoFit/>
          </a:bodyPr>
          <a:lstStyle/>
          <a:p>
            <a:pPr algn="l"/>
            <a:r>
              <a:rPr lang="ru-RU" sz="1200" dirty="0"/>
              <a:t>Источник</a:t>
            </a:r>
            <a:r>
              <a:rPr lang="de-DE" sz="1200" dirty="0"/>
              <a:t>: Roberts (CFU), 2022</a:t>
            </a:r>
          </a:p>
        </p:txBody>
      </p:sp>
      <p:pic>
        <p:nvPicPr>
          <p:cNvPr id="11" name="Grafik 10">
            <a:extLst>
              <a:ext uri="{FF2B5EF4-FFF2-40B4-BE49-F238E27FC236}">
                <a16:creationId xmlns:a16="http://schemas.microsoft.com/office/drawing/2014/main" id="{960A6B6D-B674-4CD1-B34B-83FFE4CBE62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79257" y="2210243"/>
            <a:ext cx="4063301" cy="1613543"/>
          </a:xfrm>
          <a:prstGeom prst="rect">
            <a:avLst/>
          </a:prstGeom>
        </p:spPr>
      </p:pic>
      <p:grpSp>
        <p:nvGrpSpPr>
          <p:cNvPr id="9" name="Group 8">
            <a:extLst>
              <a:ext uri="{FF2B5EF4-FFF2-40B4-BE49-F238E27FC236}">
                <a16:creationId xmlns:a16="http://schemas.microsoft.com/office/drawing/2014/main" id="{3BC81341-B1A3-42CB-82A1-C39CA1EB61C0}"/>
              </a:ext>
            </a:extLst>
          </p:cNvPr>
          <p:cNvGrpSpPr/>
          <p:nvPr/>
        </p:nvGrpSpPr>
        <p:grpSpPr>
          <a:xfrm>
            <a:off x="5033868" y="1565767"/>
            <a:ext cx="3630875" cy="2902493"/>
            <a:chOff x="5033868" y="1565767"/>
            <a:chExt cx="3630875" cy="2902493"/>
          </a:xfrm>
        </p:grpSpPr>
        <p:pic>
          <p:nvPicPr>
            <p:cNvPr id="8" name="Grafik 7">
              <a:extLst>
                <a:ext uri="{FF2B5EF4-FFF2-40B4-BE49-F238E27FC236}">
                  <a16:creationId xmlns:a16="http://schemas.microsoft.com/office/drawing/2014/main" id="{8E301B7C-1607-4CB7-9CA3-FAA0CB82371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033868" y="1565767"/>
              <a:ext cx="3630875" cy="2902493"/>
            </a:xfrm>
            <a:prstGeom prst="rect">
              <a:avLst/>
            </a:prstGeom>
          </p:spPr>
        </p:pic>
        <p:sp>
          <p:nvSpPr>
            <p:cNvPr id="12" name="TextBox 11">
              <a:extLst>
                <a:ext uri="{FF2B5EF4-FFF2-40B4-BE49-F238E27FC236}">
                  <a16:creationId xmlns:a16="http://schemas.microsoft.com/office/drawing/2014/main" id="{49140D0A-32AF-4AD9-87FC-1E05879B23FC}"/>
                </a:ext>
              </a:extLst>
            </p:cNvPr>
            <p:cNvSpPr txBox="1"/>
            <p:nvPr/>
          </p:nvSpPr>
          <p:spPr>
            <a:xfrm>
              <a:off x="7810183" y="3603755"/>
              <a:ext cx="594354" cy="276999"/>
            </a:xfrm>
            <a:prstGeom prst="rect">
              <a:avLst/>
            </a:prstGeom>
            <a:noFill/>
          </p:spPr>
          <p:txBody>
            <a:bodyPr wrap="square" rtlCol="0">
              <a:spAutoFit/>
            </a:bodyPr>
            <a:lstStyle/>
            <a:p>
              <a:pPr algn="ctr"/>
              <a:r>
                <a:rPr lang="en-US" sz="600" dirty="0">
                  <a:latin typeface="Calibri" panose="020F0502020204030204" pitchFamily="34" charset="0"/>
                  <a:cs typeface="Calibri" panose="020F0502020204030204" pitchFamily="34" charset="0"/>
                </a:rPr>
                <a:t>Environment Facility (6)</a:t>
              </a:r>
              <a:endParaRPr lang="en-US" sz="500" dirty="0">
                <a:latin typeface="Calibri" panose="020F0502020204030204" pitchFamily="34" charset="0"/>
                <a:cs typeface="Calibri" panose="020F0502020204030204" pitchFamily="34" charset="0"/>
              </a:endParaRPr>
            </a:p>
          </p:txBody>
        </p:sp>
      </p:grpSp>
      <p:sp>
        <p:nvSpPr>
          <p:cNvPr id="15" name="TextBox 14">
            <a:extLst>
              <a:ext uri="{FF2B5EF4-FFF2-40B4-BE49-F238E27FC236}">
                <a16:creationId xmlns:a16="http://schemas.microsoft.com/office/drawing/2014/main" id="{283F7013-99E9-1040-B0F6-DEE367369738}"/>
              </a:ext>
            </a:extLst>
          </p:cNvPr>
          <p:cNvSpPr txBox="1"/>
          <p:nvPr/>
        </p:nvSpPr>
        <p:spPr>
          <a:xfrm>
            <a:off x="7096848" y="2863064"/>
            <a:ext cx="926498" cy="437663"/>
          </a:xfrm>
          <a:prstGeom prst="rect">
            <a:avLst/>
          </a:prstGeom>
          <a:solidFill>
            <a:srgbClr val="AFC8E7"/>
          </a:solidFill>
        </p:spPr>
        <p:txBody>
          <a:bodyPr wrap="square" lIns="0" tIns="0" rIns="0" bIns="0" rtlCol="0">
            <a:noAutofit/>
          </a:bodyPr>
          <a:lstStyle/>
          <a:p>
            <a:pPr algn="ctr"/>
            <a:r>
              <a:rPr lang="ru-RU" sz="700" dirty="0"/>
              <a:t>Фонд чистых технологий</a:t>
            </a:r>
          </a:p>
          <a:p>
            <a:pPr algn="ctr"/>
            <a:r>
              <a:rPr lang="ru-RU" sz="700" dirty="0"/>
              <a:t>(</a:t>
            </a:r>
            <a:r>
              <a:rPr lang="en-US" sz="700" dirty="0"/>
              <a:t>CTF)</a:t>
            </a:r>
          </a:p>
          <a:p>
            <a:pPr algn="ctr"/>
            <a:r>
              <a:rPr lang="en-US" sz="700" dirty="0"/>
              <a:t>822</a:t>
            </a:r>
            <a:endParaRPr lang="ru-RU" sz="700" dirty="0"/>
          </a:p>
        </p:txBody>
      </p:sp>
      <p:sp>
        <p:nvSpPr>
          <p:cNvPr id="16" name="TextBox 15">
            <a:extLst>
              <a:ext uri="{FF2B5EF4-FFF2-40B4-BE49-F238E27FC236}">
                <a16:creationId xmlns:a16="http://schemas.microsoft.com/office/drawing/2014/main" id="{68E53E91-E2A5-3442-8426-9EB91383B26D}"/>
              </a:ext>
            </a:extLst>
          </p:cNvPr>
          <p:cNvSpPr txBox="1"/>
          <p:nvPr/>
        </p:nvSpPr>
        <p:spPr>
          <a:xfrm>
            <a:off x="5548557" y="2783676"/>
            <a:ext cx="1367275" cy="466674"/>
          </a:xfrm>
          <a:prstGeom prst="rect">
            <a:avLst/>
          </a:prstGeom>
          <a:solidFill>
            <a:srgbClr val="2678B2"/>
          </a:solidFill>
        </p:spPr>
        <p:txBody>
          <a:bodyPr wrap="square" lIns="0" tIns="0" rIns="0" bIns="0" rtlCol="0">
            <a:noAutofit/>
          </a:bodyPr>
          <a:lstStyle/>
          <a:p>
            <a:pPr algn="ctr"/>
            <a:r>
              <a:rPr lang="ru-RU" sz="700" dirty="0">
                <a:solidFill>
                  <a:schemeClr val="bg1"/>
                </a:solidFill>
              </a:rPr>
              <a:t>ПМР Зеленый климатический фонд </a:t>
            </a:r>
          </a:p>
          <a:p>
            <a:pPr algn="ctr"/>
            <a:r>
              <a:rPr lang="ru-RU" sz="700" dirty="0">
                <a:solidFill>
                  <a:schemeClr val="bg1"/>
                </a:solidFill>
              </a:rPr>
              <a:t>(ПМР ЗКФ</a:t>
            </a:r>
            <a:r>
              <a:rPr lang="en-US" sz="700" dirty="0">
                <a:solidFill>
                  <a:schemeClr val="bg1"/>
                </a:solidFill>
              </a:rPr>
              <a:t>)</a:t>
            </a:r>
            <a:endParaRPr lang="ru-RU" sz="700" dirty="0">
              <a:solidFill>
                <a:schemeClr val="bg1"/>
              </a:solidFill>
            </a:endParaRPr>
          </a:p>
          <a:p>
            <a:pPr algn="ctr"/>
            <a:r>
              <a:rPr lang="ru-RU" sz="700" dirty="0">
                <a:solidFill>
                  <a:schemeClr val="bg1"/>
                </a:solidFill>
              </a:rPr>
              <a:t>1,901</a:t>
            </a:r>
          </a:p>
        </p:txBody>
      </p:sp>
      <p:sp>
        <p:nvSpPr>
          <p:cNvPr id="17" name="TextBox 16">
            <a:extLst>
              <a:ext uri="{FF2B5EF4-FFF2-40B4-BE49-F238E27FC236}">
                <a16:creationId xmlns:a16="http://schemas.microsoft.com/office/drawing/2014/main" id="{E38DC103-7F5D-2E47-946D-00798D83EB56}"/>
              </a:ext>
            </a:extLst>
          </p:cNvPr>
          <p:cNvSpPr txBox="1"/>
          <p:nvPr/>
        </p:nvSpPr>
        <p:spPr>
          <a:xfrm>
            <a:off x="6791864" y="2113838"/>
            <a:ext cx="586118" cy="343806"/>
          </a:xfrm>
          <a:prstGeom prst="rect">
            <a:avLst/>
          </a:prstGeom>
          <a:solidFill>
            <a:srgbClr val="FDBA7D"/>
          </a:solidFill>
        </p:spPr>
        <p:txBody>
          <a:bodyPr wrap="square" lIns="0" tIns="0" rIns="0" bIns="0" rtlCol="0">
            <a:noAutofit/>
          </a:bodyPr>
          <a:lstStyle/>
          <a:p>
            <a:pPr algn="ctr"/>
            <a:r>
              <a:rPr lang="ru-RU" sz="600" dirty="0">
                <a:latin typeface="Calibri" panose="020F0502020204030204" pitchFamily="34" charset="0"/>
                <a:cs typeface="Calibri" panose="020F0502020204030204" pitchFamily="34" charset="0"/>
              </a:rPr>
              <a:t>Зеленый климатический фонд (ЗКФ-1)</a:t>
            </a:r>
          </a:p>
          <a:p>
            <a:pPr algn="ctr"/>
            <a:r>
              <a:rPr lang="ru-RU" sz="600" dirty="0">
                <a:latin typeface="Calibri" panose="020F0502020204030204" pitchFamily="34" charset="0"/>
                <a:cs typeface="Calibri" panose="020F0502020204030204" pitchFamily="34" charset="0"/>
              </a:rPr>
              <a:t>374</a:t>
            </a:r>
            <a:endParaRPr lang="en-US" sz="5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59BD4172-EDAA-E04D-A456-57C16F237150}"/>
              </a:ext>
            </a:extLst>
          </p:cNvPr>
          <p:cNvSpPr txBox="1"/>
          <p:nvPr/>
        </p:nvSpPr>
        <p:spPr>
          <a:xfrm>
            <a:off x="7518611" y="2055274"/>
            <a:ext cx="487482" cy="343806"/>
          </a:xfrm>
          <a:prstGeom prst="rect">
            <a:avLst/>
          </a:prstGeom>
          <a:solidFill>
            <a:srgbClr val="339F34"/>
          </a:solidFill>
        </p:spPr>
        <p:txBody>
          <a:bodyPr wrap="square" lIns="0" tIns="0" rIns="0" bIns="0" rtlCol="0">
            <a:noAutofit/>
          </a:bodyPr>
          <a:lstStyle/>
          <a:p>
            <a:pPr algn="ctr"/>
            <a:r>
              <a:rPr lang="ru-RU" sz="500" dirty="0">
                <a:solidFill>
                  <a:schemeClr val="bg1"/>
                </a:solidFill>
                <a:latin typeface="Calibri" panose="020F0502020204030204" pitchFamily="34" charset="0"/>
                <a:cs typeface="Calibri" panose="020F0502020204030204" pitchFamily="34" charset="0"/>
              </a:rPr>
              <a:t>Пилотная программа по устойчивости климата</a:t>
            </a:r>
            <a:endParaRPr lang="en-US" sz="400" dirty="0">
              <a:solidFill>
                <a:schemeClr val="bg1"/>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C36C8571-023B-E94A-924E-F6747331269D}"/>
              </a:ext>
            </a:extLst>
          </p:cNvPr>
          <p:cNvSpPr txBox="1"/>
          <p:nvPr/>
        </p:nvSpPr>
        <p:spPr>
          <a:xfrm>
            <a:off x="8011844" y="2479915"/>
            <a:ext cx="482299" cy="302314"/>
          </a:xfrm>
          <a:prstGeom prst="rect">
            <a:avLst/>
          </a:prstGeom>
          <a:solidFill>
            <a:srgbClr val="9ADE8D"/>
          </a:solidFill>
        </p:spPr>
        <p:txBody>
          <a:bodyPr wrap="square" lIns="0" tIns="0" rIns="0" bIns="0" rtlCol="0">
            <a:noAutofit/>
          </a:bodyPr>
          <a:lstStyle/>
          <a:p>
            <a:pPr algn="ctr"/>
            <a:r>
              <a:rPr lang="ru-RU" sz="500" dirty="0">
                <a:latin typeface="Calibri" panose="020F0502020204030204" pitchFamily="34" charset="0"/>
                <a:cs typeface="Calibri" panose="020F0502020204030204" pitchFamily="34" charset="0"/>
              </a:rPr>
              <a:t>Лесная инвестиционная программа</a:t>
            </a:r>
          </a:p>
        </p:txBody>
      </p:sp>
      <p:sp>
        <p:nvSpPr>
          <p:cNvPr id="20" name="TextBox 19">
            <a:extLst>
              <a:ext uri="{FF2B5EF4-FFF2-40B4-BE49-F238E27FC236}">
                <a16:creationId xmlns:a16="http://schemas.microsoft.com/office/drawing/2014/main" id="{6F83F3A9-6AE4-4E43-BD02-C3712A8F2B53}"/>
              </a:ext>
            </a:extLst>
          </p:cNvPr>
          <p:cNvSpPr txBox="1"/>
          <p:nvPr/>
        </p:nvSpPr>
        <p:spPr>
          <a:xfrm>
            <a:off x="8107360" y="3028800"/>
            <a:ext cx="482299" cy="276999"/>
          </a:xfrm>
          <a:prstGeom prst="rect">
            <a:avLst/>
          </a:prstGeom>
          <a:solidFill>
            <a:srgbClr val="D42A2F"/>
          </a:solidFill>
        </p:spPr>
        <p:txBody>
          <a:bodyPr wrap="square" lIns="0" tIns="0" rIns="0" bIns="0" rtlCol="0">
            <a:noAutofit/>
          </a:bodyPr>
          <a:lstStyle/>
          <a:p>
            <a:pPr algn="ctr"/>
            <a:r>
              <a:rPr lang="ru-RU" sz="700" dirty="0">
                <a:solidFill>
                  <a:schemeClr val="bg1"/>
                </a:solidFill>
                <a:latin typeface="Calibri" panose="020F0502020204030204" pitchFamily="34" charset="0"/>
                <a:cs typeface="Calibri" panose="020F0502020204030204" pitchFamily="34" charset="0"/>
              </a:rPr>
              <a:t>Адаптационный фонд (АФ)</a:t>
            </a:r>
            <a:endParaRPr lang="en-US" sz="700" dirty="0">
              <a:solidFill>
                <a:schemeClr val="bg1"/>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731A39EF-5BE7-C443-8390-75B56BFC7827}"/>
              </a:ext>
            </a:extLst>
          </p:cNvPr>
          <p:cNvSpPr txBox="1"/>
          <p:nvPr/>
        </p:nvSpPr>
        <p:spPr>
          <a:xfrm>
            <a:off x="7866389" y="3494880"/>
            <a:ext cx="482299" cy="323156"/>
          </a:xfrm>
          <a:prstGeom prst="rect">
            <a:avLst/>
          </a:prstGeom>
          <a:solidFill>
            <a:srgbClr val="FD9998"/>
          </a:solidFill>
        </p:spPr>
        <p:txBody>
          <a:bodyPr wrap="square" lIns="0" tIns="0" rIns="0" bIns="0" rtlCol="0">
            <a:noAutofit/>
          </a:bodyPr>
          <a:lstStyle/>
          <a:p>
            <a:pPr algn="ctr"/>
            <a:r>
              <a:rPr lang="ru-RU" sz="600" dirty="0">
                <a:latin typeface="Calibri" panose="020F0502020204030204" pitchFamily="34" charset="0"/>
                <a:cs typeface="Calibri" panose="020F0502020204030204" pitchFamily="34" charset="0"/>
              </a:rPr>
              <a:t>Глобальный экологический механизм (6)</a:t>
            </a:r>
            <a:endParaRPr lang="en-US" sz="400"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DD9F3CD4-EC72-6B42-B2A6-E2D9BE31D7EC}"/>
              </a:ext>
            </a:extLst>
          </p:cNvPr>
          <p:cNvSpPr txBox="1"/>
          <p:nvPr/>
        </p:nvSpPr>
        <p:spPr>
          <a:xfrm>
            <a:off x="6708965" y="3784070"/>
            <a:ext cx="785164" cy="361617"/>
          </a:xfrm>
          <a:prstGeom prst="rect">
            <a:avLst/>
          </a:prstGeom>
          <a:solidFill>
            <a:srgbClr val="FD7F28"/>
          </a:solidFill>
        </p:spPr>
        <p:txBody>
          <a:bodyPr wrap="square" lIns="0" tIns="0" rIns="0" bIns="0" rtlCol="0">
            <a:noAutofit/>
          </a:bodyPr>
          <a:lstStyle/>
          <a:p>
            <a:pPr algn="ctr"/>
            <a:r>
              <a:rPr lang="ru-RU" sz="800" dirty="0"/>
              <a:t>Фонд Амазонии</a:t>
            </a:r>
          </a:p>
          <a:p>
            <a:pPr algn="ctr"/>
            <a:r>
              <a:rPr lang="ru-RU" sz="800" dirty="0"/>
              <a:t>705</a:t>
            </a:r>
          </a:p>
        </p:txBody>
      </p:sp>
    </p:spTree>
    <p:extLst>
      <p:ext uri="{BB962C8B-B14F-4D97-AF65-F5344CB8AC3E}">
        <p14:creationId xmlns:p14="http://schemas.microsoft.com/office/powerpoint/2010/main" val="427505816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18B5CB2-BBF0-4081-9FCD-D4B94889F5C9}"/>
              </a:ext>
            </a:extLst>
          </p:cNvPr>
          <p:cNvSpPr>
            <a:spLocks noGrp="1"/>
          </p:cNvSpPr>
          <p:nvPr>
            <p:ph type="body" sz="quarter" idx="13"/>
          </p:nvPr>
        </p:nvSpPr>
        <p:spPr>
          <a:xfrm>
            <a:off x="449817" y="1188000"/>
            <a:ext cx="4122182" cy="3495469"/>
          </a:xfrm>
        </p:spPr>
        <p:txBody>
          <a:bodyPr/>
          <a:lstStyle/>
          <a:p>
            <a:r>
              <a:rPr lang="ru-RU" b="1" dirty="0"/>
              <a:t>Климатическое финансирование в странах Африки с югу от Сахары</a:t>
            </a:r>
            <a:endParaRPr lang="en-US" dirty="0"/>
          </a:p>
        </p:txBody>
      </p:sp>
      <p:sp>
        <p:nvSpPr>
          <p:cNvPr id="3" name="Textplatzhalter 2">
            <a:extLst>
              <a:ext uri="{FF2B5EF4-FFF2-40B4-BE49-F238E27FC236}">
                <a16:creationId xmlns:a16="http://schemas.microsoft.com/office/drawing/2014/main" id="{521F7A18-DBAE-42A0-BC9D-55A609884908}"/>
              </a:ext>
            </a:extLst>
          </p:cNvPr>
          <p:cNvSpPr>
            <a:spLocks noGrp="1"/>
          </p:cNvSpPr>
          <p:nvPr>
            <p:ph type="body" sz="quarter" idx="14"/>
          </p:nvPr>
        </p:nvSpPr>
        <p:spPr>
          <a:xfrm>
            <a:off x="4896437" y="1178621"/>
            <a:ext cx="4122182" cy="3495469"/>
          </a:xfrm>
        </p:spPr>
        <p:txBody>
          <a:bodyPr/>
          <a:lstStyle/>
          <a:p>
            <a:r>
              <a:rPr lang="ru-RU" dirty="0"/>
              <a:t>Работающие фонды</a:t>
            </a:r>
            <a:endParaRPr lang="en-US" dirty="0"/>
          </a:p>
        </p:txBody>
      </p:sp>
      <p:sp>
        <p:nvSpPr>
          <p:cNvPr id="4" name="Titel 3">
            <a:extLst>
              <a:ext uri="{FF2B5EF4-FFF2-40B4-BE49-F238E27FC236}">
                <a16:creationId xmlns:a16="http://schemas.microsoft.com/office/drawing/2014/main" id="{4A9103B5-7785-4548-88A9-A500B8B8B2D7}"/>
              </a:ext>
            </a:extLst>
          </p:cNvPr>
          <p:cNvSpPr>
            <a:spLocks noGrp="1"/>
          </p:cNvSpPr>
          <p:nvPr>
            <p:ph type="title"/>
          </p:nvPr>
        </p:nvSpPr>
        <p:spPr>
          <a:xfrm>
            <a:off x="449816" y="576000"/>
            <a:ext cx="8567183" cy="540544"/>
          </a:xfrm>
        </p:spPr>
        <p:txBody>
          <a:bodyPr>
            <a:normAutofit fontScale="90000"/>
          </a:bodyPr>
          <a:lstStyle/>
          <a:p>
            <a:r>
              <a:rPr lang="ru-RU" dirty="0"/>
              <a:t>Нексус, как стратегическое средство для оценки климатического финансирования</a:t>
            </a:r>
            <a:endParaRPr lang="en-US" dirty="0"/>
          </a:p>
        </p:txBody>
      </p:sp>
      <p:sp>
        <p:nvSpPr>
          <p:cNvPr id="5" name="Foliennummernplatzhalter 4">
            <a:extLst>
              <a:ext uri="{FF2B5EF4-FFF2-40B4-BE49-F238E27FC236}">
                <a16:creationId xmlns:a16="http://schemas.microsoft.com/office/drawing/2014/main" id="{E1DD6C86-6B43-494D-B183-3FAD800C17A7}"/>
              </a:ext>
            </a:extLst>
          </p:cNvPr>
          <p:cNvSpPr>
            <a:spLocks noGrp="1"/>
          </p:cNvSpPr>
          <p:nvPr>
            <p:ph type="sldNum" sz="quarter" idx="16"/>
          </p:nvPr>
        </p:nvSpPr>
        <p:spPr/>
        <p:txBody>
          <a:bodyPr/>
          <a:lstStyle/>
          <a:p>
            <a:fld id="{CF23C0C3-F0EC-4AF0-84C8-08554CFEDD03}" type="slidenum">
              <a:rPr lang="en-GB" smtClean="0"/>
              <a:t>26</a:t>
            </a:fld>
            <a:endParaRPr lang="en-GB" dirty="0"/>
          </a:p>
        </p:txBody>
      </p:sp>
      <p:sp>
        <p:nvSpPr>
          <p:cNvPr id="14" name="Textfeld 13">
            <a:extLst>
              <a:ext uri="{FF2B5EF4-FFF2-40B4-BE49-F238E27FC236}">
                <a16:creationId xmlns:a16="http://schemas.microsoft.com/office/drawing/2014/main" id="{CFB95D6D-D944-4BB8-8C67-05C0C48CB3D3}"/>
              </a:ext>
            </a:extLst>
          </p:cNvPr>
          <p:cNvSpPr txBox="1"/>
          <p:nvPr/>
        </p:nvSpPr>
        <p:spPr>
          <a:xfrm>
            <a:off x="6512175" y="4593256"/>
            <a:ext cx="2353208" cy="276999"/>
          </a:xfrm>
          <a:prstGeom prst="rect">
            <a:avLst/>
          </a:prstGeom>
          <a:noFill/>
        </p:spPr>
        <p:txBody>
          <a:bodyPr wrap="none" rtlCol="0">
            <a:spAutoFit/>
          </a:bodyPr>
          <a:lstStyle/>
          <a:p>
            <a:pPr algn="l"/>
            <a:r>
              <a:rPr lang="ru-RU" sz="1200" dirty="0"/>
              <a:t>Источник</a:t>
            </a:r>
            <a:r>
              <a:rPr lang="de-DE" sz="1200" dirty="0"/>
              <a:t>: Roberts (CFU), 2022</a:t>
            </a:r>
          </a:p>
        </p:txBody>
      </p:sp>
      <p:sp>
        <p:nvSpPr>
          <p:cNvPr id="21" name="Textfeld 20">
            <a:extLst>
              <a:ext uri="{FF2B5EF4-FFF2-40B4-BE49-F238E27FC236}">
                <a16:creationId xmlns:a16="http://schemas.microsoft.com/office/drawing/2014/main" id="{405C6184-C2E8-40CD-81CE-968D8EA7A28C}"/>
              </a:ext>
            </a:extLst>
          </p:cNvPr>
          <p:cNvSpPr txBox="1"/>
          <p:nvPr/>
        </p:nvSpPr>
        <p:spPr>
          <a:xfrm>
            <a:off x="2389991" y="4592606"/>
            <a:ext cx="2441438" cy="276999"/>
          </a:xfrm>
          <a:prstGeom prst="rect">
            <a:avLst/>
          </a:prstGeom>
          <a:noFill/>
        </p:spPr>
        <p:txBody>
          <a:bodyPr wrap="none" rtlCol="0">
            <a:spAutoFit/>
          </a:bodyPr>
          <a:lstStyle/>
          <a:p>
            <a:pPr algn="l"/>
            <a:r>
              <a:rPr lang="ru-RU" sz="1200" dirty="0"/>
              <a:t>Источник</a:t>
            </a:r>
            <a:r>
              <a:rPr lang="de-DE" sz="1200" dirty="0"/>
              <a:t>: Roberts (CFU), 2022</a:t>
            </a:r>
          </a:p>
        </p:txBody>
      </p:sp>
      <p:grpSp>
        <p:nvGrpSpPr>
          <p:cNvPr id="15" name="Gruppieren 14">
            <a:extLst>
              <a:ext uri="{FF2B5EF4-FFF2-40B4-BE49-F238E27FC236}">
                <a16:creationId xmlns:a16="http://schemas.microsoft.com/office/drawing/2014/main" id="{101CC36A-331D-42D4-9176-A78A72A62FE4}"/>
              </a:ext>
            </a:extLst>
          </p:cNvPr>
          <p:cNvGrpSpPr/>
          <p:nvPr/>
        </p:nvGrpSpPr>
        <p:grpSpPr>
          <a:xfrm>
            <a:off x="449816" y="2161954"/>
            <a:ext cx="4196174" cy="2024048"/>
            <a:chOff x="449816" y="2169042"/>
            <a:chExt cx="4196174" cy="2024048"/>
          </a:xfrm>
        </p:grpSpPr>
        <p:pic>
          <p:nvPicPr>
            <p:cNvPr id="7" name="Grafik 6">
              <a:extLst>
                <a:ext uri="{FF2B5EF4-FFF2-40B4-BE49-F238E27FC236}">
                  <a16:creationId xmlns:a16="http://schemas.microsoft.com/office/drawing/2014/main" id="{E88EFE63-1868-4401-9193-9EFECC09AFD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49816" y="2169042"/>
              <a:ext cx="4196174" cy="2024048"/>
            </a:xfrm>
            <a:prstGeom prst="rect">
              <a:avLst/>
            </a:prstGeom>
          </p:spPr>
        </p:pic>
        <p:pic>
          <p:nvPicPr>
            <p:cNvPr id="13" name="Grafik 12">
              <a:extLst>
                <a:ext uri="{FF2B5EF4-FFF2-40B4-BE49-F238E27FC236}">
                  <a16:creationId xmlns:a16="http://schemas.microsoft.com/office/drawing/2014/main" id="{0DE6B3A5-6632-424C-BCCC-65CCBB5A8929}"/>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389863" y="3809216"/>
              <a:ext cx="1127491" cy="383874"/>
            </a:xfrm>
            <a:prstGeom prst="rect">
              <a:avLst/>
            </a:prstGeom>
          </p:spPr>
        </p:pic>
      </p:grpSp>
      <p:pic>
        <p:nvPicPr>
          <p:cNvPr id="17" name="Grafik 16">
            <a:extLst>
              <a:ext uri="{FF2B5EF4-FFF2-40B4-BE49-F238E27FC236}">
                <a16:creationId xmlns:a16="http://schemas.microsoft.com/office/drawing/2014/main" id="{ACE80FB2-3CBE-44F9-9E68-7CE5180B7B6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047929" y="1491076"/>
            <a:ext cx="3646254" cy="3021345"/>
          </a:xfrm>
          <a:prstGeom prst="rect">
            <a:avLst/>
          </a:prstGeom>
        </p:spPr>
      </p:pic>
      <p:sp>
        <p:nvSpPr>
          <p:cNvPr id="25" name="TextBox 24">
            <a:extLst>
              <a:ext uri="{FF2B5EF4-FFF2-40B4-BE49-F238E27FC236}">
                <a16:creationId xmlns:a16="http://schemas.microsoft.com/office/drawing/2014/main" id="{5F2270A1-2177-AC46-BD81-5373CC496774}"/>
              </a:ext>
            </a:extLst>
          </p:cNvPr>
          <p:cNvSpPr txBox="1"/>
          <p:nvPr/>
        </p:nvSpPr>
        <p:spPr>
          <a:xfrm>
            <a:off x="5503781" y="2824153"/>
            <a:ext cx="1367275" cy="466674"/>
          </a:xfrm>
          <a:prstGeom prst="rect">
            <a:avLst/>
          </a:prstGeom>
          <a:solidFill>
            <a:srgbClr val="2678B2"/>
          </a:solidFill>
        </p:spPr>
        <p:txBody>
          <a:bodyPr wrap="square" lIns="0" tIns="0" rIns="0" bIns="0" rtlCol="0">
            <a:noAutofit/>
          </a:bodyPr>
          <a:lstStyle/>
          <a:p>
            <a:pPr algn="ctr"/>
            <a:r>
              <a:rPr lang="ru-RU" sz="700" dirty="0">
                <a:solidFill>
                  <a:schemeClr val="bg1"/>
                </a:solidFill>
              </a:rPr>
              <a:t>ПМР Зеленый климатический фонд </a:t>
            </a:r>
          </a:p>
          <a:p>
            <a:pPr algn="ctr"/>
            <a:r>
              <a:rPr lang="ru-RU" sz="700" dirty="0">
                <a:solidFill>
                  <a:schemeClr val="bg1"/>
                </a:solidFill>
              </a:rPr>
              <a:t>(ПМР ЗКФ</a:t>
            </a:r>
            <a:r>
              <a:rPr lang="en-US" sz="700" dirty="0">
                <a:solidFill>
                  <a:schemeClr val="bg1"/>
                </a:solidFill>
              </a:rPr>
              <a:t>)</a:t>
            </a:r>
            <a:endParaRPr lang="ru-RU" sz="700" dirty="0">
              <a:solidFill>
                <a:schemeClr val="bg1"/>
              </a:solidFill>
            </a:endParaRPr>
          </a:p>
          <a:p>
            <a:pPr algn="ctr"/>
            <a:r>
              <a:rPr lang="ru-RU" sz="700" dirty="0">
                <a:solidFill>
                  <a:schemeClr val="bg1"/>
                </a:solidFill>
              </a:rPr>
              <a:t>2,108</a:t>
            </a:r>
          </a:p>
        </p:txBody>
      </p:sp>
      <p:sp>
        <p:nvSpPr>
          <p:cNvPr id="26" name="TextBox 25">
            <a:extLst>
              <a:ext uri="{FF2B5EF4-FFF2-40B4-BE49-F238E27FC236}">
                <a16:creationId xmlns:a16="http://schemas.microsoft.com/office/drawing/2014/main" id="{BBBC91A4-6627-2748-9C43-3568A5DF3287}"/>
              </a:ext>
            </a:extLst>
          </p:cNvPr>
          <p:cNvSpPr txBox="1"/>
          <p:nvPr/>
        </p:nvSpPr>
        <p:spPr>
          <a:xfrm>
            <a:off x="7059730" y="2846092"/>
            <a:ext cx="899293" cy="437663"/>
          </a:xfrm>
          <a:prstGeom prst="rect">
            <a:avLst/>
          </a:prstGeom>
          <a:solidFill>
            <a:srgbClr val="AFC8E7"/>
          </a:solidFill>
        </p:spPr>
        <p:txBody>
          <a:bodyPr wrap="square" lIns="0" tIns="0" rIns="0" bIns="0" rtlCol="0">
            <a:noAutofit/>
          </a:bodyPr>
          <a:lstStyle/>
          <a:p>
            <a:pPr algn="ctr"/>
            <a:r>
              <a:rPr lang="ru-RU" sz="700" dirty="0"/>
              <a:t>Фонд наименее развитых стран </a:t>
            </a:r>
          </a:p>
          <a:p>
            <a:pPr algn="ctr"/>
            <a:r>
              <a:rPr lang="en-US" sz="700" dirty="0"/>
              <a:t>(LDCF)</a:t>
            </a:r>
            <a:endParaRPr lang="ru-RU" sz="700" dirty="0"/>
          </a:p>
          <a:p>
            <a:pPr algn="ctr"/>
            <a:r>
              <a:rPr lang="en-US" sz="700" dirty="0"/>
              <a:t>884</a:t>
            </a:r>
            <a:endParaRPr lang="ru-RU" sz="700" dirty="0"/>
          </a:p>
        </p:txBody>
      </p:sp>
      <p:sp>
        <p:nvSpPr>
          <p:cNvPr id="27" name="TextBox 26">
            <a:extLst>
              <a:ext uri="{FF2B5EF4-FFF2-40B4-BE49-F238E27FC236}">
                <a16:creationId xmlns:a16="http://schemas.microsoft.com/office/drawing/2014/main" id="{9CF7DCC2-45C1-E541-93CD-AF723F59651E}"/>
              </a:ext>
            </a:extLst>
          </p:cNvPr>
          <p:cNvSpPr txBox="1"/>
          <p:nvPr/>
        </p:nvSpPr>
        <p:spPr>
          <a:xfrm>
            <a:off x="6307612" y="1989780"/>
            <a:ext cx="387275" cy="235080"/>
          </a:xfrm>
          <a:prstGeom prst="rect">
            <a:avLst/>
          </a:prstGeom>
          <a:solidFill>
            <a:srgbClr val="C0ADCF"/>
          </a:solidFill>
        </p:spPr>
        <p:txBody>
          <a:bodyPr wrap="square" lIns="0" tIns="0" rIns="0" bIns="0" rtlCol="0">
            <a:noAutofit/>
          </a:bodyPr>
          <a:lstStyle/>
          <a:p>
            <a:pPr algn="ctr"/>
            <a:r>
              <a:rPr lang="ru-RU" sz="400" dirty="0"/>
              <a:t>Глобальный экологический механизм </a:t>
            </a:r>
            <a:r>
              <a:rPr lang="en-US" sz="400" dirty="0"/>
              <a:t>6</a:t>
            </a:r>
            <a:endParaRPr lang="ru-RU" sz="400" dirty="0"/>
          </a:p>
        </p:txBody>
      </p:sp>
      <p:sp>
        <p:nvSpPr>
          <p:cNvPr id="28" name="TextBox 27">
            <a:extLst>
              <a:ext uri="{FF2B5EF4-FFF2-40B4-BE49-F238E27FC236}">
                <a16:creationId xmlns:a16="http://schemas.microsoft.com/office/drawing/2014/main" id="{BDA9F887-C13A-BE48-A5AE-B147AE97A41F}"/>
              </a:ext>
            </a:extLst>
          </p:cNvPr>
          <p:cNvSpPr txBox="1"/>
          <p:nvPr/>
        </p:nvSpPr>
        <p:spPr>
          <a:xfrm>
            <a:off x="6745602" y="1593355"/>
            <a:ext cx="387275" cy="282478"/>
          </a:xfrm>
          <a:prstGeom prst="rect">
            <a:avLst/>
          </a:prstGeom>
          <a:solidFill>
            <a:srgbClr val="8B564C"/>
          </a:solidFill>
        </p:spPr>
        <p:txBody>
          <a:bodyPr wrap="square" lIns="0" tIns="0" rIns="0" bIns="0" rtlCol="0">
            <a:noAutofit/>
          </a:bodyPr>
          <a:lstStyle/>
          <a:p>
            <a:pPr algn="ctr"/>
            <a:r>
              <a:rPr lang="ru-RU" sz="500" dirty="0">
                <a:solidFill>
                  <a:schemeClr val="bg1"/>
                </a:solidFill>
              </a:rPr>
              <a:t>Центрально-Африканская лесная инициатива</a:t>
            </a:r>
          </a:p>
        </p:txBody>
      </p:sp>
      <p:sp>
        <p:nvSpPr>
          <p:cNvPr id="32" name="TextBox 31">
            <a:extLst>
              <a:ext uri="{FF2B5EF4-FFF2-40B4-BE49-F238E27FC236}">
                <a16:creationId xmlns:a16="http://schemas.microsoft.com/office/drawing/2014/main" id="{46407053-A643-5848-A557-EA74E8EACA39}"/>
              </a:ext>
            </a:extLst>
          </p:cNvPr>
          <p:cNvSpPr txBox="1"/>
          <p:nvPr/>
        </p:nvSpPr>
        <p:spPr>
          <a:xfrm>
            <a:off x="7467088" y="2109850"/>
            <a:ext cx="487482" cy="343806"/>
          </a:xfrm>
          <a:prstGeom prst="rect">
            <a:avLst/>
          </a:prstGeom>
          <a:solidFill>
            <a:srgbClr val="339F34"/>
          </a:solidFill>
        </p:spPr>
        <p:txBody>
          <a:bodyPr wrap="square" lIns="0" tIns="0" rIns="0" bIns="0" rtlCol="0">
            <a:noAutofit/>
          </a:bodyPr>
          <a:lstStyle/>
          <a:p>
            <a:pPr algn="ctr"/>
            <a:r>
              <a:rPr lang="ru-RU" sz="700" dirty="0">
                <a:solidFill>
                  <a:schemeClr val="bg1"/>
                </a:solidFill>
                <a:latin typeface="Calibri" panose="020F0502020204030204" pitchFamily="34" charset="0"/>
                <a:cs typeface="Calibri" panose="020F0502020204030204" pitchFamily="34" charset="0"/>
              </a:rPr>
              <a:t>Адаптационный фонд (АФ)</a:t>
            </a:r>
            <a:endParaRPr lang="en-US" sz="600" dirty="0">
              <a:solidFill>
                <a:schemeClr val="bg1"/>
              </a:solidFill>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2C8505FB-83BA-5045-8312-A140963B59E1}"/>
              </a:ext>
            </a:extLst>
          </p:cNvPr>
          <p:cNvSpPr txBox="1"/>
          <p:nvPr/>
        </p:nvSpPr>
        <p:spPr>
          <a:xfrm>
            <a:off x="7943246" y="2502322"/>
            <a:ext cx="525281" cy="276999"/>
          </a:xfrm>
          <a:prstGeom prst="rect">
            <a:avLst/>
          </a:prstGeom>
          <a:solidFill>
            <a:srgbClr val="9ADE8D"/>
          </a:solidFill>
        </p:spPr>
        <p:txBody>
          <a:bodyPr wrap="square" lIns="0" tIns="0" rIns="0" bIns="0" rtlCol="0">
            <a:noAutofit/>
          </a:bodyPr>
          <a:lstStyle/>
          <a:p>
            <a:pPr algn="ctr"/>
            <a:r>
              <a:rPr lang="ru-RU" sz="600" dirty="0">
                <a:latin typeface="Calibri" panose="020F0502020204030204" pitchFamily="34" charset="0"/>
                <a:cs typeface="Calibri" panose="020F0502020204030204" pitchFamily="34" charset="0"/>
              </a:rPr>
              <a:t>Программа по развертыванию ВИЭ</a:t>
            </a:r>
          </a:p>
        </p:txBody>
      </p:sp>
      <p:sp>
        <p:nvSpPr>
          <p:cNvPr id="34" name="TextBox 33">
            <a:extLst>
              <a:ext uri="{FF2B5EF4-FFF2-40B4-BE49-F238E27FC236}">
                <a16:creationId xmlns:a16="http://schemas.microsoft.com/office/drawing/2014/main" id="{4A40C35B-0F65-4241-8872-8901C0AB9BBC}"/>
              </a:ext>
            </a:extLst>
          </p:cNvPr>
          <p:cNvSpPr txBox="1"/>
          <p:nvPr/>
        </p:nvSpPr>
        <p:spPr>
          <a:xfrm>
            <a:off x="8109838" y="3045297"/>
            <a:ext cx="383074" cy="364827"/>
          </a:xfrm>
          <a:prstGeom prst="rect">
            <a:avLst/>
          </a:prstGeom>
          <a:solidFill>
            <a:srgbClr val="D42A2F"/>
          </a:solidFill>
        </p:spPr>
        <p:txBody>
          <a:bodyPr wrap="square" lIns="0" tIns="0" rIns="0" bIns="0" rtlCol="0">
            <a:noAutofit/>
          </a:bodyPr>
          <a:lstStyle/>
          <a:p>
            <a:pPr algn="ctr"/>
            <a:r>
              <a:rPr lang="ru-RU" sz="500" dirty="0">
                <a:solidFill>
                  <a:schemeClr val="bg1"/>
                </a:solidFill>
                <a:latin typeface="Calibri" panose="020F0502020204030204" pitchFamily="34" charset="0"/>
                <a:cs typeface="Calibri" panose="020F0502020204030204" pitchFamily="34" charset="0"/>
              </a:rPr>
              <a:t>Пилотная программа по устойчивости климата</a:t>
            </a:r>
            <a:endParaRPr lang="en-US" sz="500" dirty="0">
              <a:solidFill>
                <a:schemeClr val="bg1"/>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62A18821-9364-BB4A-88D7-0057815DF4C9}"/>
              </a:ext>
            </a:extLst>
          </p:cNvPr>
          <p:cNvSpPr txBox="1"/>
          <p:nvPr/>
        </p:nvSpPr>
        <p:spPr>
          <a:xfrm>
            <a:off x="7720854" y="3576551"/>
            <a:ext cx="482299" cy="323156"/>
          </a:xfrm>
          <a:prstGeom prst="rect">
            <a:avLst/>
          </a:prstGeom>
          <a:solidFill>
            <a:srgbClr val="FD9998"/>
          </a:solidFill>
        </p:spPr>
        <p:txBody>
          <a:bodyPr wrap="square" lIns="0" tIns="0" rIns="0" bIns="0" rtlCol="0">
            <a:noAutofit/>
          </a:bodyPr>
          <a:lstStyle/>
          <a:p>
            <a:pPr algn="ctr"/>
            <a:r>
              <a:rPr lang="ru-RU" sz="600" dirty="0">
                <a:latin typeface="Calibri" panose="020F0502020204030204" pitchFamily="34" charset="0"/>
                <a:cs typeface="Calibri" panose="020F0502020204030204" pitchFamily="34" charset="0"/>
              </a:rPr>
              <a:t>Программа лесных инвестиций</a:t>
            </a:r>
            <a:endParaRPr lang="en-US" sz="600" dirty="0">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3FDAB8E4-45DE-894D-891C-121C933FDE0F}"/>
              </a:ext>
            </a:extLst>
          </p:cNvPr>
          <p:cNvSpPr txBox="1"/>
          <p:nvPr/>
        </p:nvSpPr>
        <p:spPr>
          <a:xfrm>
            <a:off x="7548564" y="4162011"/>
            <a:ext cx="387275" cy="235080"/>
          </a:xfrm>
          <a:prstGeom prst="rect">
            <a:avLst/>
          </a:prstGeom>
          <a:solidFill>
            <a:srgbClr val="936ABB"/>
          </a:solidFill>
        </p:spPr>
        <p:txBody>
          <a:bodyPr wrap="square" lIns="0" tIns="0" rIns="0" bIns="0" rtlCol="0">
            <a:noAutofit/>
          </a:bodyPr>
          <a:lstStyle/>
          <a:p>
            <a:pPr algn="ctr"/>
            <a:r>
              <a:rPr lang="ru-RU" sz="400" dirty="0">
                <a:solidFill>
                  <a:schemeClr val="bg1"/>
                </a:solidFill>
              </a:rPr>
              <a:t>Глобальный экологический механизм 7</a:t>
            </a:r>
          </a:p>
        </p:txBody>
      </p:sp>
      <p:sp>
        <p:nvSpPr>
          <p:cNvPr id="37" name="TextBox 36">
            <a:extLst>
              <a:ext uri="{FF2B5EF4-FFF2-40B4-BE49-F238E27FC236}">
                <a16:creationId xmlns:a16="http://schemas.microsoft.com/office/drawing/2014/main" id="{A311C84B-1A01-6342-B796-5FF4ADA882A5}"/>
              </a:ext>
            </a:extLst>
          </p:cNvPr>
          <p:cNvSpPr txBox="1"/>
          <p:nvPr/>
        </p:nvSpPr>
        <p:spPr>
          <a:xfrm>
            <a:off x="6711063" y="3745533"/>
            <a:ext cx="746337" cy="466674"/>
          </a:xfrm>
          <a:prstGeom prst="rect">
            <a:avLst/>
          </a:prstGeom>
          <a:solidFill>
            <a:srgbClr val="FD7F28"/>
          </a:solidFill>
        </p:spPr>
        <p:txBody>
          <a:bodyPr wrap="square" lIns="0" tIns="0" rIns="0" bIns="0" rtlCol="0">
            <a:noAutofit/>
          </a:bodyPr>
          <a:lstStyle/>
          <a:p>
            <a:pPr algn="ctr"/>
            <a:r>
              <a:rPr lang="ru-RU" sz="800" dirty="0"/>
              <a:t>Фонд чистых технологий (</a:t>
            </a:r>
            <a:r>
              <a:rPr lang="en-US" sz="800" dirty="0"/>
              <a:t>CTF)</a:t>
            </a:r>
          </a:p>
          <a:p>
            <a:pPr algn="ctr"/>
            <a:r>
              <a:rPr lang="en-US" sz="800" dirty="0"/>
              <a:t>701</a:t>
            </a:r>
            <a:endParaRPr lang="ru-RU" sz="800" dirty="0"/>
          </a:p>
        </p:txBody>
      </p:sp>
      <p:sp>
        <p:nvSpPr>
          <p:cNvPr id="38" name="TextBox 37">
            <a:extLst>
              <a:ext uri="{FF2B5EF4-FFF2-40B4-BE49-F238E27FC236}">
                <a16:creationId xmlns:a16="http://schemas.microsoft.com/office/drawing/2014/main" id="{A60B1D6F-9312-1445-BCD2-8870748553B8}"/>
              </a:ext>
            </a:extLst>
          </p:cNvPr>
          <p:cNvSpPr txBox="1"/>
          <p:nvPr/>
        </p:nvSpPr>
        <p:spPr>
          <a:xfrm>
            <a:off x="6755747" y="2150077"/>
            <a:ext cx="586118" cy="343806"/>
          </a:xfrm>
          <a:prstGeom prst="rect">
            <a:avLst/>
          </a:prstGeom>
          <a:solidFill>
            <a:srgbClr val="FDBA7D"/>
          </a:solidFill>
        </p:spPr>
        <p:txBody>
          <a:bodyPr wrap="square" lIns="0" tIns="0" rIns="0" bIns="0" rtlCol="0">
            <a:noAutofit/>
          </a:bodyPr>
          <a:lstStyle/>
          <a:p>
            <a:pPr algn="ctr"/>
            <a:r>
              <a:rPr lang="ru-RU" sz="600" dirty="0">
                <a:latin typeface="Calibri" panose="020F0502020204030204" pitchFamily="34" charset="0"/>
                <a:cs typeface="Calibri" panose="020F0502020204030204" pitchFamily="34" charset="0"/>
              </a:rPr>
              <a:t>Глобальный альянс по борьбе с изменением климата</a:t>
            </a:r>
            <a:endParaRPr lang="en-US" sz="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399391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DEF6387-4C0E-4F57-B8FA-A125B3CE0699}"/>
              </a:ext>
            </a:extLst>
          </p:cNvPr>
          <p:cNvSpPr>
            <a:spLocks noGrp="1"/>
          </p:cNvSpPr>
          <p:nvPr>
            <p:ph type="body" sz="quarter" idx="14"/>
          </p:nvPr>
        </p:nvSpPr>
        <p:spPr>
          <a:xfrm>
            <a:off x="447191" y="1196989"/>
            <a:ext cx="8567737" cy="270565"/>
          </a:xfrm>
        </p:spPr>
        <p:txBody>
          <a:bodyPr/>
          <a:lstStyle/>
          <a:p>
            <a:r>
              <a:rPr lang="ru-RU" dirty="0"/>
              <a:t>Зеленый климатический фонд (ЗКФ)</a:t>
            </a:r>
            <a:endParaRPr lang="de-DE" dirty="0"/>
          </a:p>
        </p:txBody>
      </p:sp>
      <p:sp>
        <p:nvSpPr>
          <p:cNvPr id="3" name="Textplatzhalter 2">
            <a:extLst>
              <a:ext uri="{FF2B5EF4-FFF2-40B4-BE49-F238E27FC236}">
                <a16:creationId xmlns:a16="http://schemas.microsoft.com/office/drawing/2014/main" id="{76EAD97D-2037-4FB0-A95C-BC209702DD0D}"/>
              </a:ext>
            </a:extLst>
          </p:cNvPr>
          <p:cNvSpPr>
            <a:spLocks noGrp="1"/>
          </p:cNvSpPr>
          <p:nvPr>
            <p:ph type="body" sz="quarter" idx="13"/>
          </p:nvPr>
        </p:nvSpPr>
        <p:spPr>
          <a:xfrm>
            <a:off x="129071" y="1663829"/>
            <a:ext cx="4601987" cy="3365733"/>
          </a:xfrm>
        </p:spPr>
        <p:txBody>
          <a:bodyPr>
            <a:normAutofit fontScale="92500" lnSpcReduction="20000"/>
          </a:bodyPr>
          <a:lstStyle/>
          <a:p>
            <a:pPr marL="615950" lvl="1" indent="-342900">
              <a:lnSpc>
                <a:spcPct val="100000"/>
              </a:lnSpc>
            </a:pPr>
            <a:r>
              <a:rPr lang="ru-RU" dirty="0"/>
              <a:t>ЗКФ помогает развивающимся странам в снижении выбросов парниковых газов и повышении устойчивости к изменению климата</a:t>
            </a:r>
          </a:p>
          <a:p>
            <a:pPr marL="615950" lvl="1" indent="-342900">
              <a:lnSpc>
                <a:spcPct val="100000"/>
              </a:lnSpc>
            </a:pPr>
            <a:r>
              <a:rPr lang="ru-RU" dirty="0"/>
              <a:t>Право собственности на климатическое финансирование принадлежит партнерам из развивающихся стран</a:t>
            </a:r>
            <a:endParaRPr lang="en-US" dirty="0"/>
          </a:p>
          <a:p>
            <a:pPr marL="615950" lvl="1" indent="-342900">
              <a:lnSpc>
                <a:spcPct val="100000"/>
              </a:lnSpc>
            </a:pPr>
            <a:r>
              <a:rPr lang="ru-RU" dirty="0"/>
              <a:t>Страны могут действовать через различные организации для реализации проектов, финансируемых ЗКФ</a:t>
            </a:r>
            <a:endParaRPr lang="en-US" dirty="0"/>
          </a:p>
        </p:txBody>
      </p:sp>
      <p:sp>
        <p:nvSpPr>
          <p:cNvPr id="4" name="Titel 3">
            <a:extLst>
              <a:ext uri="{FF2B5EF4-FFF2-40B4-BE49-F238E27FC236}">
                <a16:creationId xmlns:a16="http://schemas.microsoft.com/office/drawing/2014/main" id="{6366EE15-3CB4-4F57-A097-6D4C695B5910}"/>
              </a:ext>
            </a:extLst>
          </p:cNvPr>
          <p:cNvSpPr>
            <a:spLocks noGrp="1"/>
          </p:cNvSpPr>
          <p:nvPr>
            <p:ph type="title"/>
          </p:nvPr>
        </p:nvSpPr>
        <p:spPr/>
        <p:txBody>
          <a:bodyPr>
            <a:normAutofit fontScale="90000"/>
          </a:bodyPr>
          <a:lstStyle/>
          <a:p>
            <a:r>
              <a:rPr lang="ru-RU" dirty="0"/>
              <a:t>Нексус, как стратегическое средство для оценки климатического финансирования</a:t>
            </a:r>
            <a:endParaRPr lang="en-US" dirty="0"/>
          </a:p>
        </p:txBody>
      </p:sp>
      <p:sp>
        <p:nvSpPr>
          <p:cNvPr id="5" name="Foliennummernplatzhalter 4">
            <a:extLst>
              <a:ext uri="{FF2B5EF4-FFF2-40B4-BE49-F238E27FC236}">
                <a16:creationId xmlns:a16="http://schemas.microsoft.com/office/drawing/2014/main" id="{C2ED2401-C38A-44D4-B20E-8E9E4EBEBA64}"/>
              </a:ext>
            </a:extLst>
          </p:cNvPr>
          <p:cNvSpPr>
            <a:spLocks noGrp="1"/>
          </p:cNvSpPr>
          <p:nvPr>
            <p:ph type="sldNum" sz="quarter" idx="16"/>
          </p:nvPr>
        </p:nvSpPr>
        <p:spPr/>
        <p:txBody>
          <a:bodyPr/>
          <a:lstStyle/>
          <a:p>
            <a:fld id="{CF23C0C3-F0EC-4AF0-84C8-08554CFEDD03}" type="slidenum">
              <a:rPr lang="en-GB" smtClean="0"/>
              <a:t>27</a:t>
            </a:fld>
            <a:endParaRPr lang="en-GB" dirty="0"/>
          </a:p>
        </p:txBody>
      </p:sp>
      <p:graphicFrame>
        <p:nvGraphicFramePr>
          <p:cNvPr id="10" name="Diagramm 9">
            <a:extLst>
              <a:ext uri="{FF2B5EF4-FFF2-40B4-BE49-F238E27FC236}">
                <a16:creationId xmlns:a16="http://schemas.microsoft.com/office/drawing/2014/main" id="{B367E402-02EB-46D0-BE04-8B636CE2D411}"/>
              </a:ext>
            </a:extLst>
          </p:cNvPr>
          <p:cNvGraphicFramePr/>
          <p:nvPr>
            <p:extLst>
              <p:ext uri="{D42A27DB-BD31-4B8C-83A1-F6EECF244321}">
                <p14:modId xmlns:p14="http://schemas.microsoft.com/office/powerpoint/2010/main" val="3924513817"/>
              </p:ext>
            </p:extLst>
          </p:nvPr>
        </p:nvGraphicFramePr>
        <p:xfrm>
          <a:off x="4731059" y="1908086"/>
          <a:ext cx="4122182" cy="2587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platzhalter 2">
            <a:extLst>
              <a:ext uri="{FF2B5EF4-FFF2-40B4-BE49-F238E27FC236}">
                <a16:creationId xmlns:a16="http://schemas.microsoft.com/office/drawing/2014/main" id="{757CDEE5-639A-41FA-A1DD-0CC417AB3B07}"/>
              </a:ext>
            </a:extLst>
          </p:cNvPr>
          <p:cNvSpPr txBox="1">
            <a:spLocks/>
          </p:cNvSpPr>
          <p:nvPr/>
        </p:nvSpPr>
        <p:spPr bwMode="gray">
          <a:xfrm>
            <a:off x="5021818" y="1467555"/>
            <a:ext cx="4122182" cy="3468432"/>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600"/>
              </a:spcBef>
              <a:buFont typeface="Arial" panose="020B0604020202020204" pitchFamily="34" charset="0"/>
              <a:buNone/>
              <a:defRPr lang="de-DE" sz="2000" kern="120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dirty="0"/>
              <a:t>Инвестиционные критерии ЗКФ </a:t>
            </a:r>
            <a:r>
              <a:rPr lang="en-US" dirty="0"/>
              <a:t>: </a:t>
            </a:r>
          </a:p>
          <a:p>
            <a:pPr marL="457200" indent="-457200">
              <a:buFont typeface="Wingdings" panose="05000000000000000000" pitchFamily="2" charset="2"/>
              <a:buChar char="§"/>
            </a:pPr>
            <a:endParaRPr lang="en-US" dirty="0"/>
          </a:p>
        </p:txBody>
      </p:sp>
      <p:sp>
        <p:nvSpPr>
          <p:cNvPr id="12" name="Textfeld 11">
            <a:extLst>
              <a:ext uri="{FF2B5EF4-FFF2-40B4-BE49-F238E27FC236}">
                <a16:creationId xmlns:a16="http://schemas.microsoft.com/office/drawing/2014/main" id="{E88AF1D1-0394-4CAD-BCC8-19C9E709FD0C}"/>
              </a:ext>
            </a:extLst>
          </p:cNvPr>
          <p:cNvSpPr txBox="1"/>
          <p:nvPr/>
        </p:nvSpPr>
        <p:spPr>
          <a:xfrm>
            <a:off x="5495828" y="4661410"/>
            <a:ext cx="3357414" cy="369332"/>
          </a:xfrm>
          <a:prstGeom prst="rect">
            <a:avLst/>
          </a:prstGeom>
          <a:noFill/>
        </p:spPr>
        <p:txBody>
          <a:bodyPr wrap="square" rtlCol="0">
            <a:spAutoFit/>
          </a:bodyPr>
          <a:lstStyle/>
          <a:p>
            <a:r>
              <a:rPr lang="ru-RU" sz="900" dirty="0"/>
              <a:t>Источник</a:t>
            </a:r>
            <a:r>
              <a:rPr lang="en-US" sz="900" dirty="0"/>
              <a:t>: </a:t>
            </a:r>
            <a:r>
              <a:rPr lang="ru-RU" sz="900" dirty="0"/>
              <a:t>собственные изображения на основе работы </a:t>
            </a:r>
            <a:r>
              <a:rPr lang="en-US" sz="900" dirty="0"/>
              <a:t>Fayolle &amp; Odianose, 2017 </a:t>
            </a:r>
          </a:p>
        </p:txBody>
      </p:sp>
    </p:spTree>
    <p:extLst>
      <p:ext uri="{BB962C8B-B14F-4D97-AF65-F5344CB8AC3E}">
        <p14:creationId xmlns:p14="http://schemas.microsoft.com/office/powerpoint/2010/main" val="337028095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A3D4126-31E9-4FCB-8280-0E7EC842440D}"/>
              </a:ext>
            </a:extLst>
          </p:cNvPr>
          <p:cNvSpPr>
            <a:spLocks noGrp="1"/>
          </p:cNvSpPr>
          <p:nvPr>
            <p:ph type="title"/>
          </p:nvPr>
        </p:nvSpPr>
        <p:spPr/>
        <p:txBody>
          <a:bodyPr/>
          <a:lstStyle/>
          <a:p>
            <a:r>
              <a:rPr lang="ru-RU" dirty="0"/>
              <a:t>Нексус и ЗКФ</a:t>
            </a:r>
            <a:endParaRPr lang="en-US" dirty="0"/>
          </a:p>
        </p:txBody>
      </p:sp>
      <p:sp>
        <p:nvSpPr>
          <p:cNvPr id="4" name="Foliennummernplatzhalter 3">
            <a:extLst>
              <a:ext uri="{FF2B5EF4-FFF2-40B4-BE49-F238E27FC236}">
                <a16:creationId xmlns:a16="http://schemas.microsoft.com/office/drawing/2014/main" id="{70F7231C-51B9-440D-99FF-D4E893E59064}"/>
              </a:ext>
            </a:extLst>
          </p:cNvPr>
          <p:cNvSpPr>
            <a:spLocks noGrp="1"/>
          </p:cNvSpPr>
          <p:nvPr>
            <p:ph type="sldNum" sz="quarter" idx="16"/>
          </p:nvPr>
        </p:nvSpPr>
        <p:spPr/>
        <p:txBody>
          <a:bodyPr/>
          <a:lstStyle/>
          <a:p>
            <a:fld id="{CF23C0C3-F0EC-4AF0-84C8-08554CFEDD03}" type="slidenum">
              <a:rPr lang="en-GB" smtClean="0"/>
              <a:t>28</a:t>
            </a:fld>
            <a:endParaRPr lang="en-GB" dirty="0"/>
          </a:p>
        </p:txBody>
      </p:sp>
      <p:graphicFrame>
        <p:nvGraphicFramePr>
          <p:cNvPr id="5" name="Tabelle 4">
            <a:extLst>
              <a:ext uri="{FF2B5EF4-FFF2-40B4-BE49-F238E27FC236}">
                <a16:creationId xmlns:a16="http://schemas.microsoft.com/office/drawing/2014/main" id="{72E2E60F-6104-40DE-88ED-D1E422618617}"/>
              </a:ext>
            </a:extLst>
          </p:cNvPr>
          <p:cNvGraphicFramePr>
            <a:graphicFrameLocks noGrp="1"/>
          </p:cNvGraphicFramePr>
          <p:nvPr>
            <p:extLst>
              <p:ext uri="{D42A27DB-BD31-4B8C-83A1-F6EECF244321}">
                <p14:modId xmlns:p14="http://schemas.microsoft.com/office/powerpoint/2010/main" val="3395285418"/>
              </p:ext>
            </p:extLst>
          </p:nvPr>
        </p:nvGraphicFramePr>
        <p:xfrm>
          <a:off x="209592" y="1310217"/>
          <a:ext cx="8805336" cy="3383280"/>
        </p:xfrm>
        <a:graphic>
          <a:graphicData uri="http://schemas.openxmlformats.org/drawingml/2006/table">
            <a:tbl>
              <a:tblPr firstRow="1" bandRow="1">
                <a:tableStyleId>{F5AB1C69-6EDB-4FF4-983F-18BD219EF322}</a:tableStyleId>
              </a:tblPr>
              <a:tblGrid>
                <a:gridCol w="577808">
                  <a:extLst>
                    <a:ext uri="{9D8B030D-6E8A-4147-A177-3AD203B41FA5}">
                      <a16:colId xmlns:a16="http://schemas.microsoft.com/office/drawing/2014/main" val="2746748172"/>
                    </a:ext>
                  </a:extLst>
                </a:gridCol>
                <a:gridCol w="1165687">
                  <a:extLst>
                    <a:ext uri="{9D8B030D-6E8A-4147-A177-3AD203B41FA5}">
                      <a16:colId xmlns:a16="http://schemas.microsoft.com/office/drawing/2014/main" val="2436639095"/>
                    </a:ext>
                  </a:extLst>
                </a:gridCol>
                <a:gridCol w="1412683">
                  <a:extLst>
                    <a:ext uri="{9D8B030D-6E8A-4147-A177-3AD203B41FA5}">
                      <a16:colId xmlns:a16="http://schemas.microsoft.com/office/drawing/2014/main" val="3431215631"/>
                    </a:ext>
                  </a:extLst>
                </a:gridCol>
                <a:gridCol w="1429966">
                  <a:extLst>
                    <a:ext uri="{9D8B030D-6E8A-4147-A177-3AD203B41FA5}">
                      <a16:colId xmlns:a16="http://schemas.microsoft.com/office/drawing/2014/main" val="3175412674"/>
                    </a:ext>
                  </a:extLst>
                </a:gridCol>
                <a:gridCol w="1352145">
                  <a:extLst>
                    <a:ext uri="{9D8B030D-6E8A-4147-A177-3AD203B41FA5}">
                      <a16:colId xmlns:a16="http://schemas.microsoft.com/office/drawing/2014/main" val="4064371391"/>
                    </a:ext>
                  </a:extLst>
                </a:gridCol>
                <a:gridCol w="1546698">
                  <a:extLst>
                    <a:ext uri="{9D8B030D-6E8A-4147-A177-3AD203B41FA5}">
                      <a16:colId xmlns:a16="http://schemas.microsoft.com/office/drawing/2014/main" val="2975522667"/>
                    </a:ext>
                  </a:extLst>
                </a:gridCol>
                <a:gridCol w="1320349">
                  <a:extLst>
                    <a:ext uri="{9D8B030D-6E8A-4147-A177-3AD203B41FA5}">
                      <a16:colId xmlns:a16="http://schemas.microsoft.com/office/drawing/2014/main" val="2268455799"/>
                    </a:ext>
                  </a:extLst>
                </a:gridCol>
              </a:tblGrid>
              <a:tr h="830051">
                <a:tc>
                  <a:txBody>
                    <a:bodyPr/>
                    <a:lstStyle/>
                    <a:p>
                      <a:pPr algn="ctr"/>
                      <a:r>
                        <a:rPr lang="ru-RU" noProof="0" dirty="0">
                          <a:latin typeface="Calibri" panose="020F0502020204030204" pitchFamily="34" charset="0"/>
                          <a:cs typeface="Calibri" panose="020F0502020204030204" pitchFamily="34" charset="0"/>
                        </a:rPr>
                        <a:t>Критерии ЗКФ</a:t>
                      </a:r>
                      <a:endParaRPr lang="en-US" noProof="0" dirty="0">
                        <a:latin typeface="Calibri" panose="020F0502020204030204" pitchFamily="34" charset="0"/>
                        <a:cs typeface="Calibri" panose="020F0502020204030204" pitchFamily="34" charset="0"/>
                      </a:endParaRPr>
                    </a:p>
                  </a:txBody>
                  <a:tcPr vert="vert270" anchor="ctr">
                    <a:solidFill>
                      <a:srgbClr val="F6B33C"/>
                    </a:solidFill>
                  </a:tcPr>
                </a:tc>
                <a:tc>
                  <a:txBody>
                    <a:bodyPr/>
                    <a:lstStyle/>
                    <a:p>
                      <a:pPr algn="ctr"/>
                      <a:r>
                        <a:rPr lang="ru-RU" b="1" noProof="0" dirty="0">
                          <a:latin typeface="Calibri" panose="020F0502020204030204" pitchFamily="34" charset="0"/>
                          <a:cs typeface="Calibri" panose="020F0502020204030204" pitchFamily="34" charset="0"/>
                        </a:rPr>
                        <a:t>Потенциал влияния</a:t>
                      </a:r>
                      <a:endParaRPr lang="en-US" b="1" noProof="0" dirty="0">
                        <a:latin typeface="Calibri" panose="020F0502020204030204" pitchFamily="34" charset="0"/>
                        <a:cs typeface="Calibri" panose="020F0502020204030204" pitchFamily="34" charset="0"/>
                      </a:endParaRPr>
                    </a:p>
                  </a:txBody>
                  <a:tcPr>
                    <a:solidFill>
                      <a:srgbClr val="F6B33C"/>
                    </a:solidFill>
                  </a:tcPr>
                </a:tc>
                <a:tc>
                  <a:txBody>
                    <a:bodyPr/>
                    <a:lstStyle/>
                    <a:p>
                      <a:pPr algn="ctr"/>
                      <a:r>
                        <a:rPr lang="ru-RU" b="1" noProof="0" dirty="0">
                          <a:latin typeface="Calibri" panose="020F0502020204030204" pitchFamily="34" charset="0"/>
                          <a:cs typeface="Calibri" panose="020F0502020204030204" pitchFamily="34" charset="0"/>
                        </a:rPr>
                        <a:t>Потенциал смещения парадигмы</a:t>
                      </a:r>
                      <a:endParaRPr lang="en-US" b="1" noProof="0" dirty="0">
                        <a:latin typeface="Calibri" panose="020F0502020204030204" pitchFamily="34" charset="0"/>
                        <a:cs typeface="Calibri" panose="020F0502020204030204" pitchFamily="34" charset="0"/>
                      </a:endParaRPr>
                    </a:p>
                  </a:txBody>
                  <a:tcPr>
                    <a:solidFill>
                      <a:srgbClr val="F6B33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u-RU" sz="1350" b="1" kern="1200" noProof="0" dirty="0">
                          <a:solidFill>
                            <a:schemeClr val="lt1"/>
                          </a:solidFill>
                          <a:latin typeface="Calibri" panose="020F0502020204030204" pitchFamily="34" charset="0"/>
                          <a:ea typeface="+mn-ea"/>
                          <a:cs typeface="Calibri" panose="020F0502020204030204" pitchFamily="34" charset="0"/>
                        </a:rPr>
                        <a:t>Потенциал устойчивого развития</a:t>
                      </a:r>
                      <a:endParaRPr lang="en-US" sz="1350" b="1" kern="1200" noProof="0" dirty="0">
                        <a:solidFill>
                          <a:schemeClr val="lt1"/>
                        </a:solidFill>
                        <a:latin typeface="Calibri" panose="020F0502020204030204" pitchFamily="34" charset="0"/>
                        <a:ea typeface="+mn-ea"/>
                        <a:cs typeface="Calibri" panose="020F0502020204030204" pitchFamily="34" charset="0"/>
                      </a:endParaRPr>
                    </a:p>
                    <a:p>
                      <a:pPr algn="ctr"/>
                      <a:endParaRPr lang="en-US" sz="1350" b="1" kern="1200" noProof="0" dirty="0">
                        <a:solidFill>
                          <a:schemeClr val="lt1"/>
                        </a:solidFill>
                        <a:latin typeface="Calibri" panose="020F0502020204030204" pitchFamily="34" charset="0"/>
                        <a:ea typeface="+mn-ea"/>
                        <a:cs typeface="Calibri" panose="020F0502020204030204" pitchFamily="34" charset="0"/>
                      </a:endParaRPr>
                    </a:p>
                  </a:txBody>
                  <a:tcPr>
                    <a:solidFill>
                      <a:srgbClr val="F6B33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u-RU" sz="1350" b="1" kern="1200" noProof="0" dirty="0">
                          <a:solidFill>
                            <a:schemeClr val="lt1"/>
                          </a:solidFill>
                          <a:latin typeface="Calibri" panose="020F0502020204030204" pitchFamily="34" charset="0"/>
                          <a:ea typeface="+mn-ea"/>
                          <a:cs typeface="Calibri" panose="020F0502020204030204" pitchFamily="34" charset="0"/>
                        </a:rPr>
                        <a:t>Отзывчивость к потребностям получателя</a:t>
                      </a:r>
                      <a:endParaRPr lang="en-US" sz="1350" b="1" kern="1200" noProof="0" dirty="0">
                        <a:solidFill>
                          <a:schemeClr val="lt1"/>
                        </a:solidFill>
                        <a:latin typeface="Calibri" panose="020F0502020204030204" pitchFamily="34" charset="0"/>
                        <a:ea typeface="+mn-ea"/>
                        <a:cs typeface="Calibri" panose="020F0502020204030204" pitchFamily="34" charset="0"/>
                      </a:endParaRPr>
                    </a:p>
                  </a:txBody>
                  <a:tcPr>
                    <a:solidFill>
                      <a:srgbClr val="F6B33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u-RU" b="1" noProof="0" dirty="0">
                          <a:latin typeface="Calibri" panose="020F0502020204030204" pitchFamily="34" charset="0"/>
                          <a:cs typeface="Calibri" panose="020F0502020204030204" pitchFamily="34" charset="0"/>
                        </a:rPr>
                        <a:t>Продвижение вовлеченности страны</a:t>
                      </a:r>
                      <a:endParaRPr lang="en-US" b="1" noProof="0" dirty="0">
                        <a:latin typeface="Calibri" panose="020F0502020204030204" pitchFamily="34" charset="0"/>
                        <a:cs typeface="Calibri" panose="020F0502020204030204" pitchFamily="34" charset="0"/>
                      </a:endParaRPr>
                    </a:p>
                  </a:txBody>
                  <a:tcPr>
                    <a:solidFill>
                      <a:srgbClr val="F6B33C"/>
                    </a:solidFill>
                  </a:tcPr>
                </a:tc>
                <a:tc>
                  <a:txBody>
                    <a:bodyPr/>
                    <a:lstStyle/>
                    <a:p>
                      <a:pPr algn="ctr"/>
                      <a:r>
                        <a:rPr lang="ru-RU" sz="1100" b="1" noProof="0" dirty="0">
                          <a:latin typeface="Calibri" panose="020F0502020204030204" pitchFamily="34" charset="0"/>
                          <a:cs typeface="Calibri" panose="020F0502020204030204" pitchFamily="34" charset="0"/>
                        </a:rPr>
                        <a:t>Эффективность и результативность</a:t>
                      </a:r>
                      <a:endParaRPr lang="en-US" sz="1100" b="1" noProof="0" dirty="0">
                        <a:latin typeface="Calibri" panose="020F0502020204030204" pitchFamily="34" charset="0"/>
                        <a:cs typeface="Calibri" panose="020F0502020204030204" pitchFamily="34" charset="0"/>
                      </a:endParaRPr>
                    </a:p>
                  </a:txBody>
                  <a:tcPr>
                    <a:solidFill>
                      <a:srgbClr val="F6B33C"/>
                    </a:solidFill>
                  </a:tcPr>
                </a:tc>
                <a:extLst>
                  <a:ext uri="{0D108BD9-81ED-4DB2-BD59-A6C34878D82A}">
                    <a16:rowId xmlns:a16="http://schemas.microsoft.com/office/drawing/2014/main" val="797928030"/>
                  </a:ext>
                </a:extLst>
              </a:tr>
              <a:tr h="2032237">
                <a:tc>
                  <a:txBody>
                    <a:bodyPr/>
                    <a:lstStyle/>
                    <a:p>
                      <a:pPr algn="ctr"/>
                      <a:r>
                        <a:rPr lang="ru-RU" b="1" noProof="0" dirty="0">
                          <a:latin typeface="Calibri" panose="020F0502020204030204" pitchFamily="34" charset="0"/>
                          <a:cs typeface="Calibri" panose="020F0502020204030204" pitchFamily="34" charset="0"/>
                        </a:rPr>
                        <a:t>Позиция Нексус</a:t>
                      </a:r>
                      <a:endParaRPr lang="en-US" noProof="0" dirty="0">
                        <a:latin typeface="Calibri" panose="020F0502020204030204" pitchFamily="34" charset="0"/>
                        <a:cs typeface="Calibri" panose="020F0502020204030204" pitchFamily="34" charset="0"/>
                      </a:endParaRPr>
                    </a:p>
                  </a:txBody>
                  <a:tcPr vert="vert270" anchor="ctr"/>
                </a:tc>
                <a:tc>
                  <a:txBody>
                    <a:bodyPr/>
                    <a:lstStyle/>
                    <a:p>
                      <a:r>
                        <a:rPr lang="ru-RU" sz="1200" noProof="0" dirty="0">
                          <a:latin typeface="Calibri" panose="020F0502020204030204" pitchFamily="34" charset="0"/>
                          <a:cs typeface="Calibri" panose="020F0502020204030204" pitchFamily="34" charset="0"/>
                        </a:rPr>
                        <a:t>Сама природа подхода Нексус способствует  низкому уровню выбросов и устойчивости к изменению климата</a:t>
                      </a:r>
                      <a:endParaRPr lang="en-US" sz="1200" noProof="0" dirty="0">
                        <a:latin typeface="Calibri" panose="020F0502020204030204" pitchFamily="34" charset="0"/>
                        <a:cs typeface="Calibri" panose="020F0502020204030204" pitchFamily="34" charset="0"/>
                      </a:endParaRPr>
                    </a:p>
                  </a:txBody>
                  <a:tcPr anchor="ctr"/>
                </a:tc>
                <a:tc>
                  <a:txBody>
                    <a:bodyPr/>
                    <a:lstStyle/>
                    <a:p>
                      <a:r>
                        <a:rPr lang="ru-RU" sz="1200" noProof="0" dirty="0">
                          <a:latin typeface="Calibri" panose="020F0502020204030204" pitchFamily="34" charset="0"/>
                          <a:cs typeface="Calibri" panose="020F0502020204030204" pitchFamily="34" charset="0"/>
                        </a:rPr>
                        <a:t>Институционализация способствует расширению масштабов проектов и усиливает разработку политик и программ</a:t>
                      </a:r>
                      <a:endParaRPr lang="en-US" sz="1200" noProof="0" dirty="0">
                        <a:latin typeface="Calibri" panose="020F0502020204030204" pitchFamily="34" charset="0"/>
                        <a:cs typeface="Calibri" panose="020F0502020204030204" pitchFamily="34" charset="0"/>
                      </a:endParaRPr>
                    </a:p>
                  </a:txBody>
                  <a:tcPr anchor="ctr"/>
                </a:tc>
                <a:tc>
                  <a:txBody>
                    <a:bodyPr/>
                    <a:lstStyle/>
                    <a:p>
                      <a:r>
                        <a:rPr lang="ru-RU" sz="1200" noProof="0" dirty="0">
                          <a:latin typeface="Calibri" panose="020F0502020204030204" pitchFamily="34" charset="0"/>
                          <a:cs typeface="Calibri" panose="020F0502020204030204" pitchFamily="34" charset="0"/>
                        </a:rPr>
                        <a:t>Сам Нексус нацелен на устойчивое развитие: как внутри секторов ВЭП, так и в отношении экономического, социального и гендерного влияния</a:t>
                      </a:r>
                      <a:endParaRPr lang="en-US" sz="1200" noProof="0" dirty="0">
                        <a:latin typeface="Calibri" panose="020F0502020204030204" pitchFamily="34" charset="0"/>
                        <a:cs typeface="Calibri" panose="020F0502020204030204" pitchFamily="34" charset="0"/>
                      </a:endParaRPr>
                    </a:p>
                  </a:txBody>
                  <a:tcPr anchor="ctr"/>
                </a:tc>
                <a:tc>
                  <a:txBody>
                    <a:bodyPr/>
                    <a:lstStyle/>
                    <a:p>
                      <a:r>
                        <a:rPr lang="ru-RU" sz="1200" noProof="0" dirty="0">
                          <a:latin typeface="Calibri" panose="020F0502020204030204" pitchFamily="34" charset="0"/>
                          <a:cs typeface="Calibri" panose="020F0502020204030204" pitchFamily="34" charset="0"/>
                        </a:rPr>
                        <a:t>Проекты </a:t>
                      </a:r>
                      <a:r>
                        <a:rPr lang="kk-KZ" sz="1200" noProof="0" dirty="0">
                          <a:latin typeface="Calibri" panose="020F0502020204030204" pitchFamily="34" charset="0"/>
                          <a:cs typeface="Calibri" panose="020F0502020204030204" pitchFamily="34" charset="0"/>
                        </a:rPr>
                        <a:t>Н</a:t>
                      </a:r>
                      <a:r>
                        <a:rPr lang="ru-RU" sz="1200" noProof="0" dirty="0" err="1">
                          <a:latin typeface="Calibri" panose="020F0502020204030204" pitchFamily="34" charset="0"/>
                          <a:cs typeface="Calibri" panose="020F0502020204030204" pitchFamily="34" charset="0"/>
                        </a:rPr>
                        <a:t>ексус</a:t>
                      </a:r>
                      <a:r>
                        <a:rPr lang="ru-RU" sz="1200" noProof="0" dirty="0">
                          <a:latin typeface="Calibri" panose="020F0502020204030204" pitchFamily="34" charset="0"/>
                          <a:cs typeface="Calibri" panose="020F0502020204030204" pitchFamily="34" charset="0"/>
                        </a:rPr>
                        <a:t> рассматривают контекстные аспекты и не ставят под угрозу ни один из ВЭП секторов</a:t>
                      </a:r>
                      <a:endParaRPr lang="en-US" sz="1200" noProof="0" dirty="0">
                        <a:latin typeface="Calibri" panose="020F0502020204030204" pitchFamily="34" charset="0"/>
                        <a:cs typeface="Calibri" panose="020F0502020204030204" pitchFamily="34" charset="0"/>
                      </a:endParaRPr>
                    </a:p>
                  </a:txBody>
                  <a:tcPr anchor="ctr"/>
                </a:tc>
                <a:tc>
                  <a:txBody>
                    <a:bodyPr/>
                    <a:lstStyle/>
                    <a:p>
                      <a:r>
                        <a:rPr lang="ru-RU" sz="1200" noProof="0" dirty="0">
                          <a:latin typeface="Calibri" panose="020F0502020204030204" pitchFamily="34" charset="0"/>
                          <a:cs typeface="Calibri" panose="020F0502020204030204" pitchFamily="34" charset="0"/>
                        </a:rPr>
                        <a:t>Подход Нексус легко адаптируется под национальные/региональные стратегии, он обеспечивает руководство в отношении выбора/реализации/оценки и является механизмом объединения различных организаций</a:t>
                      </a:r>
                      <a:endParaRPr lang="en-US" sz="1200" noProof="0" dirty="0">
                        <a:latin typeface="Calibri" panose="020F0502020204030204" pitchFamily="34" charset="0"/>
                        <a:cs typeface="Calibri" panose="020F0502020204030204" pitchFamily="34" charset="0"/>
                      </a:endParaRPr>
                    </a:p>
                  </a:txBody>
                  <a:tcPr anchor="ctr"/>
                </a:tc>
                <a:tc>
                  <a:txBody>
                    <a:bodyPr/>
                    <a:lstStyle/>
                    <a:p>
                      <a:r>
                        <a:rPr lang="ru-RU" sz="1200" noProof="0" dirty="0">
                          <a:latin typeface="Calibri" panose="020F0502020204030204" pitchFamily="34" charset="0"/>
                          <a:cs typeface="Calibri" panose="020F0502020204030204" pitchFamily="34" charset="0"/>
                        </a:rPr>
                        <a:t>Подходы Нексус могут иметь экономическую добавленную стоимость, в отличие от отраслевых подходов</a:t>
                      </a:r>
                      <a:endParaRPr lang="en-US" sz="1200" noProof="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4265589878"/>
                  </a:ext>
                </a:extLst>
              </a:tr>
            </a:tbl>
          </a:graphicData>
        </a:graphic>
      </p:graphicFrame>
    </p:spTree>
    <p:extLst>
      <p:ext uri="{BB962C8B-B14F-4D97-AF65-F5344CB8AC3E}">
        <p14:creationId xmlns:p14="http://schemas.microsoft.com/office/powerpoint/2010/main" val="89772453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8F5012B-E004-4D05-B5DC-CD4AC5AD173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102579" y="2379829"/>
            <a:ext cx="4041422" cy="6292960"/>
          </a:xfrm>
          <a:prstGeom prst="rect">
            <a:avLst/>
          </a:prstGeom>
        </p:spPr>
      </p:pic>
      <p:sp>
        <p:nvSpPr>
          <p:cNvPr id="3" name="Titel 2">
            <a:extLst>
              <a:ext uri="{FF2B5EF4-FFF2-40B4-BE49-F238E27FC236}">
                <a16:creationId xmlns:a16="http://schemas.microsoft.com/office/drawing/2014/main" id="{865E0E59-F174-4409-992D-D876FC5F3450}"/>
              </a:ext>
            </a:extLst>
          </p:cNvPr>
          <p:cNvSpPr>
            <a:spLocks noGrp="1"/>
          </p:cNvSpPr>
          <p:nvPr>
            <p:ph type="title"/>
          </p:nvPr>
        </p:nvSpPr>
        <p:spPr>
          <a:xfrm>
            <a:off x="449818" y="784182"/>
            <a:ext cx="8565110" cy="540544"/>
          </a:xfrm>
        </p:spPr>
        <p:txBody>
          <a:bodyPr>
            <a:normAutofit fontScale="90000"/>
          </a:bodyPr>
          <a:lstStyle/>
          <a:p>
            <a:pPr algn="ctr"/>
            <a:r>
              <a:rPr lang="ru-RU" dirty="0"/>
              <a:t>ВиО по межотраслевому инвестиционному планированию и финансированию</a:t>
            </a:r>
            <a:endParaRPr lang="de-DE" dirty="0"/>
          </a:p>
        </p:txBody>
      </p:sp>
      <p:sp>
        <p:nvSpPr>
          <p:cNvPr id="4" name="Foliennummernplatzhalter 3">
            <a:extLst>
              <a:ext uri="{FF2B5EF4-FFF2-40B4-BE49-F238E27FC236}">
                <a16:creationId xmlns:a16="http://schemas.microsoft.com/office/drawing/2014/main" id="{1C485BC0-1C34-4E17-A2BE-E9EABE30F9FA}"/>
              </a:ext>
            </a:extLst>
          </p:cNvPr>
          <p:cNvSpPr>
            <a:spLocks noGrp="1"/>
          </p:cNvSpPr>
          <p:nvPr>
            <p:ph type="sldNum" sz="quarter" idx="16"/>
          </p:nvPr>
        </p:nvSpPr>
        <p:spPr/>
        <p:txBody>
          <a:bodyPr/>
          <a:lstStyle/>
          <a:p>
            <a:fld id="{CF23C0C3-F0EC-4AF0-84C8-08554CFEDD03}" type="slidenum">
              <a:rPr lang="en-GB" smtClean="0"/>
              <a:t>29</a:t>
            </a:fld>
            <a:endParaRPr lang="en-GB" dirty="0"/>
          </a:p>
        </p:txBody>
      </p:sp>
      <p:sp>
        <p:nvSpPr>
          <p:cNvPr id="2" name="Sprechblase: oval 1">
            <a:extLst>
              <a:ext uri="{FF2B5EF4-FFF2-40B4-BE49-F238E27FC236}">
                <a16:creationId xmlns:a16="http://schemas.microsoft.com/office/drawing/2014/main" id="{B287A7FA-C983-4472-BFFF-D6D9AC071CA2}"/>
              </a:ext>
            </a:extLst>
          </p:cNvPr>
          <p:cNvSpPr/>
          <p:nvPr/>
        </p:nvSpPr>
        <p:spPr>
          <a:xfrm>
            <a:off x="1529828" y="1456468"/>
            <a:ext cx="3810267" cy="1874520"/>
          </a:xfrm>
          <a:prstGeom prst="wedgeEllipseCallout">
            <a:avLst>
              <a:gd name="adj1" fmla="val 70096"/>
              <a:gd name="adj2" fmla="val 44939"/>
            </a:avLst>
          </a:prstGeom>
          <a:solidFill>
            <a:srgbClr val="004C8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Есть ли у вас вопросы по главе 2.3?</a:t>
            </a:r>
            <a:endParaRPr lang="en-US" sz="2400" dirty="0"/>
          </a:p>
        </p:txBody>
      </p:sp>
    </p:spTree>
    <p:extLst>
      <p:ext uri="{BB962C8B-B14F-4D97-AF65-F5344CB8AC3E}">
        <p14:creationId xmlns:p14="http://schemas.microsoft.com/office/powerpoint/2010/main" val="176184137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CDB76D8-9320-4985-9AB8-ECAB0BBE5224}"/>
              </a:ext>
            </a:extLst>
          </p:cNvPr>
          <p:cNvSpPr>
            <a:spLocks noGrp="1"/>
          </p:cNvSpPr>
          <p:nvPr>
            <p:ph type="body" sz="quarter" idx="13"/>
          </p:nvPr>
        </p:nvSpPr>
        <p:spPr>
          <a:xfrm>
            <a:off x="447745" y="1842761"/>
            <a:ext cx="7172684" cy="2526410"/>
          </a:xfrm>
        </p:spPr>
        <p:txBody>
          <a:bodyPr/>
          <a:lstStyle/>
          <a:p>
            <a:pPr marL="615950" lvl="1" indent="-342900"/>
            <a:r>
              <a:rPr lang="ru-RU" dirty="0"/>
              <a:t>Как мы можем продемонстрировать </a:t>
            </a:r>
            <a:r>
              <a:rPr lang="ru-RU" b="1" dirty="0"/>
              <a:t>экономическую добавленную ценность </a:t>
            </a:r>
            <a:r>
              <a:rPr lang="ru-RU" dirty="0"/>
              <a:t>решений Нексус?</a:t>
            </a:r>
          </a:p>
          <a:p>
            <a:pPr marL="615950" lvl="1" indent="-342900"/>
            <a:r>
              <a:rPr lang="ru-RU" dirty="0"/>
              <a:t>Какие </a:t>
            </a:r>
            <a:r>
              <a:rPr lang="ru-RU" b="1" dirty="0"/>
              <a:t>финансовые источники </a:t>
            </a:r>
            <a:r>
              <a:rPr lang="ru-RU" dirty="0"/>
              <a:t>имеются для поддержки многоотраслевых программ и проектов?</a:t>
            </a:r>
            <a:endParaRPr lang="en-US" dirty="0"/>
          </a:p>
          <a:p>
            <a:pPr marL="615950" lvl="1" indent="-342900"/>
            <a:r>
              <a:rPr lang="ru-RU" dirty="0"/>
              <a:t>Как Нексус помогает </a:t>
            </a:r>
            <a:r>
              <a:rPr lang="ru-RU" b="1" dirty="0"/>
              <a:t>мобилизовать финансирование </a:t>
            </a:r>
            <a:r>
              <a:rPr lang="ru-RU" dirty="0"/>
              <a:t>для ресурсоэффективности? </a:t>
            </a:r>
            <a:endParaRPr lang="en-US" dirty="0"/>
          </a:p>
          <a:p>
            <a:endParaRPr lang="en-US" dirty="0"/>
          </a:p>
        </p:txBody>
      </p:sp>
      <p:sp>
        <p:nvSpPr>
          <p:cNvPr id="3" name="Titel 2">
            <a:extLst>
              <a:ext uri="{FF2B5EF4-FFF2-40B4-BE49-F238E27FC236}">
                <a16:creationId xmlns:a16="http://schemas.microsoft.com/office/drawing/2014/main" id="{DC717E8F-6235-4911-87C0-D8C07BA9F79F}"/>
              </a:ext>
            </a:extLst>
          </p:cNvPr>
          <p:cNvSpPr>
            <a:spLocks noGrp="1"/>
          </p:cNvSpPr>
          <p:nvPr>
            <p:ph type="title"/>
          </p:nvPr>
        </p:nvSpPr>
        <p:spPr>
          <a:xfrm>
            <a:off x="447745" y="643467"/>
            <a:ext cx="8567183" cy="813540"/>
          </a:xfrm>
        </p:spPr>
        <p:txBody>
          <a:bodyPr>
            <a:normAutofit fontScale="90000"/>
          </a:bodyPr>
          <a:lstStyle/>
          <a:p>
            <a:r>
              <a:rPr lang="ru-RU" dirty="0"/>
              <a:t>Мотивация: подчеркнуть ценность межотраслевого инвестиционного планирования и финансирования</a:t>
            </a:r>
            <a:endParaRPr lang="en-US" dirty="0"/>
          </a:p>
        </p:txBody>
      </p:sp>
      <p:sp>
        <p:nvSpPr>
          <p:cNvPr id="4" name="Foliennummernplatzhalter 3">
            <a:extLst>
              <a:ext uri="{FF2B5EF4-FFF2-40B4-BE49-F238E27FC236}">
                <a16:creationId xmlns:a16="http://schemas.microsoft.com/office/drawing/2014/main" id="{485F9637-BF7F-4F22-A652-D55013464B89}"/>
              </a:ext>
            </a:extLst>
          </p:cNvPr>
          <p:cNvSpPr>
            <a:spLocks noGrp="1"/>
          </p:cNvSpPr>
          <p:nvPr>
            <p:ph type="sldNum" sz="quarter" idx="16"/>
          </p:nvPr>
        </p:nvSpPr>
        <p:spPr/>
        <p:txBody>
          <a:bodyPr/>
          <a:lstStyle/>
          <a:p>
            <a:fld id="{CF23C0C3-F0EC-4AF0-84C8-08554CFEDD03}" type="slidenum">
              <a:rPr lang="en-GB" smtClean="0"/>
              <a:t>3</a:t>
            </a:fld>
            <a:endParaRPr lang="en-GB" dirty="0"/>
          </a:p>
        </p:txBody>
      </p:sp>
    </p:spTree>
    <p:extLst>
      <p:ext uri="{BB962C8B-B14F-4D97-AF65-F5344CB8AC3E}">
        <p14:creationId xmlns:p14="http://schemas.microsoft.com/office/powerpoint/2010/main" val="211113487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A9D170-D0FB-4A8A-A372-EA0E0BF850B7}"/>
              </a:ext>
            </a:extLst>
          </p:cNvPr>
          <p:cNvSpPr>
            <a:spLocks noGrp="1"/>
          </p:cNvSpPr>
          <p:nvPr>
            <p:ph type="body" sz="quarter" idx="10"/>
          </p:nvPr>
        </p:nvSpPr>
        <p:spPr>
          <a:xfrm>
            <a:off x="581130" y="4489385"/>
            <a:ext cx="6515961" cy="677108"/>
          </a:xfrm>
        </p:spPr>
        <p:txBody>
          <a:bodyPr/>
          <a:lstStyle/>
          <a:p>
            <a:r>
              <a:rPr lang="ru-RU" dirty="0"/>
              <a:t>Глава</a:t>
            </a:r>
            <a:r>
              <a:rPr lang="en-US" dirty="0"/>
              <a:t> 2.3:</a:t>
            </a:r>
            <a:r>
              <a:rPr lang="ru-RU" dirty="0"/>
              <a:t> Межотраслевое инвестиционное планирование и финансирование</a:t>
            </a:r>
            <a:endParaRPr lang="de-DE" dirty="0"/>
          </a:p>
        </p:txBody>
      </p:sp>
      <p:sp>
        <p:nvSpPr>
          <p:cNvPr id="3" name="Titel 2">
            <a:extLst>
              <a:ext uri="{FF2B5EF4-FFF2-40B4-BE49-F238E27FC236}">
                <a16:creationId xmlns:a16="http://schemas.microsoft.com/office/drawing/2014/main" id="{AF5F6FCE-AD72-41D6-8F13-7ABCF888E740}"/>
              </a:ext>
            </a:extLst>
          </p:cNvPr>
          <p:cNvSpPr>
            <a:spLocks noGrp="1"/>
          </p:cNvSpPr>
          <p:nvPr>
            <p:ph type="title"/>
          </p:nvPr>
        </p:nvSpPr>
        <p:spPr>
          <a:xfrm>
            <a:off x="581130" y="3520154"/>
            <a:ext cx="6515961" cy="812530"/>
          </a:xfrm>
        </p:spPr>
        <p:txBody>
          <a:bodyPr/>
          <a:lstStyle/>
          <a:p>
            <a:r>
              <a:rPr lang="ru-RU" dirty="0"/>
              <a:t>Интерактивное упражнение, Представьте свой проект ВЭП Нексус</a:t>
            </a:r>
            <a:endParaRPr lang="en-US" dirty="0"/>
          </a:p>
        </p:txBody>
      </p:sp>
    </p:spTree>
    <p:extLst>
      <p:ext uri="{BB962C8B-B14F-4D97-AF65-F5344CB8AC3E}">
        <p14:creationId xmlns:p14="http://schemas.microsoft.com/office/powerpoint/2010/main" val="144625521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099D209-FEA4-4159-861E-CC0007B2E6C7}"/>
              </a:ext>
            </a:extLst>
          </p:cNvPr>
          <p:cNvSpPr>
            <a:spLocks noGrp="1"/>
          </p:cNvSpPr>
          <p:nvPr>
            <p:ph type="body" sz="quarter" idx="13"/>
          </p:nvPr>
        </p:nvSpPr>
        <p:spPr/>
        <p:txBody>
          <a:bodyPr vert="horz" lIns="91440" tIns="45720" rIns="91440" bIns="45720" rtlCol="0" anchor="t">
            <a:normAutofit fontScale="92500" lnSpcReduction="10000"/>
          </a:bodyPr>
          <a:lstStyle/>
          <a:p>
            <a:pPr marL="342900" indent="-342900">
              <a:buClr>
                <a:srgbClr val="F4971A"/>
              </a:buClr>
              <a:buFont typeface="Wingdings" panose="05000000000000000000" pitchFamily="2" charset="2"/>
              <a:buChar char="§"/>
            </a:pPr>
            <a:r>
              <a:rPr lang="ru-RU" u="sng" dirty="0">
                <a:latin typeface="Calibri"/>
                <a:cs typeface="Calibri"/>
              </a:rPr>
              <a:t>Цель</a:t>
            </a:r>
            <a:r>
              <a:rPr lang="en-US" u="sng" dirty="0">
                <a:latin typeface="Calibri"/>
                <a:cs typeface="Calibri"/>
              </a:rPr>
              <a:t>:</a:t>
            </a:r>
            <a:r>
              <a:rPr lang="en-US" dirty="0">
                <a:latin typeface="Calibri"/>
                <a:cs typeface="Calibri"/>
              </a:rPr>
              <a:t> </a:t>
            </a:r>
            <a:r>
              <a:rPr lang="ru-RU" dirty="0">
                <a:latin typeface="Calibri"/>
                <a:cs typeface="Calibri"/>
              </a:rPr>
              <a:t>Представить ваш проект ВЭП Нексус для того, чтобы привлечь финансирование</a:t>
            </a:r>
          </a:p>
          <a:p>
            <a:pPr marL="342900" indent="-342900">
              <a:buClr>
                <a:srgbClr val="F4971A"/>
              </a:buClr>
              <a:buFont typeface="Wingdings" panose="05000000000000000000" pitchFamily="2" charset="2"/>
              <a:buChar char="§"/>
            </a:pPr>
            <a:endParaRPr lang="ru-RU" dirty="0">
              <a:latin typeface="Calibri"/>
              <a:cs typeface="Calibri"/>
            </a:endParaRPr>
          </a:p>
          <a:p>
            <a:pPr marL="342900" indent="-342900">
              <a:buClr>
                <a:srgbClr val="F4971A"/>
              </a:buClr>
              <a:buFont typeface="Wingdings" panose="05000000000000000000" pitchFamily="2" charset="2"/>
              <a:buChar char="§"/>
            </a:pPr>
            <a:r>
              <a:rPr lang="ru-RU" u="sng" dirty="0"/>
              <a:t>Что нужно сделать: </a:t>
            </a:r>
            <a:r>
              <a:rPr lang="ru-RU" dirty="0"/>
              <a:t>Разделитесь на группы по 3-5 человек и прочитайте инструкции в раздаточном материале</a:t>
            </a:r>
            <a:endParaRPr lang="en-US" u="sng" dirty="0"/>
          </a:p>
          <a:p>
            <a:pPr marL="342900" indent="-342900">
              <a:buClr>
                <a:srgbClr val="F4971A"/>
              </a:buClr>
              <a:buFont typeface="Wingdings" panose="05000000000000000000" pitchFamily="2" charset="2"/>
              <a:buChar char="§"/>
            </a:pPr>
            <a:endParaRPr lang="en-US" dirty="0"/>
          </a:p>
          <a:p>
            <a:pPr marL="342900" indent="-342900">
              <a:buClr>
                <a:srgbClr val="F4971A"/>
              </a:buClr>
              <a:buFont typeface="Wingdings" panose="05000000000000000000" pitchFamily="2" charset="2"/>
              <a:buChar char="§"/>
            </a:pPr>
            <a:r>
              <a:rPr lang="ru-RU" u="sng" dirty="0">
                <a:latin typeface="Calibri"/>
                <a:cs typeface="Calibri"/>
              </a:rPr>
              <a:t>Время выполнения:</a:t>
            </a:r>
            <a:r>
              <a:rPr lang="ru-RU" dirty="0">
                <a:latin typeface="Calibri"/>
                <a:cs typeface="Calibri"/>
              </a:rPr>
              <a:t> У вас будет 45 минут, чтобы ознакомиться с инструкциями и провести обсуждение в группе. Затем вам будет дано 5-7 минут, чтобы сделать презентацию проекта на пленарной сессии. </a:t>
            </a:r>
            <a:endParaRPr lang="de-DE" dirty="0"/>
          </a:p>
        </p:txBody>
      </p:sp>
      <p:sp>
        <p:nvSpPr>
          <p:cNvPr id="3" name="Titel 2">
            <a:extLst>
              <a:ext uri="{FF2B5EF4-FFF2-40B4-BE49-F238E27FC236}">
                <a16:creationId xmlns:a16="http://schemas.microsoft.com/office/drawing/2014/main" id="{AAA1C601-ADE8-400D-9757-C685EABCE310}"/>
              </a:ext>
            </a:extLst>
          </p:cNvPr>
          <p:cNvSpPr>
            <a:spLocks noGrp="1"/>
          </p:cNvSpPr>
          <p:nvPr>
            <p:ph type="title"/>
          </p:nvPr>
        </p:nvSpPr>
        <p:spPr/>
        <p:txBody>
          <a:bodyPr>
            <a:normAutofit/>
          </a:bodyPr>
          <a:lstStyle/>
          <a:p>
            <a:r>
              <a:rPr lang="ru-RU" dirty="0"/>
              <a:t>Представьте свой проект ВЭП Нексус</a:t>
            </a:r>
            <a:endParaRPr lang="en-US" dirty="0"/>
          </a:p>
        </p:txBody>
      </p:sp>
      <p:sp>
        <p:nvSpPr>
          <p:cNvPr id="4" name="Foliennummernplatzhalter 3">
            <a:extLst>
              <a:ext uri="{FF2B5EF4-FFF2-40B4-BE49-F238E27FC236}">
                <a16:creationId xmlns:a16="http://schemas.microsoft.com/office/drawing/2014/main" id="{8D717E5E-54C0-4D44-A104-8B420E5465B2}"/>
              </a:ext>
            </a:extLst>
          </p:cNvPr>
          <p:cNvSpPr>
            <a:spLocks noGrp="1"/>
          </p:cNvSpPr>
          <p:nvPr>
            <p:ph type="sldNum" sz="quarter" idx="16"/>
          </p:nvPr>
        </p:nvSpPr>
        <p:spPr/>
        <p:txBody>
          <a:bodyPr/>
          <a:lstStyle/>
          <a:p>
            <a:fld id="{CF23C0C3-F0EC-4AF0-84C8-08554CFEDD03}" type="slidenum">
              <a:rPr lang="en-GB" smtClean="0"/>
              <a:t>31</a:t>
            </a:fld>
            <a:endParaRPr lang="en-GB" dirty="0"/>
          </a:p>
        </p:txBody>
      </p:sp>
    </p:spTree>
    <p:extLst>
      <p:ext uri="{BB962C8B-B14F-4D97-AF65-F5344CB8AC3E}">
        <p14:creationId xmlns:p14="http://schemas.microsoft.com/office/powerpoint/2010/main" val="163615514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453813" y="4229722"/>
            <a:ext cx="1848677" cy="240678"/>
          </a:xfrm>
        </p:spPr>
        <p:txBody>
          <a:bodyPr/>
          <a:lstStyle/>
          <a:p>
            <a:fld id="{6FE78462-EC25-4D6F-859E-EAAB761FF960}" type="datetime4">
              <a:rPr lang="en-GB" smtClean="0"/>
              <a:pPr/>
              <a:t>01 December 2022</a:t>
            </a:fld>
            <a:endParaRPr lang="en-GB"/>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pic>
        <p:nvPicPr>
          <p:cNvPr id="14" name="Picture Placeholder 29" descr="Icon&#10;&#10;Description automatically generated">
            <a:extLst>
              <a:ext uri="{FF2B5EF4-FFF2-40B4-BE49-F238E27FC236}">
                <a16:creationId xmlns:a16="http://schemas.microsoft.com/office/drawing/2014/main" id="{2093CF8C-A60D-47EF-8A46-660405292F9A}"/>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a:prstGeom prst="rect">
            <a:avLst/>
          </a:prstGeom>
        </p:spPr>
      </p:pic>
      <p:pic>
        <p:nvPicPr>
          <p:cNvPr id="16" name="Picture Placeholder 35" descr="A screenshot of a video game&#10;&#10;Description automatically generated with medium confidence">
            <a:extLst>
              <a:ext uri="{FF2B5EF4-FFF2-40B4-BE49-F238E27FC236}">
                <a16:creationId xmlns:a16="http://schemas.microsoft.com/office/drawing/2014/main" id="{851DB105-8524-49AD-94AC-1E2363884CDC}"/>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a:prstGeom prst="rect">
            <a:avLst/>
          </a:prstGeom>
        </p:spPr>
      </p:pic>
      <p:grpSp>
        <p:nvGrpSpPr>
          <p:cNvPr id="18" name="Gruppieren 17">
            <a:extLst>
              <a:ext uri="{FF2B5EF4-FFF2-40B4-BE49-F238E27FC236}">
                <a16:creationId xmlns:a16="http://schemas.microsoft.com/office/drawing/2014/main" id="{E11CAA3F-7CFC-4A30-87B4-C4023172FAEC}"/>
              </a:ext>
            </a:extLst>
          </p:cNvPr>
          <p:cNvGrpSpPr/>
          <p:nvPr/>
        </p:nvGrpSpPr>
        <p:grpSpPr>
          <a:xfrm>
            <a:off x="5879834" y="4137661"/>
            <a:ext cx="1163676" cy="594174"/>
            <a:chOff x="5879834" y="4120327"/>
            <a:chExt cx="1163676" cy="594174"/>
          </a:xfrm>
        </p:grpSpPr>
        <p:pic>
          <p:nvPicPr>
            <p:cNvPr id="20" name="Picture 2">
              <a:extLst>
                <a:ext uri="{FF2B5EF4-FFF2-40B4-BE49-F238E27FC236}">
                  <a16:creationId xmlns:a16="http://schemas.microsoft.com/office/drawing/2014/main" id="{12CD6EA5-61C2-49B2-A820-B896678D33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a:extLst>
                <a:ext uri="{FF2B5EF4-FFF2-40B4-BE49-F238E27FC236}">
                  <a16:creationId xmlns:a16="http://schemas.microsoft.com/office/drawing/2014/main" id="{B02979AA-C6BC-4AA7-892C-80DE46734F36}"/>
                </a:ext>
              </a:extLst>
            </p:cNvPr>
            <p:cNvSpPr txBox="1"/>
            <p:nvPr/>
          </p:nvSpPr>
          <p:spPr>
            <a:xfrm>
              <a:off x="5879834" y="4120327"/>
              <a:ext cx="904415" cy="200055"/>
            </a:xfrm>
            <a:prstGeom prst="rect">
              <a:avLst/>
            </a:prstGeom>
            <a:noFill/>
          </p:spPr>
          <p:txBody>
            <a:bodyPr wrap="none" rtlCol="0">
              <a:spAutoFit/>
            </a:bodyPr>
            <a:lstStyle/>
            <a:p>
              <a:pPr algn="l"/>
              <a:r>
                <a:rPr lang="de-DE" sz="700">
                  <a:solidFill>
                    <a:srgbClr val="2C2B2A"/>
                  </a:solidFill>
                  <a:latin typeface="Calibri" panose="020F0502020204030204" pitchFamily="34" charset="0"/>
                  <a:cs typeface="Calibri" panose="020F0502020204030204" pitchFamily="34" charset="0"/>
                </a:rPr>
                <a:t>In cooperation with</a:t>
              </a:r>
            </a:p>
          </p:txBody>
        </p:sp>
      </p:grpSp>
      <p:sp>
        <p:nvSpPr>
          <p:cNvPr id="22" name="Titel 6">
            <a:extLst>
              <a:ext uri="{FF2B5EF4-FFF2-40B4-BE49-F238E27FC236}">
                <a16:creationId xmlns:a16="http://schemas.microsoft.com/office/drawing/2014/main" id="{66B3F6C6-78E5-4F68-84F4-26531E9AB07F}"/>
              </a:ext>
            </a:extLst>
          </p:cNvPr>
          <p:cNvSpPr txBox="1">
            <a:spLocks/>
          </p:cNvSpPr>
          <p:nvPr/>
        </p:nvSpPr>
        <p:spPr bwMode="gray">
          <a:xfrm>
            <a:off x="684000" y="2182942"/>
            <a:ext cx="4542564" cy="382920"/>
          </a:xfrm>
          <a:prstGeom prst="rect">
            <a:avLst/>
          </a:prstGeom>
        </p:spPr>
        <p:txBody>
          <a:bodyPr/>
          <a:lst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a:lstStyle>
          <a:p>
            <a:r>
              <a:rPr lang="ru-RU" dirty="0">
                <a:solidFill>
                  <a:schemeClr val="bg1"/>
                </a:solidFill>
              </a:rPr>
              <a:t>Спасибо за ваше время</a:t>
            </a:r>
            <a:r>
              <a:rPr lang="en-GB" dirty="0">
                <a:solidFill>
                  <a:schemeClr val="bg1"/>
                </a:solidFill>
              </a:rPr>
              <a:t>!</a:t>
            </a:r>
          </a:p>
        </p:txBody>
      </p:sp>
    </p:spTree>
    <p:extLst>
      <p:ext uri="{BB962C8B-B14F-4D97-AF65-F5344CB8AC3E}">
        <p14:creationId xmlns:p14="http://schemas.microsoft.com/office/powerpoint/2010/main" val="160338693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73F55-20DA-4540-9640-A3901E32F3F4}"/>
              </a:ext>
            </a:extLst>
          </p:cNvPr>
          <p:cNvSpPr>
            <a:spLocks noGrp="1"/>
          </p:cNvSpPr>
          <p:nvPr>
            <p:ph type="title"/>
          </p:nvPr>
        </p:nvSpPr>
        <p:spPr>
          <a:xfrm>
            <a:off x="450000" y="576000"/>
            <a:ext cx="8567183" cy="540544"/>
          </a:xfrm>
        </p:spPr>
        <p:txBody>
          <a:bodyPr>
            <a:normAutofit/>
          </a:bodyPr>
          <a:lstStyle/>
          <a:p>
            <a:r>
              <a:rPr lang="ru-RU" sz="2800" dirty="0">
                <a:solidFill>
                  <a:srgbClr val="004C82"/>
                </a:solidFill>
              </a:rPr>
              <a:t>Содержание</a:t>
            </a:r>
            <a:endParaRPr lang="en-GB" sz="2800" dirty="0">
              <a:solidFill>
                <a:srgbClr val="004C82"/>
              </a:solidFill>
            </a:endParaRPr>
          </a:p>
        </p:txBody>
      </p:sp>
      <p:graphicFrame>
        <p:nvGraphicFramePr>
          <p:cNvPr id="4" name="Table 3">
            <a:extLst>
              <a:ext uri="{FF2B5EF4-FFF2-40B4-BE49-F238E27FC236}">
                <a16:creationId xmlns:a16="http://schemas.microsoft.com/office/drawing/2014/main" id="{C5261211-3328-694C-93F1-4EC9286E78E2}"/>
              </a:ext>
            </a:extLst>
          </p:cNvPr>
          <p:cNvGraphicFramePr>
            <a:graphicFrameLocks noGrp="1"/>
          </p:cNvGraphicFramePr>
          <p:nvPr>
            <p:extLst>
              <p:ext uri="{D42A27DB-BD31-4B8C-83A1-F6EECF244321}">
                <p14:modId xmlns:p14="http://schemas.microsoft.com/office/powerpoint/2010/main" val="705404596"/>
              </p:ext>
            </p:extLst>
          </p:nvPr>
        </p:nvGraphicFramePr>
        <p:xfrm>
          <a:off x="209019" y="906682"/>
          <a:ext cx="8808164" cy="3750360"/>
        </p:xfrm>
        <a:graphic>
          <a:graphicData uri="http://schemas.openxmlformats.org/drawingml/2006/table">
            <a:tbl>
              <a:tblPr firstRow="1" bandRow="1">
                <a:tableStyleId>{5C22544A-7EE6-4342-B048-85BDC9FD1C3A}</a:tableStyleId>
              </a:tblPr>
              <a:tblGrid>
                <a:gridCol w="2131736">
                  <a:extLst>
                    <a:ext uri="{9D8B030D-6E8A-4147-A177-3AD203B41FA5}">
                      <a16:colId xmlns:a16="http://schemas.microsoft.com/office/drawing/2014/main" val="1827523324"/>
                    </a:ext>
                  </a:extLst>
                </a:gridCol>
                <a:gridCol w="6676428">
                  <a:extLst>
                    <a:ext uri="{9D8B030D-6E8A-4147-A177-3AD203B41FA5}">
                      <a16:colId xmlns:a16="http://schemas.microsoft.com/office/drawing/2014/main" val="2519275813"/>
                    </a:ext>
                  </a:extLst>
                </a:gridCol>
              </a:tblGrid>
              <a:tr h="1032338">
                <a:tc>
                  <a:txBody>
                    <a:bodyPr/>
                    <a:lstStyle/>
                    <a:p>
                      <a:pPr algn="ctr">
                        <a:spcBef>
                          <a:spcPts val="600"/>
                        </a:spcBef>
                      </a:pPr>
                      <a:r>
                        <a:rPr lang="ru-RU" sz="1400" b="0" kern="1200" dirty="0">
                          <a:solidFill>
                            <a:srgbClr val="97D5FF"/>
                          </a:solidFill>
                          <a:latin typeface="+mn-lt"/>
                          <a:ea typeface="+mn-ea"/>
                          <a:cs typeface="+mn-cs"/>
                        </a:rPr>
                        <a:t>Глава</a:t>
                      </a:r>
                      <a:r>
                        <a:rPr lang="en-GB" sz="1400" b="0" kern="1200" dirty="0">
                          <a:solidFill>
                            <a:srgbClr val="97D5FF"/>
                          </a:solidFill>
                          <a:latin typeface="+mn-lt"/>
                          <a:ea typeface="+mn-ea"/>
                          <a:cs typeface="+mn-cs"/>
                        </a:rPr>
                        <a:t> 2.1:</a:t>
                      </a:r>
                    </a:p>
                  </a:txBody>
                  <a:tcPr marT="3240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buFont typeface="Wingdings" panose="05000000000000000000" pitchFamily="2" charset="2"/>
                        <a:buNone/>
                      </a:pPr>
                      <a:r>
                        <a:rPr lang="ru-RU" sz="1400" b="0" kern="1200" dirty="0">
                          <a:solidFill>
                            <a:srgbClr val="97D5FF"/>
                          </a:solidFill>
                          <a:latin typeface="+mn-lt"/>
                          <a:ea typeface="+mn-ea"/>
                          <a:cs typeface="+mn-cs"/>
                        </a:rPr>
                        <a:t>Оценка подхода Нексус – инструменты оценки для принятия решений </a:t>
                      </a:r>
                      <a:endParaRPr lang="en-US" sz="1400" b="0" kern="1200" dirty="0">
                        <a:solidFill>
                          <a:srgbClr val="97D5FF"/>
                        </a:solidFill>
                        <a:latin typeface="+mn-lt"/>
                        <a:ea typeface="+mn-ea"/>
                        <a:cs typeface="+mn-cs"/>
                      </a:endParaRPr>
                    </a:p>
                    <a:p>
                      <a:pPr marL="171450" indent="-171450" algn="l" defTabSz="685800" rtl="0" eaLnBrk="1" latinLnBrk="0" hangingPunct="1">
                        <a:buFont typeface="Wingdings" panose="05000000000000000000" pitchFamily="2" charset="2"/>
                        <a:buChar char="§"/>
                      </a:pPr>
                      <a:r>
                        <a:rPr lang="ru-RU" sz="1400" b="0" kern="1200" dirty="0">
                          <a:solidFill>
                            <a:srgbClr val="97D5FF"/>
                          </a:solidFill>
                          <a:latin typeface="+mn-lt"/>
                          <a:ea typeface="+mn-ea"/>
                          <a:cs typeface="+mn-cs"/>
                        </a:rPr>
                        <a:t>Анализ контекста ВЭП Нексус </a:t>
                      </a:r>
                    </a:p>
                    <a:p>
                      <a:pPr marL="171450" indent="-171450" algn="l" defTabSz="685800" rtl="0" eaLnBrk="1" latinLnBrk="0" hangingPunct="1">
                        <a:buFont typeface="Wingdings" panose="05000000000000000000" pitchFamily="2" charset="2"/>
                        <a:buChar char="§"/>
                      </a:pPr>
                      <a:r>
                        <a:rPr lang="ru-RU" sz="1400" b="0" kern="1200" dirty="0">
                          <a:solidFill>
                            <a:srgbClr val="97D5FF"/>
                          </a:solidFill>
                          <a:latin typeface="+mn-lt"/>
                          <a:ea typeface="+mn-ea"/>
                          <a:cs typeface="+mn-cs"/>
                        </a:rPr>
                        <a:t>Оценка последствий изменений </a:t>
                      </a:r>
                      <a:endParaRPr lang="en-US" sz="1400" b="0" kern="1200" dirty="0">
                        <a:solidFill>
                          <a:srgbClr val="97D5FF"/>
                        </a:solidFill>
                        <a:latin typeface="+mn-lt"/>
                        <a:ea typeface="+mn-ea"/>
                        <a:cs typeface="+mn-cs"/>
                      </a:endParaRPr>
                    </a:p>
                    <a:p>
                      <a:pPr marL="171450" indent="-171450" algn="l" defTabSz="685800" rtl="0" eaLnBrk="1" latinLnBrk="0" hangingPunct="1">
                        <a:buFont typeface="Wingdings" panose="05000000000000000000" pitchFamily="2" charset="2"/>
                        <a:buChar char="§"/>
                      </a:pPr>
                      <a:r>
                        <a:rPr lang="ru-RU" sz="1400" b="0" kern="1200" dirty="0">
                          <a:solidFill>
                            <a:srgbClr val="97D5FF"/>
                          </a:solidFill>
                          <a:latin typeface="+mn-lt"/>
                          <a:ea typeface="+mn-ea"/>
                          <a:cs typeface="+mn-cs"/>
                        </a:rPr>
                        <a:t>Оценка конкретных интервенций Нексус</a:t>
                      </a:r>
                      <a:endParaRPr lang="en-US" sz="1400" b="0" kern="1200" dirty="0">
                        <a:solidFill>
                          <a:srgbClr val="97D5FF"/>
                        </a:solidFill>
                        <a:latin typeface="+mn-lt"/>
                        <a:ea typeface="+mn-ea"/>
                        <a:cs typeface="+mn-cs"/>
                      </a:endParaRPr>
                    </a:p>
                    <a:p>
                      <a:pPr marL="171450" indent="-171450" algn="l" defTabSz="685800" rtl="0" eaLnBrk="1" latinLnBrk="0" hangingPunct="1">
                        <a:buFont typeface="Wingdings" panose="05000000000000000000" pitchFamily="2" charset="2"/>
                        <a:buChar char="§"/>
                      </a:pPr>
                      <a:r>
                        <a:rPr lang="ru-RU" sz="1400" b="0" kern="1200" dirty="0">
                          <a:solidFill>
                            <a:srgbClr val="97D5FF"/>
                          </a:solidFill>
                          <a:latin typeface="+mn-lt"/>
                          <a:ea typeface="+mn-ea"/>
                          <a:cs typeface="+mn-cs"/>
                        </a:rPr>
                        <a:t>Интерактивное упражнение: выбор индикаторов Нексус</a:t>
                      </a:r>
                      <a:endParaRPr lang="en-US" sz="1400" b="0" kern="1200" dirty="0">
                        <a:solidFill>
                          <a:srgbClr val="97D5FF"/>
                        </a:solidFill>
                        <a:latin typeface="+mn-lt"/>
                        <a:ea typeface="+mn-ea"/>
                        <a:cs typeface="+mn-cs"/>
                      </a:endParaRPr>
                    </a:p>
                  </a:txBody>
                  <a:tcPr marT="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864853"/>
                  </a:ext>
                </a:extLst>
              </a:tr>
              <a:tr h="952415">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ru-RU" sz="1400" b="0" kern="1200" dirty="0">
                          <a:solidFill>
                            <a:srgbClr val="97D5FF"/>
                          </a:solidFill>
                          <a:latin typeface="+mn-lt"/>
                          <a:ea typeface="+mn-ea"/>
                          <a:cs typeface="+mn-cs"/>
                        </a:rPr>
                        <a:t>Глава</a:t>
                      </a:r>
                      <a:r>
                        <a:rPr lang="en-US" sz="1400" b="0" kern="1200" dirty="0">
                          <a:solidFill>
                            <a:srgbClr val="97D5FF"/>
                          </a:solidFill>
                          <a:latin typeface="+mn-lt"/>
                          <a:ea typeface="+mn-ea"/>
                          <a:cs typeface="+mn-cs"/>
                        </a:rPr>
                        <a:t> 2.2:</a:t>
                      </a:r>
                      <a:endParaRPr lang="en-GB" sz="1400" b="0" kern="1200" dirty="0">
                        <a:solidFill>
                          <a:srgbClr val="97D5FF"/>
                        </a:solidFill>
                        <a:latin typeface="+mn-lt"/>
                        <a:ea typeface="+mn-ea"/>
                        <a:cs typeface="+mn-cs"/>
                      </a:endParaRPr>
                    </a:p>
                  </a:txBody>
                  <a:tcPr marT="324000" anchor="ctr">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buFont typeface="Wingdings" panose="05000000000000000000" pitchFamily="2" charset="2"/>
                        <a:buNone/>
                      </a:pPr>
                      <a:r>
                        <a:rPr lang="ru-RU" sz="1400" b="0" kern="1200" dirty="0">
                          <a:solidFill>
                            <a:srgbClr val="97D5FF"/>
                          </a:solidFill>
                          <a:latin typeface="+mn-lt"/>
                          <a:ea typeface="+mn-ea"/>
                          <a:cs typeface="+mn-cs"/>
                        </a:rPr>
                        <a:t>Управление процессом Нексус</a:t>
                      </a:r>
                      <a:endParaRPr lang="en-GB" sz="1400" b="0" kern="1200" dirty="0">
                        <a:solidFill>
                          <a:srgbClr val="97D5FF"/>
                        </a:solidFill>
                        <a:latin typeface="+mn-lt"/>
                        <a:ea typeface="+mn-ea"/>
                        <a:cs typeface="+mn-cs"/>
                      </a:endParaRPr>
                    </a:p>
                    <a:p>
                      <a:pPr marL="171450" indent="-171450" algn="l" defTabSz="685800" rtl="0" eaLnBrk="1" latinLnBrk="0" hangingPunct="1">
                        <a:buFont typeface="Wingdings" panose="05000000000000000000" pitchFamily="2" charset="2"/>
                        <a:buChar char="§"/>
                      </a:pPr>
                      <a:r>
                        <a:rPr lang="ru-RU" sz="1400" b="0" kern="1200" dirty="0">
                          <a:solidFill>
                            <a:srgbClr val="97D5FF"/>
                          </a:solidFill>
                          <a:latin typeface="+mn-lt"/>
                          <a:ea typeface="+mn-ea"/>
                          <a:cs typeface="+mn-cs"/>
                        </a:rPr>
                        <a:t>Горизонтальное и вертикальное координирование политики</a:t>
                      </a:r>
                    </a:p>
                    <a:p>
                      <a:pPr marL="171450" indent="-171450" algn="l" defTabSz="685800" rtl="0" eaLnBrk="1" latinLnBrk="0" hangingPunct="1">
                        <a:buFont typeface="Wingdings" panose="05000000000000000000" pitchFamily="2" charset="2"/>
                        <a:buChar char="§"/>
                      </a:pPr>
                      <a:r>
                        <a:rPr lang="ru-RU" sz="1400" b="0" kern="1200" dirty="0">
                          <a:solidFill>
                            <a:srgbClr val="97D5FF"/>
                          </a:solidFill>
                          <a:latin typeface="+mn-lt"/>
                          <a:ea typeface="+mn-ea"/>
                          <a:cs typeface="+mn-cs"/>
                        </a:rPr>
                        <a:t>Координирование политики: тематические исследования</a:t>
                      </a:r>
                      <a:endParaRPr lang="en-US" sz="1400" b="0" kern="1200" dirty="0">
                        <a:solidFill>
                          <a:srgbClr val="97D5FF"/>
                        </a:solidFill>
                        <a:latin typeface="+mn-lt"/>
                        <a:ea typeface="+mn-ea"/>
                        <a:cs typeface="+mn-cs"/>
                      </a:endParaRPr>
                    </a:p>
                    <a:p>
                      <a:pPr marL="171450" indent="-171450" algn="l" defTabSz="685800" rtl="0" eaLnBrk="1" latinLnBrk="0" hangingPunct="1">
                        <a:buFont typeface="Wingdings" panose="05000000000000000000" pitchFamily="2" charset="2"/>
                        <a:buChar char="§"/>
                      </a:pPr>
                      <a:r>
                        <a:rPr lang="ru-RU" sz="1400" b="0" kern="1200" dirty="0">
                          <a:solidFill>
                            <a:srgbClr val="97D5FF"/>
                          </a:solidFill>
                          <a:latin typeface="+mn-lt"/>
                          <a:ea typeface="+mn-ea"/>
                          <a:cs typeface="+mn-cs"/>
                        </a:rPr>
                        <a:t>Политические инструменты для стимулирования эффективности использования ресурсов</a:t>
                      </a:r>
                      <a:endParaRPr lang="en-US" sz="1400" b="0" kern="1200" dirty="0">
                        <a:solidFill>
                          <a:srgbClr val="97D5FF"/>
                        </a:solidFill>
                        <a:latin typeface="+mn-lt"/>
                        <a:ea typeface="+mn-ea"/>
                        <a:cs typeface="+mn-cs"/>
                      </a:endParaRPr>
                    </a:p>
                    <a:p>
                      <a:pPr marL="171450" indent="-171450" algn="l" defTabSz="685800" rtl="0" eaLnBrk="1" latinLnBrk="0" hangingPunct="1">
                        <a:buFont typeface="Wingdings" panose="05000000000000000000" pitchFamily="2" charset="2"/>
                        <a:buChar char="§"/>
                      </a:pPr>
                      <a:r>
                        <a:rPr lang="ru-RU" sz="1400" b="0" kern="1200" dirty="0">
                          <a:solidFill>
                            <a:srgbClr val="97D5FF"/>
                          </a:solidFill>
                          <a:latin typeface="+mn-lt"/>
                          <a:ea typeface="+mn-ea"/>
                          <a:cs typeface="+mn-cs"/>
                        </a:rPr>
                        <a:t>Интерактивное упражнение: анализ политики</a:t>
                      </a:r>
                      <a:endParaRPr lang="en-US" sz="1400" b="0" kern="1200" dirty="0">
                        <a:solidFill>
                          <a:srgbClr val="97D5FF"/>
                        </a:solidFill>
                        <a:latin typeface="+mn-lt"/>
                        <a:ea typeface="+mn-ea"/>
                        <a:cs typeface="+mn-cs"/>
                      </a:endParaRP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656393008"/>
                  </a:ext>
                </a:extLst>
              </a:tr>
              <a:tr h="952415">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ru-RU" sz="1400" b="0" kern="1200" dirty="0">
                          <a:solidFill>
                            <a:srgbClr val="004C82"/>
                          </a:solidFill>
                          <a:latin typeface="+mn-lt"/>
                          <a:ea typeface="+mn-ea"/>
                          <a:cs typeface="+mn-cs"/>
                        </a:rPr>
                        <a:t>Глава</a:t>
                      </a:r>
                      <a:r>
                        <a:rPr lang="en-GB" sz="1400" b="0" kern="1200" dirty="0">
                          <a:solidFill>
                            <a:srgbClr val="004C82"/>
                          </a:solidFill>
                          <a:latin typeface="+mn-lt"/>
                          <a:ea typeface="+mn-ea"/>
                          <a:cs typeface="+mn-cs"/>
                        </a:rPr>
                        <a:t> 2.3: </a:t>
                      </a:r>
                    </a:p>
                  </a:txBody>
                  <a:tcPr marT="324000" anchor="ctr">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ru-RU" sz="1400" b="0" kern="1200" dirty="0">
                          <a:solidFill>
                            <a:srgbClr val="004C82"/>
                          </a:solidFill>
                          <a:latin typeface="+mn-lt"/>
                          <a:ea typeface="+mn-ea"/>
                          <a:cs typeface="+mn-cs"/>
                        </a:rPr>
                        <a:t>Межотраслевое инвестиционное планирование и финансирование</a:t>
                      </a:r>
                      <a:endParaRPr lang="en-US" sz="1400" b="0" kern="1200" dirty="0">
                        <a:solidFill>
                          <a:srgbClr val="004C82"/>
                        </a:solidFill>
                        <a:latin typeface="+mn-lt"/>
                        <a:ea typeface="+mn-ea"/>
                        <a:cs typeface="+mn-cs"/>
                      </a:endParaRPr>
                    </a:p>
                    <a:p>
                      <a:pPr marL="285750" indent="-285750">
                        <a:buFont typeface="Wingdings" panose="05000000000000000000" pitchFamily="2" charset="2"/>
                        <a:buChar char="§"/>
                      </a:pPr>
                      <a:r>
                        <a:rPr lang="ru-RU" sz="1400" b="0" kern="1200" dirty="0">
                          <a:solidFill>
                            <a:srgbClr val="004C82"/>
                          </a:solidFill>
                          <a:latin typeface="+mn-lt"/>
                          <a:ea typeface="+mn-ea"/>
                          <a:cs typeface="+mn-cs"/>
                        </a:rPr>
                        <a:t>Введение и определения</a:t>
                      </a:r>
                    </a:p>
                    <a:p>
                      <a:pPr marL="285750" indent="-285750">
                        <a:buFont typeface="Wingdings" panose="05000000000000000000" pitchFamily="2" charset="2"/>
                        <a:buChar char="§"/>
                      </a:pPr>
                      <a:r>
                        <a:rPr lang="ru-RU" sz="1400" b="0" kern="1200" dirty="0">
                          <a:solidFill>
                            <a:srgbClr val="004C82"/>
                          </a:solidFill>
                          <a:latin typeface="+mn-lt"/>
                          <a:ea typeface="+mn-ea"/>
                          <a:cs typeface="+mn-cs"/>
                        </a:rPr>
                        <a:t>Демонстрация экономической добавленной стоимости решений Нексус</a:t>
                      </a:r>
                      <a:endParaRPr lang="en-US" sz="1400" b="0" kern="1200" dirty="0">
                        <a:solidFill>
                          <a:srgbClr val="004C82"/>
                        </a:solidFill>
                        <a:latin typeface="+mn-lt"/>
                        <a:ea typeface="+mn-ea"/>
                        <a:cs typeface="+mn-cs"/>
                      </a:endParaRPr>
                    </a:p>
                    <a:p>
                      <a:pPr marL="285750" indent="-285750">
                        <a:buFont typeface="Wingdings" panose="05000000000000000000" pitchFamily="2" charset="2"/>
                        <a:buChar char="§"/>
                      </a:pPr>
                      <a:r>
                        <a:rPr lang="ru-RU" sz="1400" b="0" kern="1200" dirty="0">
                          <a:solidFill>
                            <a:srgbClr val="004C82"/>
                          </a:solidFill>
                          <a:latin typeface="+mn-lt"/>
                          <a:ea typeface="+mn-ea"/>
                          <a:cs typeface="+mn-cs"/>
                        </a:rPr>
                        <a:t>Мобилизация финансовых средств для реализации решений Нексус</a:t>
                      </a:r>
                      <a:endParaRPr lang="en-US" sz="1400" b="0" kern="1200" dirty="0">
                        <a:solidFill>
                          <a:srgbClr val="004C82"/>
                        </a:solidFill>
                        <a:latin typeface="+mn-lt"/>
                        <a:ea typeface="+mn-ea"/>
                        <a:cs typeface="+mn-cs"/>
                      </a:endParaRPr>
                    </a:p>
                    <a:p>
                      <a:pPr marL="285750" indent="-285750" algn="l" defTabSz="685800" rtl="0" eaLnBrk="1" latinLnBrk="0" hangingPunct="1">
                        <a:buFont typeface="Wingdings" panose="05000000000000000000" pitchFamily="2" charset="2"/>
                        <a:buChar char="§"/>
                      </a:pPr>
                      <a:r>
                        <a:rPr lang="ru-RU" sz="1400" b="0" kern="1200" dirty="0">
                          <a:solidFill>
                            <a:srgbClr val="004C82"/>
                          </a:solidFill>
                          <a:latin typeface="+mn-lt"/>
                          <a:ea typeface="+mn-ea"/>
                          <a:cs typeface="+mn-cs"/>
                        </a:rPr>
                        <a:t>Интерактивное упражнение: представление Вашего проекта Нексус</a:t>
                      </a:r>
                      <a:endParaRPr lang="en-US" sz="1400" b="0" kern="1200" dirty="0">
                        <a:solidFill>
                          <a:srgbClr val="004C82"/>
                        </a:solidFill>
                        <a:latin typeface="+mn-lt"/>
                        <a:ea typeface="+mn-ea"/>
                        <a:cs typeface="+mn-cs"/>
                      </a:endParaRP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458082686"/>
                  </a:ext>
                </a:extLst>
              </a:tr>
            </a:tbl>
          </a:graphicData>
        </a:graphic>
      </p:graphicFrame>
    </p:spTree>
    <p:extLst>
      <p:ext uri="{BB962C8B-B14F-4D97-AF65-F5344CB8AC3E}">
        <p14:creationId xmlns:p14="http://schemas.microsoft.com/office/powerpoint/2010/main" val="299633703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A9D170-D0FB-4A8A-A372-EA0E0BF850B7}"/>
              </a:ext>
            </a:extLst>
          </p:cNvPr>
          <p:cNvSpPr>
            <a:spLocks noGrp="1"/>
          </p:cNvSpPr>
          <p:nvPr>
            <p:ph type="body" sz="quarter" idx="10"/>
          </p:nvPr>
        </p:nvSpPr>
        <p:spPr>
          <a:xfrm>
            <a:off x="581130" y="4289360"/>
            <a:ext cx="6515961" cy="677108"/>
          </a:xfrm>
        </p:spPr>
        <p:txBody>
          <a:bodyPr/>
          <a:lstStyle/>
          <a:p>
            <a:r>
              <a:rPr lang="ru-RU" dirty="0"/>
              <a:t>Глава</a:t>
            </a:r>
            <a:r>
              <a:rPr lang="en-US" dirty="0"/>
              <a:t> 2.3: </a:t>
            </a:r>
            <a:r>
              <a:rPr lang="ru-RU" dirty="0"/>
              <a:t>Межотраслевое инвестиционное планирование и финансирование</a:t>
            </a:r>
            <a:endParaRPr lang="de-DE" dirty="0"/>
          </a:p>
        </p:txBody>
      </p:sp>
      <p:sp>
        <p:nvSpPr>
          <p:cNvPr id="3" name="Titel 2">
            <a:extLst>
              <a:ext uri="{FF2B5EF4-FFF2-40B4-BE49-F238E27FC236}">
                <a16:creationId xmlns:a16="http://schemas.microsoft.com/office/drawing/2014/main" id="{AF5F6FCE-AD72-41D6-8F13-7ABCF888E740}"/>
              </a:ext>
            </a:extLst>
          </p:cNvPr>
          <p:cNvSpPr>
            <a:spLocks noGrp="1"/>
          </p:cNvSpPr>
          <p:nvPr>
            <p:ph type="title"/>
          </p:nvPr>
        </p:nvSpPr>
        <p:spPr>
          <a:xfrm>
            <a:off x="581130" y="3700203"/>
            <a:ext cx="6515961" cy="452432"/>
          </a:xfrm>
        </p:spPr>
        <p:txBody>
          <a:bodyPr/>
          <a:lstStyle/>
          <a:p>
            <a:r>
              <a:rPr lang="ru-RU" dirty="0"/>
              <a:t>Введение и определения</a:t>
            </a:r>
            <a:endParaRPr lang="en-US" dirty="0"/>
          </a:p>
        </p:txBody>
      </p:sp>
    </p:spTree>
    <p:extLst>
      <p:ext uri="{BB962C8B-B14F-4D97-AF65-F5344CB8AC3E}">
        <p14:creationId xmlns:p14="http://schemas.microsoft.com/office/powerpoint/2010/main" val="290188414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4D66866-9829-43E8-A15F-C54B9B27074A}"/>
              </a:ext>
            </a:extLst>
          </p:cNvPr>
          <p:cNvSpPr>
            <a:spLocks noGrp="1"/>
          </p:cNvSpPr>
          <p:nvPr>
            <p:ph type="title"/>
          </p:nvPr>
        </p:nvSpPr>
        <p:spPr/>
        <p:txBody>
          <a:bodyPr>
            <a:normAutofit/>
          </a:bodyPr>
          <a:lstStyle/>
          <a:p>
            <a:r>
              <a:rPr lang="ru-RU" dirty="0"/>
              <a:t>Введение</a:t>
            </a:r>
            <a:r>
              <a:rPr lang="en-US" dirty="0"/>
              <a:t>: </a:t>
            </a:r>
            <a:r>
              <a:rPr lang="ru-RU" dirty="0"/>
              <a:t>отраслевые инвестиции</a:t>
            </a:r>
            <a:endParaRPr lang="en-US" dirty="0"/>
          </a:p>
        </p:txBody>
      </p:sp>
      <p:sp>
        <p:nvSpPr>
          <p:cNvPr id="4" name="Foliennummernplatzhalter 3">
            <a:extLst>
              <a:ext uri="{FF2B5EF4-FFF2-40B4-BE49-F238E27FC236}">
                <a16:creationId xmlns:a16="http://schemas.microsoft.com/office/drawing/2014/main" id="{E85A1CDF-C139-40B9-8F5C-94C7087BB94B}"/>
              </a:ext>
            </a:extLst>
          </p:cNvPr>
          <p:cNvSpPr>
            <a:spLocks noGrp="1"/>
          </p:cNvSpPr>
          <p:nvPr>
            <p:ph type="sldNum" sz="quarter" idx="16"/>
          </p:nvPr>
        </p:nvSpPr>
        <p:spPr/>
        <p:txBody>
          <a:bodyPr/>
          <a:lstStyle/>
          <a:p>
            <a:fld id="{CF23C0C3-F0EC-4AF0-84C8-08554CFEDD03}" type="slidenum">
              <a:rPr lang="en-GB" smtClean="0"/>
              <a:t>6</a:t>
            </a:fld>
            <a:endParaRPr lang="en-GB" dirty="0"/>
          </a:p>
        </p:txBody>
      </p:sp>
      <p:grpSp>
        <p:nvGrpSpPr>
          <p:cNvPr id="5" name="Group 4">
            <a:extLst>
              <a:ext uri="{FF2B5EF4-FFF2-40B4-BE49-F238E27FC236}">
                <a16:creationId xmlns:a16="http://schemas.microsoft.com/office/drawing/2014/main" id="{2304AD60-A5E3-48D0-A6D1-183B92DFDDC5}"/>
              </a:ext>
            </a:extLst>
          </p:cNvPr>
          <p:cNvGrpSpPr/>
          <p:nvPr/>
        </p:nvGrpSpPr>
        <p:grpSpPr>
          <a:xfrm>
            <a:off x="193668" y="1264528"/>
            <a:ext cx="2846386" cy="2269247"/>
            <a:chOff x="0" y="0"/>
            <a:chExt cx="3301266" cy="2632008"/>
          </a:xfrm>
        </p:grpSpPr>
        <p:sp>
          <p:nvSpPr>
            <p:cNvPr id="6" name="Rectangle 5">
              <a:extLst>
                <a:ext uri="{FF2B5EF4-FFF2-40B4-BE49-F238E27FC236}">
                  <a16:creationId xmlns:a16="http://schemas.microsoft.com/office/drawing/2014/main" id="{1F93692E-E6B8-4B1D-A334-206C77AF17B7}"/>
                </a:ext>
              </a:extLst>
            </p:cNvPr>
            <p:cNvSpPr/>
            <p:nvPr/>
          </p:nvSpPr>
          <p:spPr>
            <a:xfrm>
              <a:off x="403761" y="249383"/>
              <a:ext cx="2897505" cy="2382625"/>
            </a:xfrm>
            <a:prstGeom prst="rect">
              <a:avLst/>
            </a:prstGeom>
            <a:solidFill>
              <a:srgbClr val="004C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71450" indent="-171450">
                <a:lnSpc>
                  <a:spcPct val="107000"/>
                </a:lnSpc>
                <a:spcAft>
                  <a:spcPts val="800"/>
                </a:spcAft>
                <a:buFont typeface="Arial" panose="020B0604020202020204" pitchFamily="34" charset="0"/>
                <a:buChar char="•"/>
              </a:pPr>
              <a:r>
                <a:rPr lang="ru-RU" sz="1200" dirty="0">
                  <a:solidFill>
                    <a:srgbClr val="000000"/>
                  </a:solidFill>
                  <a:ea typeface="Calibri" panose="020F0502020204030204" pitchFamily="34" charset="0"/>
                  <a:cs typeface="Calibri" panose="020F0502020204030204" pitchFamily="34" charset="0"/>
                </a:rPr>
                <a:t>Инвестиции в питьевую воду в 2018 году: 0,6 триллиона долларов США</a:t>
              </a:r>
            </a:p>
            <a:p>
              <a:pPr marL="171450" indent="-171450">
                <a:lnSpc>
                  <a:spcPct val="107000"/>
                </a:lnSpc>
                <a:spcAft>
                  <a:spcPts val="800"/>
                </a:spcAft>
                <a:buFont typeface="Arial" panose="020B0604020202020204" pitchFamily="34" charset="0"/>
                <a:buChar char="•"/>
              </a:pPr>
              <a:r>
                <a:rPr lang="ru-RU" sz="1200" dirty="0">
                  <a:solidFill>
                    <a:srgbClr val="000000"/>
                  </a:solidFill>
                  <a:ea typeface="Calibri" panose="020F0502020204030204" pitchFamily="34" charset="0"/>
                  <a:cs typeface="Calibri" panose="020F0502020204030204" pitchFamily="34" charset="0"/>
                </a:rPr>
                <a:t>Требуемые инвестиции до 2030 г.: 6,7 триллионов долларов США</a:t>
              </a:r>
              <a:endParaRPr lang="en-US" sz="1200" dirty="0">
                <a:solidFill>
                  <a:srgbClr val="000000"/>
                </a:solidFill>
                <a:ea typeface="Calibri" panose="020F0502020204030204" pitchFamily="34" charset="0"/>
                <a:cs typeface="Calibri" panose="020F0502020204030204" pitchFamily="34" charset="0"/>
              </a:endParaRPr>
            </a:p>
            <a:p>
              <a:pPr marL="171450" indent="-171450">
                <a:lnSpc>
                  <a:spcPct val="107000"/>
                </a:lnSpc>
                <a:spcAft>
                  <a:spcPts val="800"/>
                </a:spcAft>
                <a:buFont typeface="Arial" panose="020B0604020202020204" pitchFamily="34" charset="0"/>
                <a:buChar char="•"/>
              </a:pPr>
              <a:r>
                <a:rPr lang="ru-RU" sz="1200" dirty="0">
                  <a:solidFill>
                    <a:srgbClr val="000000"/>
                  </a:solidFill>
                  <a:ea typeface="Calibri" panose="020F0502020204030204" pitchFamily="34" charset="0"/>
                  <a:cs typeface="Calibri" panose="020F0502020204030204" pitchFamily="34" charset="0"/>
                </a:rPr>
                <a:t>Необходимые инвестиции до 2050 г.: 22,6 триллиона долларов США</a:t>
              </a:r>
              <a:endParaRPr lang="en-US" sz="1200" dirty="0">
                <a:solidFill>
                  <a:srgbClr val="000000"/>
                </a:solidFill>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B7AD9B0B-FC95-4F3A-BDBC-15C5E2C47989}"/>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0"/>
              <a:ext cx="676910" cy="692150"/>
            </a:xfrm>
            <a:prstGeom prst="rect">
              <a:avLst/>
            </a:prstGeom>
            <a:noFill/>
            <a:ln>
              <a:noFill/>
            </a:ln>
          </p:spPr>
        </p:pic>
      </p:grpSp>
      <p:grpSp>
        <p:nvGrpSpPr>
          <p:cNvPr id="8" name="Group 7">
            <a:extLst>
              <a:ext uri="{FF2B5EF4-FFF2-40B4-BE49-F238E27FC236}">
                <a16:creationId xmlns:a16="http://schemas.microsoft.com/office/drawing/2014/main" id="{53E4B257-5F1E-439F-B739-320BE4B2C15F}"/>
              </a:ext>
            </a:extLst>
          </p:cNvPr>
          <p:cNvGrpSpPr/>
          <p:nvPr/>
        </p:nvGrpSpPr>
        <p:grpSpPr>
          <a:xfrm>
            <a:off x="3163066" y="2269070"/>
            <a:ext cx="2817867" cy="2298430"/>
            <a:chOff x="0" y="0"/>
            <a:chExt cx="3288922" cy="2682580"/>
          </a:xfrm>
        </p:grpSpPr>
        <p:sp>
          <p:nvSpPr>
            <p:cNvPr id="9" name="Rectangle 8">
              <a:extLst>
                <a:ext uri="{FF2B5EF4-FFF2-40B4-BE49-F238E27FC236}">
                  <a16:creationId xmlns:a16="http://schemas.microsoft.com/office/drawing/2014/main" id="{D3D0DDBE-A39E-4984-B9EF-EB05CA226471}"/>
                </a:ext>
              </a:extLst>
            </p:cNvPr>
            <p:cNvSpPr/>
            <p:nvPr/>
          </p:nvSpPr>
          <p:spPr>
            <a:xfrm>
              <a:off x="391886" y="285008"/>
              <a:ext cx="2897036" cy="2397572"/>
            </a:xfrm>
            <a:prstGeom prst="rect">
              <a:avLst/>
            </a:prstGeom>
            <a:solidFill>
              <a:srgbClr val="F6B33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71450" indent="-171450">
                <a:lnSpc>
                  <a:spcPct val="107000"/>
                </a:lnSpc>
                <a:spcAft>
                  <a:spcPts val="800"/>
                </a:spcAft>
                <a:buFont typeface="Arial" panose="020B0604020202020204" pitchFamily="34" charset="0"/>
                <a:buChar char="•"/>
              </a:pPr>
              <a:r>
                <a:rPr lang="ru-RU" sz="1200" dirty="0">
                  <a:solidFill>
                    <a:srgbClr val="000000"/>
                  </a:solidFill>
                  <a:ea typeface="Calibri" panose="020F0502020204030204" pitchFamily="34" charset="0"/>
                  <a:cs typeface="Calibri" panose="020F0502020204030204" pitchFamily="34" charset="0"/>
                </a:rPr>
                <a:t>Инвестиции в энергетический сектор в 2020 г.: 1,5 триллиона долларов США</a:t>
              </a:r>
            </a:p>
            <a:p>
              <a:pPr marL="171450" indent="-171450">
                <a:lnSpc>
                  <a:spcPct val="107000"/>
                </a:lnSpc>
                <a:spcAft>
                  <a:spcPts val="800"/>
                </a:spcAft>
                <a:buFont typeface="Arial" panose="020B0604020202020204" pitchFamily="34" charset="0"/>
                <a:buChar char="•"/>
              </a:pPr>
              <a:r>
                <a:rPr lang="ru-RU" sz="1200" dirty="0">
                  <a:solidFill>
                    <a:srgbClr val="000000"/>
                  </a:solidFill>
                  <a:ea typeface="Calibri" panose="020F0502020204030204" pitchFamily="34" charset="0"/>
                  <a:cs typeface="Calibri" panose="020F0502020204030204" pitchFamily="34" charset="0"/>
                </a:rPr>
                <a:t>По сравнению с предыдущим годом, доля инвестиций в энергетику снизилась на 20% в результате изоляции</a:t>
              </a:r>
              <a:endParaRPr lang="en-US" sz="1200" dirty="0">
                <a:solidFill>
                  <a:srgbClr val="000000"/>
                </a:solidFill>
                <a:ea typeface="Calibri" panose="020F0502020204030204" pitchFamily="34" charset="0"/>
                <a:cs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id="{5A285109-CDE9-4FD0-A880-4C7BBB2E6790}"/>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0" y="0"/>
              <a:ext cx="676275" cy="676275"/>
            </a:xfrm>
            <a:prstGeom prst="rect">
              <a:avLst/>
            </a:prstGeom>
            <a:noFill/>
            <a:ln>
              <a:noFill/>
            </a:ln>
          </p:spPr>
        </p:pic>
      </p:grpSp>
      <p:grpSp>
        <p:nvGrpSpPr>
          <p:cNvPr id="11" name="Group 10">
            <a:extLst>
              <a:ext uri="{FF2B5EF4-FFF2-40B4-BE49-F238E27FC236}">
                <a16:creationId xmlns:a16="http://schemas.microsoft.com/office/drawing/2014/main" id="{516CA978-C7B8-4C9C-8EBF-16F52EF0B5E5}"/>
              </a:ext>
            </a:extLst>
          </p:cNvPr>
          <p:cNvGrpSpPr/>
          <p:nvPr/>
        </p:nvGrpSpPr>
        <p:grpSpPr>
          <a:xfrm>
            <a:off x="5871881" y="1264528"/>
            <a:ext cx="2817866" cy="2328222"/>
            <a:chOff x="0" y="0"/>
            <a:chExt cx="3277045" cy="2623707"/>
          </a:xfrm>
        </p:grpSpPr>
        <p:sp>
          <p:nvSpPr>
            <p:cNvPr id="12" name="Rectangle 11">
              <a:extLst>
                <a:ext uri="{FF2B5EF4-FFF2-40B4-BE49-F238E27FC236}">
                  <a16:creationId xmlns:a16="http://schemas.microsoft.com/office/drawing/2014/main" id="{ED4468C0-4F5A-4C94-9585-900AD6AEB885}"/>
                </a:ext>
              </a:extLst>
            </p:cNvPr>
            <p:cNvSpPr/>
            <p:nvPr/>
          </p:nvSpPr>
          <p:spPr>
            <a:xfrm>
              <a:off x="380010" y="308759"/>
              <a:ext cx="2897035" cy="2314948"/>
            </a:xfrm>
            <a:prstGeom prst="rect">
              <a:avLst/>
            </a:prstGeom>
            <a:solidFill>
              <a:srgbClr val="79A12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71450" indent="-171450">
                <a:lnSpc>
                  <a:spcPct val="107000"/>
                </a:lnSpc>
                <a:spcAft>
                  <a:spcPts val="800"/>
                </a:spcAft>
                <a:buFont typeface="Arial" panose="020B0604020202020204" pitchFamily="34" charset="0"/>
                <a:buChar char="•"/>
              </a:pPr>
              <a:r>
                <a:rPr lang="ru-RU" sz="1200" dirty="0">
                  <a:solidFill>
                    <a:srgbClr val="000000"/>
                  </a:solidFill>
                  <a:ea typeface="Calibri" panose="020F0502020204030204" pitchFamily="34" charset="0"/>
                  <a:cs typeface="Calibri" panose="020F0502020204030204" pitchFamily="34" charset="0"/>
                </a:rPr>
                <a:t>Ежегодные инвестиции в с/х в 2016-2030гг.: от 0,7 до 0,8 триллионов долларов США</a:t>
              </a:r>
            </a:p>
            <a:p>
              <a:pPr marL="171450" indent="-171450">
                <a:lnSpc>
                  <a:spcPct val="107000"/>
                </a:lnSpc>
                <a:spcAft>
                  <a:spcPts val="800"/>
                </a:spcAft>
                <a:buFont typeface="Arial" panose="020B0604020202020204" pitchFamily="34" charset="0"/>
                <a:buChar char="•"/>
              </a:pPr>
              <a:r>
                <a:rPr lang="ru-RU" sz="1200" dirty="0">
                  <a:solidFill>
                    <a:srgbClr val="000000"/>
                  </a:solidFill>
                  <a:ea typeface="Calibri" panose="020F0502020204030204" pitchFamily="34" charset="0"/>
                  <a:cs typeface="Calibri" panose="020F0502020204030204" pitchFamily="34" charset="0"/>
                </a:rPr>
                <a:t>Дополнительные ежегодные инвестиции, необходимые для достижения ЦРУ 2 (до 2030 г): 0,14 триллиона долларов США</a:t>
              </a:r>
              <a:endParaRPr lang="en-GB" sz="1100" dirty="0">
                <a:effectLst/>
                <a:ea typeface="Calibri" panose="020F0502020204030204" pitchFamily="34" charset="0"/>
                <a:cs typeface="Times New Roman" panose="02020603050405020304" pitchFamily="18" charset="0"/>
              </a:endParaRPr>
            </a:p>
          </p:txBody>
        </p:sp>
        <p:pic>
          <p:nvPicPr>
            <p:cNvPr id="13" name="Picture 12" descr="Icon&#10;&#10;Description automatically generated">
              <a:extLst>
                <a:ext uri="{FF2B5EF4-FFF2-40B4-BE49-F238E27FC236}">
                  <a16:creationId xmlns:a16="http://schemas.microsoft.com/office/drawing/2014/main" id="{C8158E34-7456-49F5-9D0E-B1FB73B56163}"/>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0" y="0"/>
              <a:ext cx="712470" cy="712470"/>
            </a:xfrm>
            <a:prstGeom prst="rect">
              <a:avLst/>
            </a:prstGeom>
            <a:noFill/>
            <a:ln>
              <a:noFill/>
            </a:ln>
          </p:spPr>
        </p:pic>
      </p:grpSp>
    </p:spTree>
    <p:extLst>
      <p:ext uri="{BB962C8B-B14F-4D97-AF65-F5344CB8AC3E}">
        <p14:creationId xmlns:p14="http://schemas.microsoft.com/office/powerpoint/2010/main" val="190893399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07AD461-9D2B-4660-9E8E-BF1509240271}"/>
              </a:ext>
            </a:extLst>
          </p:cNvPr>
          <p:cNvSpPr>
            <a:spLocks noGrp="1"/>
          </p:cNvSpPr>
          <p:nvPr>
            <p:ph type="body" sz="quarter" idx="13"/>
          </p:nvPr>
        </p:nvSpPr>
        <p:spPr>
          <a:xfrm>
            <a:off x="449816" y="1158817"/>
            <a:ext cx="8173073" cy="3704842"/>
          </a:xfrm>
        </p:spPr>
        <p:txBody>
          <a:bodyPr>
            <a:normAutofit fontScale="55000" lnSpcReduction="20000"/>
          </a:bodyPr>
          <a:lstStyle/>
          <a:p>
            <a:r>
              <a:rPr lang="ru-RU" sz="2600" b="1" dirty="0"/>
              <a:t>Инвестиционный план</a:t>
            </a:r>
            <a:endParaRPr lang="en-US" sz="2600" dirty="0"/>
          </a:p>
          <a:p>
            <a:pPr marL="615950" lvl="1" indent="-342900"/>
            <a:r>
              <a:rPr lang="en-US" sz="2600" dirty="0"/>
              <a:t>... </a:t>
            </a:r>
            <a:r>
              <a:rPr lang="ru-RU" sz="2600" dirty="0"/>
              <a:t>Служит для достижения определенных </a:t>
            </a:r>
            <a:r>
              <a:rPr lang="ru-RU" sz="2600" b="1" dirty="0"/>
              <a:t>целей </a:t>
            </a:r>
            <a:r>
              <a:rPr lang="ru-RU" sz="2600" dirty="0"/>
              <a:t>или реализации </a:t>
            </a:r>
            <a:r>
              <a:rPr lang="ru-RU" sz="2600" b="1" dirty="0"/>
              <a:t>стратегии </a:t>
            </a:r>
            <a:endParaRPr lang="ru-RU" sz="2600" dirty="0"/>
          </a:p>
          <a:p>
            <a:pPr marL="615950" lvl="1" indent="-342900"/>
            <a:r>
              <a:rPr lang="ru-RU" sz="2600" dirty="0"/>
              <a:t>… объединяет </a:t>
            </a:r>
            <a:r>
              <a:rPr lang="ru-RU" sz="2600" b="1" dirty="0"/>
              <a:t>оценки, материалы, данные и рекомендации</a:t>
            </a:r>
            <a:r>
              <a:rPr lang="ru-RU" sz="2600" dirty="0"/>
              <a:t>, разработанные на предыдущих этапах</a:t>
            </a:r>
            <a:endParaRPr lang="en-US" sz="2600" dirty="0"/>
          </a:p>
          <a:p>
            <a:pPr marL="615950" lvl="1" indent="-342900"/>
            <a:r>
              <a:rPr lang="en-US" sz="2600" dirty="0"/>
              <a:t>… </a:t>
            </a:r>
            <a:r>
              <a:rPr lang="ru-RU" sz="2600" dirty="0"/>
              <a:t>является основой, используя которую, реализующие агентства будут </a:t>
            </a:r>
            <a:r>
              <a:rPr lang="ru-RU" sz="2600" b="1" dirty="0"/>
              <a:t>привлекать инвестиции</a:t>
            </a:r>
            <a:r>
              <a:rPr lang="ru-RU" sz="2600" dirty="0"/>
              <a:t> финансовых институтов</a:t>
            </a:r>
            <a:endParaRPr lang="en-US" sz="2600" dirty="0"/>
          </a:p>
          <a:p>
            <a:pPr marL="615950" lvl="1" indent="-342900"/>
            <a:r>
              <a:rPr lang="en-US" sz="2600" dirty="0"/>
              <a:t>… </a:t>
            </a:r>
            <a:r>
              <a:rPr lang="ru-RU" sz="2600" dirty="0"/>
              <a:t>включает большой </a:t>
            </a:r>
            <a:r>
              <a:rPr lang="ru-RU" sz="2600" b="1" dirty="0"/>
              <a:t>спектр возможных  проектов</a:t>
            </a:r>
            <a:r>
              <a:rPr lang="ru-RU" sz="2600" dirty="0"/>
              <a:t>, призывая к </a:t>
            </a:r>
            <a:r>
              <a:rPr lang="ru-RU" sz="2600" b="1" dirty="0"/>
              <a:t>приоритизации в соответствии с определенными критериями</a:t>
            </a:r>
            <a:endParaRPr lang="en-US" sz="2600" b="1" dirty="0"/>
          </a:p>
          <a:p>
            <a:pPr marL="615950" lvl="1" indent="-342900"/>
            <a:endParaRPr lang="en-US" sz="2600" b="1" dirty="0"/>
          </a:p>
          <a:p>
            <a:r>
              <a:rPr lang="ru-RU" sz="2600" b="1" dirty="0"/>
              <a:t>В контексте Нексус</a:t>
            </a:r>
            <a:endParaRPr lang="en-US" sz="2600" b="1" dirty="0"/>
          </a:p>
          <a:p>
            <a:pPr marL="615950" lvl="1" indent="-342900">
              <a:lnSpc>
                <a:spcPct val="100000"/>
              </a:lnSpc>
            </a:pPr>
            <a:r>
              <a:rPr lang="en-US" sz="2600" dirty="0"/>
              <a:t>… </a:t>
            </a:r>
            <a:r>
              <a:rPr lang="ru-RU" sz="2600" dirty="0"/>
              <a:t>крайне важно, чтобы секторы понимали взаимосвязи между проектами в водном, энергетическом и продовольственном секторах, </a:t>
            </a:r>
            <a:r>
              <a:rPr lang="ru-RU" sz="2600" b="1" dirty="0"/>
              <a:t>переходя </a:t>
            </a:r>
            <a:r>
              <a:rPr lang="ru-RU" sz="2600" dirty="0"/>
              <a:t>от отраслевого мышления к </a:t>
            </a:r>
            <a:r>
              <a:rPr lang="ru-RU" sz="2600" b="1" dirty="0"/>
              <a:t>многоцелевому и межотраслевому мышлению.</a:t>
            </a:r>
            <a:endParaRPr lang="ru-RU" sz="2600" dirty="0"/>
          </a:p>
          <a:p>
            <a:pPr marL="615950" lvl="1" indent="-342900">
              <a:lnSpc>
                <a:spcPct val="100000"/>
              </a:lnSpc>
            </a:pPr>
            <a:r>
              <a:rPr lang="ru-RU" sz="2600" dirty="0"/>
              <a:t>…</a:t>
            </a:r>
            <a:r>
              <a:rPr lang="ru-RU" sz="2600" b="1" dirty="0"/>
              <a:t>сильное инвестиционное планирование</a:t>
            </a:r>
            <a:r>
              <a:rPr lang="en-US" sz="2600" b="1" dirty="0"/>
              <a:t> </a:t>
            </a:r>
            <a:r>
              <a:rPr lang="ru-RU" sz="2600" dirty="0"/>
              <a:t>является крайне необходимым для того, чтобы обеспечить финансовую устойчивость инвестиций и действий в области ВЭП Нексус</a:t>
            </a:r>
            <a:endParaRPr lang="en-US" sz="2600" dirty="0"/>
          </a:p>
          <a:p>
            <a:pPr marL="615950" lvl="1" indent="-342900">
              <a:lnSpc>
                <a:spcPct val="100000"/>
              </a:lnSpc>
            </a:pPr>
            <a:r>
              <a:rPr lang="ru-RU" sz="2600" dirty="0"/>
              <a:t>…странам необходимо провести обзор  планируемых инвестиций и типов проектов, а также связанного с ними финансирования на всех уровнях, чтобы </a:t>
            </a:r>
            <a:r>
              <a:rPr lang="ru-RU" sz="2600" b="1" dirty="0"/>
              <a:t>выявить возможности и приоритизировать инвестиции.</a:t>
            </a:r>
            <a:endParaRPr lang="en-US" sz="2600" dirty="0"/>
          </a:p>
        </p:txBody>
      </p:sp>
      <p:sp>
        <p:nvSpPr>
          <p:cNvPr id="4" name="Titel 3">
            <a:extLst>
              <a:ext uri="{FF2B5EF4-FFF2-40B4-BE49-F238E27FC236}">
                <a16:creationId xmlns:a16="http://schemas.microsoft.com/office/drawing/2014/main" id="{C4219B19-9A5E-4C74-B15F-232994801FCA}"/>
              </a:ext>
            </a:extLst>
          </p:cNvPr>
          <p:cNvSpPr>
            <a:spLocks noGrp="1"/>
          </p:cNvSpPr>
          <p:nvPr>
            <p:ph type="title"/>
          </p:nvPr>
        </p:nvSpPr>
        <p:spPr>
          <a:xfrm>
            <a:off x="449816" y="546817"/>
            <a:ext cx="8567183" cy="540544"/>
          </a:xfrm>
        </p:spPr>
        <p:txBody>
          <a:bodyPr>
            <a:normAutofit/>
          </a:bodyPr>
          <a:lstStyle/>
          <a:p>
            <a:r>
              <a:rPr lang="ru-RU" dirty="0"/>
              <a:t>Межотраслевое инвестиционное планирование</a:t>
            </a:r>
            <a:endParaRPr lang="en-US" dirty="0"/>
          </a:p>
        </p:txBody>
      </p:sp>
      <p:sp>
        <p:nvSpPr>
          <p:cNvPr id="5" name="Foliennummernplatzhalter 4">
            <a:extLst>
              <a:ext uri="{FF2B5EF4-FFF2-40B4-BE49-F238E27FC236}">
                <a16:creationId xmlns:a16="http://schemas.microsoft.com/office/drawing/2014/main" id="{6DADC1A2-956D-4C74-B172-F871B1BF82A4}"/>
              </a:ext>
            </a:extLst>
          </p:cNvPr>
          <p:cNvSpPr>
            <a:spLocks noGrp="1"/>
          </p:cNvSpPr>
          <p:nvPr>
            <p:ph type="sldNum" sz="quarter" idx="16"/>
          </p:nvPr>
        </p:nvSpPr>
        <p:spPr/>
        <p:txBody>
          <a:bodyPr/>
          <a:lstStyle/>
          <a:p>
            <a:fld id="{CF23C0C3-F0EC-4AF0-84C8-08554CFEDD03}" type="slidenum">
              <a:rPr lang="en-GB" smtClean="0"/>
              <a:t>7</a:t>
            </a:fld>
            <a:endParaRPr lang="en-GB" dirty="0"/>
          </a:p>
        </p:txBody>
      </p:sp>
    </p:spTree>
    <p:extLst>
      <p:ext uri="{BB962C8B-B14F-4D97-AF65-F5344CB8AC3E}">
        <p14:creationId xmlns:p14="http://schemas.microsoft.com/office/powerpoint/2010/main" val="1957492942"/>
      </p:ext>
    </p:extLst>
  </p:cSld>
  <p:clrMapOvr>
    <a:overrideClrMapping bg1="lt1" tx1="dk1" bg2="lt2" tx2="dk2" accent1="accent1" accent2="accent2" accent3="accent3" accent4="accent4" accent5="accent5" accent6="accent6" hlink="hlink" folHlink="folHlink"/>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2E63EC-21F6-4CF8-A328-FA583526EADA}"/>
              </a:ext>
            </a:extLst>
          </p:cNvPr>
          <p:cNvSpPr>
            <a:spLocks noGrp="1"/>
          </p:cNvSpPr>
          <p:nvPr>
            <p:ph type="title"/>
          </p:nvPr>
        </p:nvSpPr>
        <p:spPr/>
        <p:txBody>
          <a:bodyPr>
            <a:normAutofit fontScale="90000"/>
          </a:bodyPr>
          <a:lstStyle/>
          <a:p>
            <a:r>
              <a:rPr lang="ru-RU" dirty="0"/>
              <a:t>Приоритизация проектов: от списка желаний к шорт-листу</a:t>
            </a:r>
            <a:endParaRPr lang="de-DE" dirty="0"/>
          </a:p>
        </p:txBody>
      </p:sp>
      <p:sp>
        <p:nvSpPr>
          <p:cNvPr id="5" name="Foliennummernplatzhalter 4">
            <a:extLst>
              <a:ext uri="{FF2B5EF4-FFF2-40B4-BE49-F238E27FC236}">
                <a16:creationId xmlns:a16="http://schemas.microsoft.com/office/drawing/2014/main" id="{4DA926A4-F761-4C5D-925D-8BB0AB3262EE}"/>
              </a:ext>
            </a:extLst>
          </p:cNvPr>
          <p:cNvSpPr>
            <a:spLocks noGrp="1"/>
          </p:cNvSpPr>
          <p:nvPr>
            <p:ph type="sldNum" sz="quarter" idx="16"/>
          </p:nvPr>
        </p:nvSpPr>
        <p:spPr/>
        <p:txBody>
          <a:bodyPr/>
          <a:lstStyle/>
          <a:p>
            <a:fld id="{CF23C0C3-F0EC-4AF0-84C8-08554CFEDD03}" type="slidenum">
              <a:rPr lang="en-GB" smtClean="0"/>
              <a:t>8</a:t>
            </a:fld>
            <a:endParaRPr lang="en-GB" dirty="0"/>
          </a:p>
        </p:txBody>
      </p:sp>
      <p:pic>
        <p:nvPicPr>
          <p:cNvPr id="8" name="Picture 2">
            <a:extLst>
              <a:ext uri="{FF2B5EF4-FFF2-40B4-BE49-F238E27FC236}">
                <a16:creationId xmlns:a16="http://schemas.microsoft.com/office/drawing/2014/main" id="{3986A175-7B25-49CE-AA61-E64330DD6D12}"/>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208931" y="1150711"/>
            <a:ext cx="2497537" cy="3741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hteck 8">
            <a:extLst>
              <a:ext uri="{FF2B5EF4-FFF2-40B4-BE49-F238E27FC236}">
                <a16:creationId xmlns:a16="http://schemas.microsoft.com/office/drawing/2014/main" id="{D1139AB9-99E3-4ABB-A831-F49D474DAC47}"/>
              </a:ext>
            </a:extLst>
          </p:cNvPr>
          <p:cNvSpPr/>
          <p:nvPr/>
        </p:nvSpPr>
        <p:spPr>
          <a:xfrm>
            <a:off x="5883966" y="4355752"/>
            <a:ext cx="2767054" cy="369332"/>
          </a:xfrm>
          <a:prstGeom prst="rect">
            <a:avLst/>
          </a:prstGeom>
        </p:spPr>
        <p:txBody>
          <a:bodyPr wrap="square">
            <a:spAutoFit/>
          </a:bodyPr>
          <a:lstStyle/>
          <a:p>
            <a:pPr>
              <a:spcBef>
                <a:spcPct val="0"/>
              </a:spcBef>
            </a:pPr>
            <a:r>
              <a:rPr lang="ru-RU" altLang="en-US" sz="900" dirty="0"/>
              <a:t>Источник</a:t>
            </a:r>
            <a:r>
              <a:rPr lang="de-DE" altLang="en-US" sz="900" dirty="0"/>
              <a:t>: </a:t>
            </a:r>
            <a:r>
              <a:rPr lang="ru-RU" altLang="en-US" sz="900" dirty="0"/>
              <a:t>Инициатива по развитию городов в Азии </a:t>
            </a:r>
            <a:r>
              <a:rPr lang="de-DE" altLang="en-US" sz="900" dirty="0"/>
              <a:t>(CDIA), 2010</a:t>
            </a:r>
            <a:endParaRPr lang="en-US" altLang="en-US" sz="1000" dirty="0"/>
          </a:p>
        </p:txBody>
      </p:sp>
      <p:sp>
        <p:nvSpPr>
          <p:cNvPr id="2" name="Ellipse 1">
            <a:extLst>
              <a:ext uri="{FF2B5EF4-FFF2-40B4-BE49-F238E27FC236}">
                <a16:creationId xmlns:a16="http://schemas.microsoft.com/office/drawing/2014/main" id="{326B7BFA-7AFF-4BCF-9C68-A28FE1E2DF71}"/>
              </a:ext>
            </a:extLst>
          </p:cNvPr>
          <p:cNvSpPr/>
          <p:nvPr/>
        </p:nvSpPr>
        <p:spPr>
          <a:xfrm>
            <a:off x="4099891" y="3502772"/>
            <a:ext cx="715616" cy="691764"/>
          </a:xfrm>
          <a:prstGeom prst="ellipse">
            <a:avLst/>
          </a:prstGeom>
          <a:solidFill>
            <a:srgbClr val="004C8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t>ОЭЭ</a:t>
            </a:r>
            <a:endParaRPr lang="de-DE" sz="1100" dirty="0"/>
          </a:p>
        </p:txBody>
      </p:sp>
      <p:sp>
        <p:nvSpPr>
          <p:cNvPr id="11" name="Ellipse 10">
            <a:extLst>
              <a:ext uri="{FF2B5EF4-FFF2-40B4-BE49-F238E27FC236}">
                <a16:creationId xmlns:a16="http://schemas.microsoft.com/office/drawing/2014/main" id="{1CD406CB-13C4-482F-B003-F95FDB9D06A4}"/>
              </a:ext>
            </a:extLst>
          </p:cNvPr>
          <p:cNvSpPr/>
          <p:nvPr/>
        </p:nvSpPr>
        <p:spPr>
          <a:xfrm>
            <a:off x="4545371" y="3792995"/>
            <a:ext cx="715616" cy="691764"/>
          </a:xfrm>
          <a:prstGeom prst="ellipse">
            <a:avLst/>
          </a:prstGeom>
          <a:solidFill>
            <a:srgbClr val="F4971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t>МКА</a:t>
            </a:r>
            <a:endParaRPr lang="de-DE" sz="1100" dirty="0"/>
          </a:p>
        </p:txBody>
      </p:sp>
      <p:sp>
        <p:nvSpPr>
          <p:cNvPr id="3" name="Rechteck: abgerundete Ecken 2">
            <a:extLst>
              <a:ext uri="{FF2B5EF4-FFF2-40B4-BE49-F238E27FC236}">
                <a16:creationId xmlns:a16="http://schemas.microsoft.com/office/drawing/2014/main" id="{34DF8335-80DD-4EDD-9E00-E0144CB6323B}"/>
              </a:ext>
            </a:extLst>
          </p:cNvPr>
          <p:cNvSpPr/>
          <p:nvPr/>
        </p:nvSpPr>
        <p:spPr>
          <a:xfrm>
            <a:off x="2969893" y="3609747"/>
            <a:ext cx="952500" cy="620756"/>
          </a:xfrm>
          <a:prstGeom prst="roundRect">
            <a:avLst/>
          </a:prstGeom>
          <a:solidFill>
            <a:srgbClr val="89AE1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t>Критерии отбора</a:t>
            </a:r>
            <a:endParaRPr lang="en-US" sz="1200" dirty="0"/>
          </a:p>
        </p:txBody>
      </p:sp>
      <p:sp>
        <p:nvSpPr>
          <p:cNvPr id="6" name="TextBox 5">
            <a:extLst>
              <a:ext uri="{FF2B5EF4-FFF2-40B4-BE49-F238E27FC236}">
                <a16:creationId xmlns:a16="http://schemas.microsoft.com/office/drawing/2014/main" id="{3B0B9FF9-E87B-E947-BBB1-B0923D2CA1D3}"/>
              </a:ext>
            </a:extLst>
          </p:cNvPr>
          <p:cNvSpPr txBox="1"/>
          <p:nvPr/>
        </p:nvSpPr>
        <p:spPr>
          <a:xfrm>
            <a:off x="4883136" y="1246909"/>
            <a:ext cx="656163" cy="646331"/>
          </a:xfrm>
          <a:prstGeom prst="rect">
            <a:avLst/>
          </a:prstGeom>
          <a:solidFill>
            <a:schemeClr val="bg1"/>
          </a:solidFill>
        </p:spPr>
        <p:txBody>
          <a:bodyPr wrap="square" lIns="0" tIns="0" rIns="0" bIns="0" rtlCol="0">
            <a:spAutoFit/>
          </a:bodyPr>
          <a:lstStyle/>
          <a:p>
            <a:pPr algn="r"/>
            <a:r>
              <a:rPr lang="ru-RU" sz="600" b="1" i="1" dirty="0">
                <a:solidFill>
                  <a:schemeClr val="accent1"/>
                </a:solidFill>
              </a:rPr>
              <a:t>СТАРТОВАЯ ТОЧКА:</a:t>
            </a:r>
          </a:p>
          <a:p>
            <a:pPr algn="r"/>
            <a:endParaRPr lang="ru-RU" sz="600" b="1" i="1" dirty="0">
              <a:solidFill>
                <a:schemeClr val="accent1"/>
              </a:solidFill>
            </a:endParaRPr>
          </a:p>
          <a:p>
            <a:pPr algn="r"/>
            <a:r>
              <a:rPr lang="ru-RU" sz="600" b="1" dirty="0">
                <a:solidFill>
                  <a:schemeClr val="accent1"/>
                </a:solidFill>
              </a:rPr>
              <a:t>СПИСОК ЖЕЛАНИЙ</a:t>
            </a:r>
          </a:p>
          <a:p>
            <a:pPr algn="r"/>
            <a:r>
              <a:rPr lang="ru-RU" sz="600" b="1" dirty="0">
                <a:solidFill>
                  <a:schemeClr val="accent1"/>
                </a:solidFill>
              </a:rPr>
              <a:t>ВОЗМОЖНЫЕ ПРОЕКТЫ</a:t>
            </a:r>
          </a:p>
        </p:txBody>
      </p:sp>
      <p:sp>
        <p:nvSpPr>
          <p:cNvPr id="10" name="TextBox 9">
            <a:extLst>
              <a:ext uri="{FF2B5EF4-FFF2-40B4-BE49-F238E27FC236}">
                <a16:creationId xmlns:a16="http://schemas.microsoft.com/office/drawing/2014/main" id="{EADF8EC8-F149-6443-976D-748B4AB839DB}"/>
              </a:ext>
            </a:extLst>
          </p:cNvPr>
          <p:cNvSpPr txBox="1"/>
          <p:nvPr/>
        </p:nvSpPr>
        <p:spPr>
          <a:xfrm>
            <a:off x="4810973" y="2838743"/>
            <a:ext cx="715616" cy="553998"/>
          </a:xfrm>
          <a:prstGeom prst="rect">
            <a:avLst/>
          </a:prstGeom>
          <a:solidFill>
            <a:schemeClr val="bg1"/>
          </a:solidFill>
        </p:spPr>
        <p:txBody>
          <a:bodyPr wrap="square" lIns="0" tIns="0" rIns="0" bIns="0" rtlCol="0">
            <a:spAutoFit/>
          </a:bodyPr>
          <a:lstStyle/>
          <a:p>
            <a:pPr algn="r"/>
            <a:r>
              <a:rPr lang="ru-RU" sz="600" b="1" i="1" dirty="0">
                <a:solidFill>
                  <a:schemeClr val="accent1"/>
                </a:solidFill>
              </a:rPr>
              <a:t>ИТОГОВАЯ СВОДКА</a:t>
            </a:r>
            <a:r>
              <a:rPr lang="ru-RU" sz="600" b="1" dirty="0">
                <a:solidFill>
                  <a:schemeClr val="accent1"/>
                </a:solidFill>
              </a:rPr>
              <a:t>:</a:t>
            </a:r>
          </a:p>
          <a:p>
            <a:pPr algn="r"/>
            <a:endParaRPr lang="ru-RU" sz="600" b="1" dirty="0">
              <a:solidFill>
                <a:schemeClr val="accent1"/>
              </a:solidFill>
            </a:endParaRPr>
          </a:p>
          <a:p>
            <a:pPr algn="r"/>
            <a:r>
              <a:rPr lang="ru-RU" sz="600" b="1" dirty="0">
                <a:solidFill>
                  <a:schemeClr val="accent1"/>
                </a:solidFill>
              </a:rPr>
              <a:t>СТРУКТУРИРОВННЫЙ СПИСОК ПРОЕКТОВ </a:t>
            </a:r>
          </a:p>
        </p:txBody>
      </p:sp>
      <p:sp>
        <p:nvSpPr>
          <p:cNvPr id="12" name="TextBox 11">
            <a:extLst>
              <a:ext uri="{FF2B5EF4-FFF2-40B4-BE49-F238E27FC236}">
                <a16:creationId xmlns:a16="http://schemas.microsoft.com/office/drawing/2014/main" id="{BD142DED-0924-A249-BFB6-08D5B970C11E}"/>
              </a:ext>
            </a:extLst>
          </p:cNvPr>
          <p:cNvSpPr txBox="1"/>
          <p:nvPr/>
        </p:nvSpPr>
        <p:spPr>
          <a:xfrm>
            <a:off x="5169005" y="4360915"/>
            <a:ext cx="401820" cy="76944"/>
          </a:xfrm>
          <a:prstGeom prst="rect">
            <a:avLst/>
          </a:prstGeom>
          <a:solidFill>
            <a:schemeClr val="bg1"/>
          </a:solidFill>
        </p:spPr>
        <p:txBody>
          <a:bodyPr wrap="square" lIns="0" tIns="0" rIns="0" bIns="0" rtlCol="0">
            <a:spAutoFit/>
          </a:bodyPr>
          <a:lstStyle/>
          <a:p>
            <a:pPr algn="r"/>
            <a:r>
              <a:rPr lang="ru-RU" sz="500" b="1" i="1" dirty="0">
                <a:solidFill>
                  <a:schemeClr val="accent1"/>
                </a:solidFill>
              </a:rPr>
              <a:t>РЕЗУЛЬТАТ:</a:t>
            </a:r>
          </a:p>
        </p:txBody>
      </p:sp>
      <p:sp>
        <p:nvSpPr>
          <p:cNvPr id="14" name="TextBox 13">
            <a:extLst>
              <a:ext uri="{FF2B5EF4-FFF2-40B4-BE49-F238E27FC236}">
                <a16:creationId xmlns:a16="http://schemas.microsoft.com/office/drawing/2014/main" id="{5D89D2B2-D26E-CA48-9A38-FD51426C242A}"/>
              </a:ext>
            </a:extLst>
          </p:cNvPr>
          <p:cNvSpPr txBox="1"/>
          <p:nvPr/>
        </p:nvSpPr>
        <p:spPr>
          <a:xfrm>
            <a:off x="4810972" y="4519087"/>
            <a:ext cx="752296" cy="369332"/>
          </a:xfrm>
          <a:prstGeom prst="rect">
            <a:avLst/>
          </a:prstGeom>
          <a:solidFill>
            <a:schemeClr val="bg1"/>
          </a:solidFill>
        </p:spPr>
        <p:txBody>
          <a:bodyPr wrap="square" lIns="0" tIns="0" rIns="0" bIns="0" rtlCol="0">
            <a:spAutoFit/>
          </a:bodyPr>
          <a:lstStyle/>
          <a:p>
            <a:pPr algn="r"/>
            <a:r>
              <a:rPr lang="ru-RU" sz="600" b="1" i="1" dirty="0">
                <a:solidFill>
                  <a:schemeClr val="accent1"/>
                </a:solidFill>
              </a:rPr>
              <a:t>ШОРТ-ЛИСТ ПРИОРИТЕТНЫХ ПРОЕКТОВ</a:t>
            </a:r>
          </a:p>
          <a:p>
            <a:pPr algn="r"/>
            <a:endParaRPr lang="ru-RU" sz="600" b="1" dirty="0">
              <a:solidFill>
                <a:schemeClr val="accent1"/>
              </a:solidFill>
            </a:endParaRPr>
          </a:p>
        </p:txBody>
      </p:sp>
    </p:spTree>
    <p:extLst>
      <p:ext uri="{BB962C8B-B14F-4D97-AF65-F5344CB8AC3E}">
        <p14:creationId xmlns:p14="http://schemas.microsoft.com/office/powerpoint/2010/main" val="38928927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78103A4-8A20-4972-A7EA-69AADB22B931}"/>
              </a:ext>
            </a:extLst>
          </p:cNvPr>
          <p:cNvSpPr>
            <a:spLocks noGrp="1"/>
          </p:cNvSpPr>
          <p:nvPr>
            <p:ph type="body" sz="quarter" idx="13"/>
          </p:nvPr>
        </p:nvSpPr>
        <p:spPr>
          <a:xfrm>
            <a:off x="449816" y="1188000"/>
            <a:ext cx="8173073" cy="3495469"/>
          </a:xfrm>
        </p:spPr>
        <p:txBody>
          <a:bodyPr>
            <a:normAutofit fontScale="77500" lnSpcReduction="20000"/>
          </a:bodyPr>
          <a:lstStyle/>
          <a:p>
            <a:r>
              <a:rPr lang="ru-RU" b="1" dirty="0"/>
              <a:t>Финансирование</a:t>
            </a:r>
            <a:endParaRPr lang="en-US" b="1" dirty="0"/>
          </a:p>
          <a:p>
            <a:pPr marL="615950" lvl="1" indent="-342900"/>
            <a:r>
              <a:rPr lang="ru-RU" dirty="0"/>
              <a:t>…поступает из </a:t>
            </a:r>
            <a:r>
              <a:rPr lang="ru-RU" b="1" dirty="0"/>
              <a:t>различных источников</a:t>
            </a:r>
            <a:r>
              <a:rPr lang="ru-RU" dirty="0"/>
              <a:t> (например, государственные, частные, комбинированные)</a:t>
            </a:r>
          </a:p>
          <a:p>
            <a:pPr marL="615950" lvl="1" indent="-342900"/>
            <a:r>
              <a:rPr lang="ru-RU" dirty="0"/>
              <a:t>… и в </a:t>
            </a:r>
            <a:r>
              <a:rPr lang="ru-RU" b="1" dirty="0"/>
              <a:t>различных формах </a:t>
            </a:r>
            <a:r>
              <a:rPr lang="ru-RU" dirty="0"/>
              <a:t>(например, гранты, займы, долевое участие, гарантии)</a:t>
            </a:r>
            <a:endParaRPr lang="en-US" dirty="0"/>
          </a:p>
          <a:p>
            <a:pPr marL="615950" lvl="1" indent="-342900"/>
            <a:r>
              <a:rPr lang="ru-RU" dirty="0"/>
              <a:t>… и поступает через </a:t>
            </a:r>
            <a:r>
              <a:rPr lang="ru-RU" b="1" dirty="0"/>
              <a:t>местные, национальные, региональные и/или международные каналы</a:t>
            </a:r>
            <a:endParaRPr lang="en-US" dirty="0"/>
          </a:p>
          <a:p>
            <a:pPr marL="615950" lvl="1" indent="-342900"/>
            <a:r>
              <a:rPr lang="ru-RU" dirty="0"/>
              <a:t>… различных </a:t>
            </a:r>
            <a:r>
              <a:rPr lang="ru-RU" b="1" dirty="0"/>
              <a:t>получателей</a:t>
            </a:r>
            <a:endParaRPr lang="en-US" b="1" dirty="0"/>
          </a:p>
          <a:p>
            <a:pPr marL="615950" lvl="1" indent="-342900"/>
            <a:endParaRPr lang="en-US" b="1" dirty="0"/>
          </a:p>
          <a:p>
            <a:r>
              <a:rPr lang="ru-RU" b="1" dirty="0"/>
              <a:t>В контексте Нексус</a:t>
            </a:r>
            <a:endParaRPr lang="en-US" b="1" dirty="0"/>
          </a:p>
          <a:p>
            <a:pPr marL="615950" lvl="1" indent="-342900"/>
            <a:r>
              <a:rPr lang="en-US" dirty="0"/>
              <a:t>… </a:t>
            </a:r>
            <a:r>
              <a:rPr lang="ru-RU" dirty="0"/>
              <a:t>финансирование по своей природе </a:t>
            </a:r>
            <a:r>
              <a:rPr lang="ru-RU" b="1" dirty="0"/>
              <a:t>многоотраслевое</a:t>
            </a:r>
            <a:endParaRPr lang="ru-RU" dirty="0"/>
          </a:p>
          <a:p>
            <a:pPr marL="615950" lvl="1" indent="-342900"/>
            <a:r>
              <a:rPr lang="ru-RU" dirty="0"/>
              <a:t>… могут существовать </a:t>
            </a:r>
            <a:r>
              <a:rPr lang="ru-RU" b="1" dirty="0"/>
              <a:t>новые и дополнительные </a:t>
            </a:r>
            <a:r>
              <a:rPr lang="ru-RU" dirty="0"/>
              <a:t>возможности финансирования</a:t>
            </a:r>
            <a:endParaRPr lang="en-US" dirty="0"/>
          </a:p>
          <a:p>
            <a:pPr marL="615950" lvl="1" indent="-342900"/>
            <a:r>
              <a:rPr lang="en-US" dirty="0"/>
              <a:t>… </a:t>
            </a:r>
            <a:r>
              <a:rPr lang="ru-RU" dirty="0"/>
              <a:t>для финансирования проектов Нексус используются </a:t>
            </a:r>
            <a:r>
              <a:rPr lang="ru-RU" b="1" dirty="0"/>
              <a:t>традиционные</a:t>
            </a:r>
            <a:r>
              <a:rPr lang="ru-RU" dirty="0"/>
              <a:t>, а также </a:t>
            </a:r>
            <a:r>
              <a:rPr lang="ru-RU" b="1" dirty="0"/>
              <a:t>инновационные механизмы</a:t>
            </a:r>
            <a:endParaRPr lang="en-US" b="1" dirty="0"/>
          </a:p>
          <a:p>
            <a:pPr lvl="1" indent="0">
              <a:buNone/>
            </a:pPr>
            <a:endParaRPr lang="de-DE" b="1" dirty="0"/>
          </a:p>
        </p:txBody>
      </p:sp>
      <p:sp>
        <p:nvSpPr>
          <p:cNvPr id="4" name="Titel 3">
            <a:extLst>
              <a:ext uri="{FF2B5EF4-FFF2-40B4-BE49-F238E27FC236}">
                <a16:creationId xmlns:a16="http://schemas.microsoft.com/office/drawing/2014/main" id="{F09AC317-0E3D-40F8-B125-B42B6ECCAD6F}"/>
              </a:ext>
            </a:extLst>
          </p:cNvPr>
          <p:cNvSpPr>
            <a:spLocks noGrp="1"/>
          </p:cNvSpPr>
          <p:nvPr>
            <p:ph type="title"/>
          </p:nvPr>
        </p:nvSpPr>
        <p:spPr/>
        <p:txBody>
          <a:bodyPr>
            <a:normAutofit/>
          </a:bodyPr>
          <a:lstStyle/>
          <a:p>
            <a:r>
              <a:rPr lang="ru-RU" dirty="0"/>
              <a:t>Финансирование</a:t>
            </a:r>
            <a:endParaRPr lang="de-DE" dirty="0"/>
          </a:p>
        </p:txBody>
      </p:sp>
      <p:sp>
        <p:nvSpPr>
          <p:cNvPr id="5" name="Foliennummernplatzhalter 4">
            <a:extLst>
              <a:ext uri="{FF2B5EF4-FFF2-40B4-BE49-F238E27FC236}">
                <a16:creationId xmlns:a16="http://schemas.microsoft.com/office/drawing/2014/main" id="{2792D43D-B149-4750-A713-F64E6DF5B8CF}"/>
              </a:ext>
            </a:extLst>
          </p:cNvPr>
          <p:cNvSpPr>
            <a:spLocks noGrp="1"/>
          </p:cNvSpPr>
          <p:nvPr>
            <p:ph type="sldNum" sz="quarter" idx="16"/>
          </p:nvPr>
        </p:nvSpPr>
        <p:spPr/>
        <p:txBody>
          <a:bodyPr/>
          <a:lstStyle/>
          <a:p>
            <a:fld id="{CF23C0C3-F0EC-4AF0-84C8-08554CFEDD03}" type="slidenum">
              <a:rPr lang="en-GB" smtClean="0"/>
              <a:t>9</a:t>
            </a:fld>
            <a:endParaRPr lang="en-GB" dirty="0"/>
          </a:p>
        </p:txBody>
      </p:sp>
    </p:spTree>
    <p:extLst>
      <p:ext uri="{BB962C8B-B14F-4D97-AF65-F5344CB8AC3E}">
        <p14:creationId xmlns:p14="http://schemas.microsoft.com/office/powerpoint/2010/main" val="1153615737"/>
      </p:ext>
    </p:extLst>
  </p:cSld>
  <p:clrMapOvr>
    <a:masterClrMapping/>
  </p:clrMapOvr>
  <p:transition>
    <p:fade/>
  </p:transition>
</p:sld>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143128A551F1C4CBFF7CAFCF3CC6CF4" ma:contentTypeVersion="17" ma:contentTypeDescription="Ein neues Dokument erstellen." ma:contentTypeScope="" ma:versionID="0f5f0134c1e99ed5cad3ed584933c9af">
  <xsd:schema xmlns:xsd="http://www.w3.org/2001/XMLSchema" xmlns:xs="http://www.w3.org/2001/XMLSchema" xmlns:p="http://schemas.microsoft.com/office/2006/metadata/properties" xmlns:ns2="cf63e47e-96be-43a7-9c4e-0a5012f8609c" xmlns:ns3="c223a77a-1bdc-44bd-8349-8f51de15cd10" xmlns:ns4="484c8c59-755d-4516-b8d2-1621b38262b4" targetNamespace="http://schemas.microsoft.com/office/2006/metadata/properties" ma:root="true" ma:fieldsID="6d8d80087f14ac1cfdea001b2858c471" ns2:_="" ns3:_="" ns4:_="">
    <xsd:import namespace="cf63e47e-96be-43a7-9c4e-0a5012f8609c"/>
    <xsd:import namespace="c223a77a-1bdc-44bd-8349-8f51de15cd10"/>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_dlc_DocId" minOccurs="0"/>
                <xsd:element ref="ns3:_dlc_DocIdUrl" minOccurs="0"/>
                <xsd:element ref="ns3:_dlc_DocIdPersistId"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3e47e-96be-43a7-9c4e-0a5012f86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23a77a-1bdc-44bd-8349-8f51de15cd1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e2ed7d0d-cb9c-4162-80c7-ac0440346501}" ma:internalName="TaxCatchAll" ma:showField="CatchAllData" ma:web="c223a77a-1bdc-44bd-8349-8f51de15c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cf63e47e-96be-43a7-9c4e-0a5012f8609c">
      <Terms xmlns="http://schemas.microsoft.com/office/infopath/2007/PartnerControls"/>
    </lcf76f155ced4ddcb4097134ff3c332f>
    <TaxCatchAll xmlns="484c8c59-755d-4516-b8d2-1621b38262b4" xsi:nil="true"/>
    <_dlc_DocId xmlns="c223a77a-1bdc-44bd-8349-8f51de15cd10">SRFTFS2Y63PY-545973155-24965</_dlc_DocId>
    <_dlc_DocIdUrl xmlns="c223a77a-1bdc-44bd-8349-8f51de15cd10">
      <Url>https://gizonline.sharepoint.com/sites/WaterPolicy-InnovationforResilienceWaPo-RE/_layouts/15/DocIdRedir.aspx?ID=SRFTFS2Y63PY-545973155-24965</Url>
      <Description>SRFTFS2Y63PY-545973155-24965</Description>
    </_dlc_DocIdUrl>
  </documentManagement>
</p:properties>
</file>

<file path=customXml/itemProps1.xml><?xml version="1.0" encoding="utf-8"?>
<ds:datastoreItem xmlns:ds="http://schemas.openxmlformats.org/officeDocument/2006/customXml" ds:itemID="{3FAFA377-E009-422F-A8E2-8305BBBD5A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63e47e-96be-43a7-9c4e-0a5012f8609c"/>
    <ds:schemaRef ds:uri="c223a77a-1bdc-44bd-8349-8f51de15cd10"/>
    <ds:schemaRef ds:uri="484c8c59-755d-4516-b8d2-1621b38262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575DDB-15B9-46E4-8420-94B68E3BC504}">
  <ds:schemaRefs>
    <ds:schemaRef ds:uri="http://schemas.microsoft.com/sharepoint/v3/contenttype/forms"/>
  </ds:schemaRefs>
</ds:datastoreItem>
</file>

<file path=customXml/itemProps3.xml><?xml version="1.0" encoding="utf-8"?>
<ds:datastoreItem xmlns:ds="http://schemas.openxmlformats.org/officeDocument/2006/customXml" ds:itemID="{3B013E35-BCD7-40E1-9B91-0F24C966DD45}">
  <ds:schemaRefs>
    <ds:schemaRef ds:uri="http://schemas.microsoft.com/sharepoint/events"/>
  </ds:schemaRefs>
</ds:datastoreItem>
</file>

<file path=customXml/itemProps4.xml><?xml version="1.0" encoding="utf-8"?>
<ds:datastoreItem xmlns:ds="http://schemas.openxmlformats.org/officeDocument/2006/customXml" ds:itemID="{3C03BE2C-DBC9-4CFF-8F6C-0333178E2AAE}">
  <ds:schemaRefs>
    <ds:schemaRef ds:uri="484c8c59-755d-4516-b8d2-1621b38262b4"/>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cf63e47e-96be-43a7-9c4e-0a5012f8609c"/>
    <ds:schemaRef ds:uri="http://purl.org/dc/terms/"/>
    <ds:schemaRef ds:uri="http://purl.org/dc/dcmitype/"/>
    <ds:schemaRef ds:uri="http://schemas.microsoft.com/office/infopath/2007/PartnerControls"/>
    <ds:schemaRef ds:uri="c223a77a-1bdc-44bd-8349-8f51de15cd1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12469</Words>
  <Application>Microsoft Office PowerPoint</Application>
  <PresentationFormat>Bildschirmpräsentation (16:9)</PresentationFormat>
  <Paragraphs>1019</Paragraphs>
  <Slides>32</Slides>
  <Notes>32</Notes>
  <HiddenSlides>1</HiddenSlides>
  <MMClips>0</MMClips>
  <ScaleCrop>false</ScaleCrop>
  <HeadingPairs>
    <vt:vector size="6" baseType="variant">
      <vt:variant>
        <vt:lpstr>Verwendete Schriftarten</vt:lpstr>
      </vt:variant>
      <vt:variant>
        <vt:i4>5</vt:i4>
      </vt:variant>
      <vt:variant>
        <vt:lpstr>Design</vt:lpstr>
      </vt:variant>
      <vt:variant>
        <vt:i4>3</vt:i4>
      </vt:variant>
      <vt:variant>
        <vt:lpstr>Folientitel</vt:lpstr>
      </vt:variant>
      <vt:variant>
        <vt:i4>32</vt:i4>
      </vt:variant>
    </vt:vector>
  </HeadingPairs>
  <TitlesOfParts>
    <vt:vector size="40" baseType="lpstr">
      <vt:lpstr>Arial</vt:lpstr>
      <vt:lpstr>Calibri</vt:lpstr>
      <vt:lpstr>Candara</vt:lpstr>
      <vt:lpstr>Symbol</vt:lpstr>
      <vt:lpstr>Wingdings</vt:lpstr>
      <vt:lpstr>Master English</vt:lpstr>
      <vt:lpstr>3_Master English</vt:lpstr>
      <vt:lpstr>1_Master English</vt:lpstr>
      <vt:lpstr>Модуль II – Институты, процессы и инструменты для институционализации ВЭП Нексус</vt:lpstr>
      <vt:lpstr>Давайте вернемся к госпоже Синклер …</vt:lpstr>
      <vt:lpstr>Мотивация: подчеркнуть ценность межотраслевого инвестиционного планирования и финансирования</vt:lpstr>
      <vt:lpstr>Содержание</vt:lpstr>
      <vt:lpstr>Введение и определения</vt:lpstr>
      <vt:lpstr>Введение: отраслевые инвестиции</vt:lpstr>
      <vt:lpstr>Межотраслевое инвестиционное планирование</vt:lpstr>
      <vt:lpstr>Приоритизация проектов: от списка желаний к шорт-листу</vt:lpstr>
      <vt:lpstr>Финансирование</vt:lpstr>
      <vt:lpstr>Демонстрация экономической добавленной ценности решений Нексус</vt:lpstr>
      <vt:lpstr>Оценить экономическую добавленную ценность решений Нексус</vt:lpstr>
      <vt:lpstr>Оценить экономическую добавленную ценность решений Нексус</vt:lpstr>
      <vt:lpstr>Оценка экономической добавленной стоимости решений Нексус</vt:lpstr>
      <vt:lpstr>Время для размышлений!</vt:lpstr>
      <vt:lpstr>Мобилизация финансов для реализации решений Нексус</vt:lpstr>
      <vt:lpstr>PowerPoint-Präsentation</vt:lpstr>
      <vt:lpstr>Источники финансирования</vt:lpstr>
      <vt:lpstr>Пути предоставления финансирования</vt:lpstr>
      <vt:lpstr>Возможности смешанного финансирования</vt:lpstr>
      <vt:lpstr>Нексус, как стратегическое средство получения доступа к финансированию</vt:lpstr>
      <vt:lpstr>Критерии устойчивости: Таксономия в ЕС</vt:lpstr>
      <vt:lpstr>Критерии устойчивости: международные стандарты</vt:lpstr>
      <vt:lpstr>Нексус, как стратегическое средство для оценки климатического финансирования</vt:lpstr>
      <vt:lpstr>Нексус, как стратегическое средство для оценки климатического финансирования</vt:lpstr>
      <vt:lpstr>Нексус, как стратегическое средство для оценки климатического финансирования</vt:lpstr>
      <vt:lpstr>Нексус, как стратегическое средство для оценки климатического финансирования</vt:lpstr>
      <vt:lpstr>Нексус, как стратегическое средство для оценки климатического финансирования</vt:lpstr>
      <vt:lpstr>Нексус и ЗКФ</vt:lpstr>
      <vt:lpstr>ВиО по межотраслевому инвестиционному планированию и финансированию</vt:lpstr>
      <vt:lpstr>Интерактивное упражнение, Представьте свой проект ВЭП Нексус</vt:lpstr>
      <vt:lpstr>Представьте свой проект ВЭП Нексус</vt:lpstr>
      <vt:lpstr>PowerPoint-Präsentation</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lastModifiedBy>Hoffmann, Eleonora GIZ</cp:lastModifiedBy>
  <cp:revision>1079</cp:revision>
  <dcterms:created xsi:type="dcterms:W3CDTF">2017-09-14T11:33:37Z</dcterms:created>
  <dcterms:modified xsi:type="dcterms:W3CDTF">2022-12-01T07:17:27Z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0x0101001143128A551F1C4CBFF7CAFCF3CC6CF4</vt:lpwstr>
  </property>
  <property fmtid="{D5CDD505-2E9C-101B-9397-08002B2CF9AE}" pid="3" name="_dlc_DocIdItemGuid">
    <vt:lpwstr>1acc55ed-bb4e-4a95-b08c-8a0e11a5bbe1</vt:lpwstr>
  </property>
  <property fmtid="{D5CDD505-2E9C-101B-9397-08002B2CF9AE}" pid="4" name="MediaServiceImageTags">
    <vt:lpwstr/>
  </property>
  <property fmtid="{D5CDD505-2E9C-101B-9397-08002B2CF9AE}" pid="5" name="Final_ProofreadbyCarececo">
    <vt:lpwstr>Final_Proofread by Carececo</vt:lpwstr>
  </property>
</Properties>
</file>